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271"/>
  </p:notesMasterIdLst>
  <p:sldIdLst>
    <p:sldId id="827" r:id="rId3"/>
    <p:sldId id="967" r:id="rId4"/>
    <p:sldId id="829" r:id="rId5"/>
    <p:sldId id="830" r:id="rId6"/>
    <p:sldId id="968" r:id="rId7"/>
    <p:sldId id="831" r:id="rId8"/>
    <p:sldId id="832" r:id="rId9"/>
    <p:sldId id="969" r:id="rId10"/>
    <p:sldId id="833" r:id="rId11"/>
    <p:sldId id="495" r:id="rId12"/>
    <p:sldId id="835" r:id="rId13"/>
    <p:sldId id="970" r:id="rId14"/>
    <p:sldId id="971" r:id="rId15"/>
    <p:sldId id="972" r:id="rId16"/>
    <p:sldId id="973" r:id="rId17"/>
    <p:sldId id="838" r:id="rId18"/>
    <p:sldId id="839" r:id="rId19"/>
    <p:sldId id="505" r:id="rId20"/>
    <p:sldId id="507" r:id="rId21"/>
    <p:sldId id="974" r:id="rId22"/>
    <p:sldId id="840" r:id="rId23"/>
    <p:sldId id="841" r:id="rId24"/>
    <p:sldId id="842" r:id="rId25"/>
    <p:sldId id="843" r:id="rId26"/>
    <p:sldId id="844" r:id="rId27"/>
    <p:sldId id="975" r:id="rId28"/>
    <p:sldId id="845" r:id="rId29"/>
    <p:sldId id="846" r:id="rId30"/>
    <p:sldId id="848" r:id="rId31"/>
    <p:sldId id="847" r:id="rId32"/>
    <p:sldId id="976" r:id="rId33"/>
    <p:sldId id="849" r:id="rId34"/>
    <p:sldId id="850" r:id="rId35"/>
    <p:sldId id="977" r:id="rId36"/>
    <p:sldId id="851" r:id="rId37"/>
    <p:sldId id="852" r:id="rId38"/>
    <p:sldId id="853" r:id="rId39"/>
    <p:sldId id="978" r:id="rId40"/>
    <p:sldId id="979" r:id="rId41"/>
    <p:sldId id="854" r:id="rId42"/>
    <p:sldId id="855" r:id="rId43"/>
    <p:sldId id="980" r:id="rId44"/>
    <p:sldId id="528" r:id="rId45"/>
    <p:sldId id="981" r:id="rId46"/>
    <p:sldId id="530" r:id="rId47"/>
    <p:sldId id="982" r:id="rId48"/>
    <p:sldId id="856" r:id="rId49"/>
    <p:sldId id="732" r:id="rId50"/>
    <p:sldId id="857" r:id="rId51"/>
    <p:sldId id="858" r:id="rId52"/>
    <p:sldId id="859" r:id="rId53"/>
    <p:sldId id="860" r:id="rId54"/>
    <p:sldId id="861" r:id="rId55"/>
    <p:sldId id="983" r:id="rId56"/>
    <p:sldId id="862" r:id="rId57"/>
    <p:sldId id="984" r:id="rId58"/>
    <p:sldId id="863" r:id="rId59"/>
    <p:sldId id="985" r:id="rId60"/>
    <p:sldId id="864" r:id="rId61"/>
    <p:sldId id="865" r:id="rId62"/>
    <p:sldId id="986" r:id="rId63"/>
    <p:sldId id="866" r:id="rId64"/>
    <p:sldId id="867" r:id="rId65"/>
    <p:sldId id="987" r:id="rId66"/>
    <p:sldId id="547" r:id="rId67"/>
    <p:sldId id="988" r:id="rId68"/>
    <p:sldId id="868" r:id="rId69"/>
    <p:sldId id="989" r:id="rId70"/>
    <p:sldId id="869" r:id="rId71"/>
    <p:sldId id="870" r:id="rId72"/>
    <p:sldId id="990" r:id="rId73"/>
    <p:sldId id="557" r:id="rId74"/>
    <p:sldId id="871" r:id="rId75"/>
    <p:sldId id="559" r:id="rId76"/>
    <p:sldId id="560" r:id="rId77"/>
    <p:sldId id="872" r:id="rId78"/>
    <p:sldId id="873" r:id="rId79"/>
    <p:sldId id="991" r:id="rId80"/>
    <p:sldId id="874" r:id="rId81"/>
    <p:sldId id="875" r:id="rId82"/>
    <p:sldId id="992" r:id="rId83"/>
    <p:sldId id="876" r:id="rId84"/>
    <p:sldId id="993" r:id="rId85"/>
    <p:sldId id="568" r:id="rId86"/>
    <p:sldId id="877" r:id="rId87"/>
    <p:sldId id="878" r:id="rId88"/>
    <p:sldId id="879" r:id="rId89"/>
    <p:sldId id="994" r:id="rId90"/>
    <p:sldId id="880" r:id="rId91"/>
    <p:sldId id="995" r:id="rId92"/>
    <p:sldId id="883" r:id="rId93"/>
    <p:sldId id="881" r:id="rId94"/>
    <p:sldId id="884" r:id="rId95"/>
    <p:sldId id="996" r:id="rId96"/>
    <p:sldId id="885" r:id="rId97"/>
    <p:sldId id="886" r:id="rId98"/>
    <p:sldId id="997" r:id="rId99"/>
    <p:sldId id="998" r:id="rId100"/>
    <p:sldId id="999" r:id="rId101"/>
    <p:sldId id="887" r:id="rId102"/>
    <p:sldId id="1000" r:id="rId103"/>
    <p:sldId id="888" r:id="rId104"/>
    <p:sldId id="1001" r:id="rId105"/>
    <p:sldId id="889" r:id="rId106"/>
    <p:sldId id="1002" r:id="rId107"/>
    <p:sldId id="890" r:id="rId108"/>
    <p:sldId id="1003" r:id="rId109"/>
    <p:sldId id="590" r:id="rId110"/>
    <p:sldId id="892" r:id="rId111"/>
    <p:sldId id="1004" r:id="rId112"/>
    <p:sldId id="595" r:id="rId113"/>
    <p:sldId id="893" r:id="rId114"/>
    <p:sldId id="894" r:id="rId115"/>
    <p:sldId id="1005" r:id="rId116"/>
    <p:sldId id="1006" r:id="rId117"/>
    <p:sldId id="895" r:id="rId118"/>
    <p:sldId id="896" r:id="rId119"/>
    <p:sldId id="1007" r:id="rId120"/>
    <p:sldId id="1008" r:id="rId121"/>
    <p:sldId id="1009" r:id="rId122"/>
    <p:sldId id="760" r:id="rId123"/>
    <p:sldId id="604" r:id="rId124"/>
    <p:sldId id="899" r:id="rId125"/>
    <p:sldId id="900" r:id="rId126"/>
    <p:sldId id="901" r:id="rId127"/>
    <p:sldId id="1010" r:id="rId128"/>
    <p:sldId id="1012" r:id="rId129"/>
    <p:sldId id="902" r:id="rId130"/>
    <p:sldId id="903" r:id="rId131"/>
    <p:sldId id="904" r:id="rId132"/>
    <p:sldId id="1011" r:id="rId133"/>
    <p:sldId id="1013" r:id="rId134"/>
    <p:sldId id="905" r:id="rId135"/>
    <p:sldId id="1014" r:id="rId136"/>
    <p:sldId id="614" r:id="rId137"/>
    <p:sldId id="906" r:id="rId138"/>
    <p:sldId id="618" r:id="rId139"/>
    <p:sldId id="1015" r:id="rId140"/>
    <p:sldId id="1016" r:id="rId141"/>
    <p:sldId id="907" r:id="rId142"/>
    <p:sldId id="908" r:id="rId143"/>
    <p:sldId id="1017" r:id="rId144"/>
    <p:sldId id="1018" r:id="rId145"/>
    <p:sldId id="1019" r:id="rId146"/>
    <p:sldId id="1020" r:id="rId147"/>
    <p:sldId id="1021" r:id="rId148"/>
    <p:sldId id="909" r:id="rId149"/>
    <p:sldId id="910" r:id="rId150"/>
    <p:sldId id="1022" r:id="rId151"/>
    <p:sldId id="1023" r:id="rId152"/>
    <p:sldId id="911" r:id="rId153"/>
    <p:sldId id="912" r:id="rId154"/>
    <p:sldId id="913" r:id="rId155"/>
    <p:sldId id="1024" r:id="rId156"/>
    <p:sldId id="914" r:id="rId157"/>
    <p:sldId id="774" r:id="rId158"/>
    <p:sldId id="915" r:id="rId159"/>
    <p:sldId id="916" r:id="rId160"/>
    <p:sldId id="1025" r:id="rId161"/>
    <p:sldId id="1026" r:id="rId162"/>
    <p:sldId id="639" r:id="rId163"/>
    <p:sldId id="1027" r:id="rId164"/>
    <p:sldId id="644" r:id="rId165"/>
    <p:sldId id="918" r:id="rId166"/>
    <p:sldId id="1028" r:id="rId167"/>
    <p:sldId id="642" r:id="rId168"/>
    <p:sldId id="1029" r:id="rId169"/>
    <p:sldId id="648" r:id="rId170"/>
    <p:sldId id="1030" r:id="rId171"/>
    <p:sldId id="655" r:id="rId172"/>
    <p:sldId id="1031" r:id="rId173"/>
    <p:sldId id="1032" r:id="rId174"/>
    <p:sldId id="919" r:id="rId175"/>
    <p:sldId id="920" r:id="rId176"/>
    <p:sldId id="1033" r:id="rId177"/>
    <p:sldId id="659" r:id="rId178"/>
    <p:sldId id="1034" r:id="rId179"/>
    <p:sldId id="665" r:id="rId180"/>
    <p:sldId id="921" r:id="rId181"/>
    <p:sldId id="1035" r:id="rId182"/>
    <p:sldId id="666" r:id="rId183"/>
    <p:sldId id="922" r:id="rId184"/>
    <p:sldId id="923" r:id="rId185"/>
    <p:sldId id="924" r:id="rId186"/>
    <p:sldId id="1036" r:id="rId187"/>
    <p:sldId id="668" r:id="rId188"/>
    <p:sldId id="925" r:id="rId189"/>
    <p:sldId id="1037" r:id="rId190"/>
    <p:sldId id="670" r:id="rId191"/>
    <p:sldId id="1038" r:id="rId192"/>
    <p:sldId id="926" r:id="rId193"/>
    <p:sldId id="1039" r:id="rId194"/>
    <p:sldId id="928" r:id="rId195"/>
    <p:sldId id="1040" r:id="rId196"/>
    <p:sldId id="674" r:id="rId197"/>
    <p:sldId id="675" r:id="rId198"/>
    <p:sldId id="1041" r:id="rId199"/>
    <p:sldId id="930" r:id="rId200"/>
    <p:sldId id="1042" r:id="rId201"/>
    <p:sldId id="931" r:id="rId202"/>
    <p:sldId id="1043" r:id="rId203"/>
    <p:sldId id="1044" r:id="rId204"/>
    <p:sldId id="932" r:id="rId205"/>
    <p:sldId id="933" r:id="rId206"/>
    <p:sldId id="1045" r:id="rId207"/>
    <p:sldId id="794" r:id="rId208"/>
    <p:sldId id="935" r:id="rId209"/>
    <p:sldId id="938" r:id="rId210"/>
    <p:sldId id="937" r:id="rId211"/>
    <p:sldId id="1046" r:id="rId212"/>
    <p:sldId id="939" r:id="rId213"/>
    <p:sldId id="940" r:id="rId214"/>
    <p:sldId id="1047" r:id="rId215"/>
    <p:sldId id="941" r:id="rId216"/>
    <p:sldId id="1048" r:id="rId217"/>
    <p:sldId id="942" r:id="rId218"/>
    <p:sldId id="1049" r:id="rId219"/>
    <p:sldId id="694" r:id="rId220"/>
    <p:sldId id="1050" r:id="rId221"/>
    <p:sldId id="943" r:id="rId222"/>
    <p:sldId id="1051" r:id="rId223"/>
    <p:sldId id="1052" r:id="rId224"/>
    <p:sldId id="944" r:id="rId225"/>
    <p:sldId id="945" r:id="rId226"/>
    <p:sldId id="1053" r:id="rId227"/>
    <p:sldId id="946" r:id="rId228"/>
    <p:sldId id="1054" r:id="rId229"/>
    <p:sldId id="947" r:id="rId230"/>
    <p:sldId id="948" r:id="rId231"/>
    <p:sldId id="1055" r:id="rId232"/>
    <p:sldId id="952" r:id="rId233"/>
    <p:sldId id="1056" r:id="rId234"/>
    <p:sldId id="949" r:id="rId235"/>
    <p:sldId id="950" r:id="rId236"/>
    <p:sldId id="951" r:id="rId237"/>
    <p:sldId id="1057" r:id="rId238"/>
    <p:sldId id="953" r:id="rId239"/>
    <p:sldId id="954" r:id="rId240"/>
    <p:sldId id="1058" r:id="rId241"/>
    <p:sldId id="955" r:id="rId242"/>
    <p:sldId id="1059" r:id="rId243"/>
    <p:sldId id="957" r:id="rId244"/>
    <p:sldId id="958" r:id="rId245"/>
    <p:sldId id="1060" r:id="rId246"/>
    <p:sldId id="715" r:id="rId247"/>
    <p:sldId id="959" r:id="rId248"/>
    <p:sldId id="1061" r:id="rId249"/>
    <p:sldId id="960" r:id="rId250"/>
    <p:sldId id="961" r:id="rId251"/>
    <p:sldId id="1062" r:id="rId252"/>
    <p:sldId id="962" r:id="rId253"/>
    <p:sldId id="963" r:id="rId254"/>
    <p:sldId id="964" r:id="rId255"/>
    <p:sldId id="965" r:id="rId256"/>
    <p:sldId id="966" r:id="rId257"/>
    <p:sldId id="1063" r:id="rId258"/>
    <p:sldId id="1067" r:id="rId259"/>
    <p:sldId id="1068" r:id="rId260"/>
    <p:sldId id="1069" r:id="rId261"/>
    <p:sldId id="1064" r:id="rId262"/>
    <p:sldId id="1070" r:id="rId263"/>
    <p:sldId id="1071" r:id="rId264"/>
    <p:sldId id="1065" r:id="rId265"/>
    <p:sldId id="825" r:id="rId266"/>
    <p:sldId id="1072" r:id="rId267"/>
    <p:sldId id="1074" r:id="rId268"/>
    <p:sldId id="1066" r:id="rId269"/>
    <p:sldId id="1073" r:id="rId270"/>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851" autoAdjust="0"/>
    <p:restoredTop sz="86270" autoAdjust="0"/>
  </p:normalViewPr>
  <p:slideViewPr>
    <p:cSldViewPr>
      <p:cViewPr>
        <p:scale>
          <a:sx n="62" d="100"/>
          <a:sy n="62" d="100"/>
        </p:scale>
        <p:origin x="-3000" y="-9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8502"/>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247" Type="http://schemas.openxmlformats.org/officeDocument/2006/relationships/slide" Target="slides/slide245.xml"/><Relationship Id="rId107" Type="http://schemas.openxmlformats.org/officeDocument/2006/relationships/slide" Target="slides/slide105.xml"/><Relationship Id="rId268" Type="http://schemas.openxmlformats.org/officeDocument/2006/relationships/slide" Target="slides/slide266.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258" Type="http://schemas.openxmlformats.org/officeDocument/2006/relationships/slide" Target="slides/slide256.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slide" Target="slides/slide246.xml"/><Relationship Id="rId269" Type="http://schemas.openxmlformats.org/officeDocument/2006/relationships/slide" Target="slides/slide267.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slide" Target="slides/slide236.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172" Type="http://schemas.openxmlformats.org/officeDocument/2006/relationships/slide" Target="slides/slide170.xml"/><Relationship Id="rId193" Type="http://schemas.openxmlformats.org/officeDocument/2006/relationships/slide" Target="slides/slide191.xml"/><Relationship Id="rId202" Type="http://schemas.openxmlformats.org/officeDocument/2006/relationships/slide" Target="slides/slide200.xml"/><Relationship Id="rId207" Type="http://schemas.openxmlformats.org/officeDocument/2006/relationships/slide" Target="slides/slide205.xml"/><Relationship Id="rId223" Type="http://schemas.openxmlformats.org/officeDocument/2006/relationships/slide" Target="slides/slide221.xml"/><Relationship Id="rId228" Type="http://schemas.openxmlformats.org/officeDocument/2006/relationships/slide" Target="slides/slide226.xml"/><Relationship Id="rId244" Type="http://schemas.openxmlformats.org/officeDocument/2006/relationships/slide" Target="slides/slide242.xml"/><Relationship Id="rId249" Type="http://schemas.openxmlformats.org/officeDocument/2006/relationships/slide" Target="slides/slide24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260" Type="http://schemas.openxmlformats.org/officeDocument/2006/relationships/slide" Target="slides/slide258.xml"/><Relationship Id="rId265" Type="http://schemas.openxmlformats.org/officeDocument/2006/relationships/slide" Target="slides/slide263.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13" Type="http://schemas.openxmlformats.org/officeDocument/2006/relationships/slide" Target="slides/slide211.xml"/><Relationship Id="rId218" Type="http://schemas.openxmlformats.org/officeDocument/2006/relationships/slide" Target="slides/slide216.xml"/><Relationship Id="rId234" Type="http://schemas.openxmlformats.org/officeDocument/2006/relationships/slide" Target="slides/slide232.xml"/><Relationship Id="rId239" Type="http://schemas.openxmlformats.org/officeDocument/2006/relationships/slide" Target="slides/slide237.xml"/><Relationship Id="rId2" Type="http://schemas.openxmlformats.org/officeDocument/2006/relationships/slideMaster" Target="slideMasters/slideMaster2.xml"/><Relationship Id="rId29" Type="http://schemas.openxmlformats.org/officeDocument/2006/relationships/slide" Target="slides/slide27.xml"/><Relationship Id="rId250" Type="http://schemas.openxmlformats.org/officeDocument/2006/relationships/slide" Target="slides/slide248.xml"/><Relationship Id="rId255" Type="http://schemas.openxmlformats.org/officeDocument/2006/relationships/slide" Target="slides/slide253.xml"/><Relationship Id="rId271" Type="http://schemas.openxmlformats.org/officeDocument/2006/relationships/notesMaster" Target="notesMasters/notesMaster1.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slide" Target="slides/slide201.xml"/><Relationship Id="rId208" Type="http://schemas.openxmlformats.org/officeDocument/2006/relationships/slide" Target="slides/slide206.xml"/><Relationship Id="rId229" Type="http://schemas.openxmlformats.org/officeDocument/2006/relationships/slide" Target="slides/slide227.xml"/><Relationship Id="rId19" Type="http://schemas.openxmlformats.org/officeDocument/2006/relationships/slide" Target="slides/slide17.xml"/><Relationship Id="rId224" Type="http://schemas.openxmlformats.org/officeDocument/2006/relationships/slide" Target="slides/slide222.xml"/><Relationship Id="rId240" Type="http://schemas.openxmlformats.org/officeDocument/2006/relationships/slide" Target="slides/slide238.xml"/><Relationship Id="rId245" Type="http://schemas.openxmlformats.org/officeDocument/2006/relationships/slide" Target="slides/slide243.xml"/><Relationship Id="rId261" Type="http://schemas.openxmlformats.org/officeDocument/2006/relationships/slide" Target="slides/slide259.xml"/><Relationship Id="rId266" Type="http://schemas.openxmlformats.org/officeDocument/2006/relationships/slide" Target="slides/slide264.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219" Type="http://schemas.openxmlformats.org/officeDocument/2006/relationships/slide" Target="slides/slide217.xml"/><Relationship Id="rId3" Type="http://schemas.openxmlformats.org/officeDocument/2006/relationships/slide" Target="slides/slide1.xml"/><Relationship Id="rId214" Type="http://schemas.openxmlformats.org/officeDocument/2006/relationships/slide" Target="slides/slide212.xml"/><Relationship Id="rId230" Type="http://schemas.openxmlformats.org/officeDocument/2006/relationships/slide" Target="slides/slide228.xml"/><Relationship Id="rId235" Type="http://schemas.openxmlformats.org/officeDocument/2006/relationships/slide" Target="slides/slide233.xml"/><Relationship Id="rId251" Type="http://schemas.openxmlformats.org/officeDocument/2006/relationships/slide" Target="slides/slide249.xml"/><Relationship Id="rId256" Type="http://schemas.openxmlformats.org/officeDocument/2006/relationships/slide" Target="slides/slide254.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72"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slide" Target="slides/slide218.xml"/><Relationship Id="rId225" Type="http://schemas.openxmlformats.org/officeDocument/2006/relationships/slide" Target="slides/slide223.xml"/><Relationship Id="rId241" Type="http://schemas.openxmlformats.org/officeDocument/2006/relationships/slide" Target="slides/slide239.xml"/><Relationship Id="rId246" Type="http://schemas.openxmlformats.org/officeDocument/2006/relationships/slide" Target="slides/slide244.xml"/><Relationship Id="rId267" Type="http://schemas.openxmlformats.org/officeDocument/2006/relationships/slide" Target="slides/slide265.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262" Type="http://schemas.openxmlformats.org/officeDocument/2006/relationships/slide" Target="slides/slide260.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viewProps" Target="viewProps.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theme" Target="theme/theme1.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A25D2F1-5C4E-4D0D-A965-9C28B8BE0367}" type="datetimeFigureOut">
              <a:rPr lang="tr-TR"/>
              <a:pPr>
                <a:defRPr/>
              </a:pPr>
              <a:t>03/11/2013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9DAF0BB-4DB6-481F-9A6A-BD870117C681}" type="slidenum">
              <a:rPr lang="tr-TR"/>
              <a:pPr>
                <a:defRPr/>
              </a:pPr>
              <a:t>‹#›</a:t>
            </a:fld>
            <a:endParaRPr lang="tr-TR"/>
          </a:p>
        </p:txBody>
      </p:sp>
    </p:spTree>
    <p:extLst>
      <p:ext uri="{BB962C8B-B14F-4D97-AF65-F5344CB8AC3E}">
        <p14:creationId xmlns:p14="http://schemas.microsoft.com/office/powerpoint/2010/main" val="10514299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20836" name="Slayt Numarası Yer Tutucus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E92DC723-DBED-4B40-A5C4-9287A9ED68B6}" type="slidenum">
              <a:rPr lang="tr-TR" sz="1200"/>
              <a:pPr algn="r"/>
              <a:t>1</a:t>
            </a:fld>
            <a:endParaRPr lang="tr-T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007D0EE-7E25-4576-8AE2-F1ACF576B995}" type="slidenum">
              <a:rPr lang="tr-TR" smtClean="0"/>
              <a:pPr eaLnBrk="1" hangingPunct="1"/>
              <a:t>16</a:t>
            </a:fld>
            <a:endParaRPr lang="tr-TR"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smtClean="0">
                <a:latin typeface="Arial" charset="0"/>
              </a:rPr>
              <a:t>ARAŞTIRILAN HASTALIĞA HENÜZ</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169</a:t>
            </a:fld>
            <a:endParaRPr lang="tr-TR">
              <a:solidFill>
                <a:prstClr val="black"/>
              </a:solidFill>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170</a:t>
            </a:fld>
            <a:endParaRPr lang="tr-T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171</a:t>
            </a:fld>
            <a:endParaRPr lang="tr-TR">
              <a:solidFill>
                <a:prstClr val="black"/>
              </a:solidFill>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172</a:t>
            </a:fld>
            <a:endParaRPr lang="tr-TR">
              <a:solidFill>
                <a:prstClr val="black"/>
              </a:solidFill>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173</a:t>
            </a:fld>
            <a:endParaRPr lang="tr-T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174</a:t>
            </a:fld>
            <a:endParaRPr lang="tr-T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175</a:t>
            </a:fld>
            <a:endParaRPr lang="tr-TR">
              <a:solidFill>
                <a:prstClr val="black"/>
              </a:solidFill>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176</a:t>
            </a:fld>
            <a:endParaRPr lang="tr-T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177</a:t>
            </a:fld>
            <a:endParaRPr lang="tr-TR">
              <a:solidFill>
                <a:prstClr val="black"/>
              </a:solidFill>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178</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20</a:t>
            </a:fld>
            <a:endParaRPr lang="tr-TR">
              <a:solidFill>
                <a:prstClr val="black"/>
              </a:solidFill>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179</a:t>
            </a:fld>
            <a:endParaRPr lang="tr-T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180</a:t>
            </a:fld>
            <a:endParaRPr lang="tr-TR">
              <a:solidFill>
                <a:prstClr val="black"/>
              </a:solidFill>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181</a:t>
            </a:fld>
            <a:endParaRPr lang="tr-T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182</a:t>
            </a:fld>
            <a:endParaRPr lang="tr-T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183</a:t>
            </a:fld>
            <a:endParaRPr lang="tr-T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184</a:t>
            </a:fld>
            <a:endParaRPr lang="tr-T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185</a:t>
            </a:fld>
            <a:endParaRPr lang="tr-TR">
              <a:solidFill>
                <a:prstClr val="black"/>
              </a:solidFill>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186</a:t>
            </a:fld>
            <a:endParaRPr lang="tr-T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187</a:t>
            </a:fld>
            <a:endParaRPr lang="tr-T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188</a:t>
            </a:fld>
            <a:endParaRPr lang="tr-TR">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26</a:t>
            </a:fld>
            <a:endParaRPr lang="tr-TR">
              <a:solidFill>
                <a:prstClr val="black"/>
              </a:solidFill>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189</a:t>
            </a:fld>
            <a:endParaRPr lang="tr-T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190</a:t>
            </a:fld>
            <a:endParaRPr lang="tr-TR">
              <a:solidFill>
                <a:prstClr val="black"/>
              </a:solidFill>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191</a:t>
            </a:fld>
            <a:endParaRPr lang="tr-T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192</a:t>
            </a:fld>
            <a:endParaRPr lang="tr-TR">
              <a:solidFill>
                <a:prstClr val="black"/>
              </a:solidFill>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194</a:t>
            </a:fld>
            <a:endParaRPr lang="tr-TR">
              <a:solidFill>
                <a:prstClr val="black"/>
              </a:solidFill>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197</a:t>
            </a:fld>
            <a:endParaRPr lang="tr-TR">
              <a:solidFill>
                <a:prstClr val="black"/>
              </a:solidFill>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06C56AE-1C91-4007-9EDA-42908C81F5F9}" type="slidenum">
              <a:rPr lang="tr-TR" smtClean="0"/>
              <a:pPr eaLnBrk="1" hangingPunct="1"/>
              <a:t>198</a:t>
            </a:fld>
            <a:endParaRPr lang="tr-TR"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199</a:t>
            </a:fld>
            <a:endParaRPr lang="tr-TR">
              <a:solidFill>
                <a:prstClr val="black"/>
              </a:solidFill>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200</a:t>
            </a:fld>
            <a:endParaRPr lang="tr-T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201</a:t>
            </a:fld>
            <a:endParaRPr lang="tr-TR">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31</a:t>
            </a:fld>
            <a:endParaRPr lang="tr-TR">
              <a:solidFill>
                <a:prstClr val="black"/>
              </a:solidFill>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202</a:t>
            </a:fld>
            <a:endParaRPr lang="tr-TR">
              <a:solidFill>
                <a:prstClr val="black"/>
              </a:solidFill>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205</a:t>
            </a:fld>
            <a:endParaRPr lang="tr-TR">
              <a:solidFill>
                <a:prstClr val="black"/>
              </a:solidFill>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206</a:t>
            </a:fld>
            <a:endParaRPr lang="tr-T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207</a:t>
            </a:fld>
            <a:endParaRPr lang="tr-T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208</a:t>
            </a:fld>
            <a:endParaRPr lang="tr-T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209</a:t>
            </a:fld>
            <a:endParaRPr lang="tr-T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210</a:t>
            </a:fld>
            <a:endParaRPr lang="tr-TR">
              <a:solidFill>
                <a:prstClr val="black"/>
              </a:solidFill>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211</a:t>
            </a:fld>
            <a:endParaRPr lang="tr-T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212</a:t>
            </a:fld>
            <a:endParaRPr lang="tr-T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213</a:t>
            </a:fld>
            <a:endParaRPr lang="tr-TR">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34</a:t>
            </a:fld>
            <a:endParaRPr lang="tr-TR">
              <a:solidFill>
                <a:prstClr val="black"/>
              </a:solidFill>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214</a:t>
            </a:fld>
            <a:endParaRPr lang="tr-T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215</a:t>
            </a:fld>
            <a:endParaRPr lang="tr-TR">
              <a:solidFill>
                <a:prstClr val="black"/>
              </a:solidFill>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216</a:t>
            </a:fld>
            <a:endParaRPr lang="tr-T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217</a:t>
            </a:fld>
            <a:endParaRPr lang="tr-TR">
              <a:solidFill>
                <a:prstClr val="black"/>
              </a:solidFill>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219</a:t>
            </a:fld>
            <a:endParaRPr lang="tr-TR">
              <a:solidFill>
                <a:prstClr val="black"/>
              </a:solidFill>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221</a:t>
            </a:fld>
            <a:endParaRPr lang="tr-TR">
              <a:solidFill>
                <a:prstClr val="black"/>
              </a:solidFill>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222</a:t>
            </a:fld>
            <a:endParaRPr lang="tr-TR">
              <a:solidFill>
                <a:prstClr val="black"/>
              </a:solidFill>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223</a:t>
            </a:fld>
            <a:endParaRPr lang="tr-T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224</a:t>
            </a:fld>
            <a:endParaRPr lang="tr-T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225</a:t>
            </a:fld>
            <a:endParaRPr lang="tr-TR">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38</a:t>
            </a:fld>
            <a:endParaRPr lang="tr-TR">
              <a:solidFill>
                <a:prstClr val="black"/>
              </a:solidFill>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227</a:t>
            </a:fld>
            <a:endParaRPr lang="tr-TR">
              <a:solidFill>
                <a:prstClr val="black"/>
              </a:solidFill>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230</a:t>
            </a:fld>
            <a:endParaRPr lang="tr-TR">
              <a:solidFill>
                <a:prstClr val="black"/>
              </a:solidFill>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231</a:t>
            </a:fld>
            <a:endParaRPr lang="tr-T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232</a:t>
            </a:fld>
            <a:endParaRPr lang="tr-TR">
              <a:solidFill>
                <a:prstClr val="black"/>
              </a:solidFill>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236</a:t>
            </a:fld>
            <a:endParaRPr lang="tr-TR">
              <a:solidFill>
                <a:prstClr val="black"/>
              </a:solidFill>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237</a:t>
            </a:fld>
            <a:endParaRPr lang="tr-T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238</a:t>
            </a:fld>
            <a:endParaRPr lang="tr-T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239</a:t>
            </a:fld>
            <a:endParaRPr lang="tr-TR">
              <a:solidFill>
                <a:prstClr val="black"/>
              </a:solidFill>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240</a:t>
            </a:fld>
            <a:endParaRPr lang="tr-T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241</a:t>
            </a:fld>
            <a:endParaRPr lang="tr-TR">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39</a:t>
            </a:fld>
            <a:endParaRPr lang="tr-TR">
              <a:solidFill>
                <a:prstClr val="black"/>
              </a:solidFill>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242</a:t>
            </a:fld>
            <a:endParaRPr lang="tr-T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243</a:t>
            </a:fld>
            <a:endParaRPr lang="tr-T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244</a:t>
            </a:fld>
            <a:endParaRPr lang="tr-TR">
              <a:solidFill>
                <a:prstClr val="black"/>
              </a:solidFill>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245</a:t>
            </a:fld>
            <a:endParaRPr lang="tr-T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246</a:t>
            </a:fld>
            <a:endParaRPr lang="tr-T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247</a:t>
            </a:fld>
            <a:endParaRPr lang="tr-TR">
              <a:solidFill>
                <a:prstClr val="black"/>
              </a:solidFill>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250</a:t>
            </a:fld>
            <a:endParaRPr lang="tr-TR">
              <a:solidFill>
                <a:prstClr val="black"/>
              </a:solidFill>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256</a:t>
            </a:fld>
            <a:endParaRPr lang="tr-TR">
              <a:solidFill>
                <a:prstClr val="black"/>
              </a:solidFill>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257</a:t>
            </a:fld>
            <a:endParaRPr lang="tr-T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258</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40</a:t>
            </a:fld>
            <a:endParaRPr lang="tr-T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259</a:t>
            </a:fld>
            <a:endParaRPr lang="tr-T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260</a:t>
            </a:fld>
            <a:endParaRPr lang="tr-TR">
              <a:solidFill>
                <a:prstClr val="black"/>
              </a:solidFill>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261</a:t>
            </a:fld>
            <a:endParaRPr lang="tr-T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262</a:t>
            </a:fld>
            <a:endParaRPr lang="tr-T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263</a:t>
            </a:fld>
            <a:endParaRPr lang="tr-TR">
              <a:solidFill>
                <a:prstClr val="black"/>
              </a:solidFill>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267</a:t>
            </a:fld>
            <a:endParaRPr lang="tr-TR">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41</a:t>
            </a:fld>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42</a:t>
            </a:fld>
            <a:endParaRPr lang="tr-TR">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2</a:t>
            </a:fld>
            <a:endParaRPr lang="tr-TR">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44</a:t>
            </a:fld>
            <a:endParaRPr lang="tr-TR">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45</a:t>
            </a:fld>
            <a:endParaRPr 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46</a:t>
            </a:fld>
            <a:endParaRPr lang="tr-TR">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47</a:t>
            </a:fld>
            <a:endParaRPr 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48</a:t>
            </a:fld>
            <a:endParaRPr 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54</a:t>
            </a:fld>
            <a:endParaRPr lang="tr-TR">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56</a:t>
            </a:fld>
            <a:endParaRPr lang="tr-TR">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58</a:t>
            </a:fld>
            <a:endParaRPr lang="tr-TR">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61</a:t>
            </a:fld>
            <a:endParaRPr lang="tr-TR">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64</a:t>
            </a:fld>
            <a:endParaRPr lang="tr-TR">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5BADCA5D-7074-4D22-B32E-5C1EEAAE8A0A}" type="slidenum">
              <a:rPr lang="tr-TR"/>
              <a:pPr/>
              <a:t>4</a:t>
            </a:fld>
            <a:endParaRPr lang="tr-TR"/>
          </a:p>
        </p:txBody>
      </p:sp>
      <p:sp>
        <p:nvSpPr>
          <p:cNvPr id="72707" name="Rectangle 2"/>
          <p:cNvSpPr>
            <a:spLocks noGrp="1" noRot="1" noChangeAspect="1" noChangeArrowheads="1" noTextEdit="1"/>
          </p:cNvSpPr>
          <p:nvPr>
            <p:ph type="sldImg"/>
          </p:nvPr>
        </p:nvSpPr>
        <p:spPr>
          <a:xfrm>
            <a:off x="1184275" y="706438"/>
            <a:ext cx="4527550" cy="3395662"/>
          </a:xfrm>
          <a:ln/>
        </p:spPr>
      </p:sp>
      <p:sp>
        <p:nvSpPr>
          <p:cNvPr id="72708" name="Rectangle 3"/>
          <p:cNvSpPr>
            <a:spLocks noGrp="1" noChangeArrowheads="1"/>
          </p:cNvSpPr>
          <p:nvPr>
            <p:ph type="body" idx="1"/>
          </p:nvPr>
        </p:nvSpPr>
        <p:spPr>
          <a:xfrm>
            <a:off x="930275" y="4313238"/>
            <a:ext cx="5035550" cy="4171950"/>
          </a:xfrm>
          <a:noFill/>
          <a:ln/>
        </p:spPr>
        <p:txBody>
          <a:bodyPr lIns="91429" tIns="45715" rIns="91429" bIns="45715"/>
          <a:lstStyle/>
          <a:p>
            <a:pPr eaLnBrk="1" hangingPunct="1">
              <a:buFontTx/>
              <a:buChar char="•"/>
            </a:pPr>
            <a:r>
              <a:rPr lang="en-GB" b="1" dirty="0" smtClean="0">
                <a:latin typeface="Arial" charset="0"/>
              </a:rPr>
              <a:t> </a:t>
            </a:r>
            <a:r>
              <a:rPr lang="en-GB" dirty="0" smtClean="0">
                <a:latin typeface="Arial" charset="0"/>
              </a:rPr>
              <a:t>Vital capacity (VC) and forced vital capacity (FVC) refer to total volume of air expelled from a slow exhalation (VC) and a forced exhalation (FVC), starting from a maximal inhalation</a:t>
            </a:r>
          </a:p>
          <a:p>
            <a:pPr eaLnBrk="1" hangingPunct="1">
              <a:buFontTx/>
              <a:buChar char="•"/>
            </a:pPr>
            <a:r>
              <a:rPr lang="en-GB" dirty="0" smtClean="0">
                <a:latin typeface="Arial" charset="0"/>
              </a:rPr>
              <a:t> The forced expiratory volume in one second, FEV</a:t>
            </a:r>
            <a:r>
              <a:rPr lang="en-GB" baseline="-25000" dirty="0" smtClean="0">
                <a:latin typeface="Arial" charset="0"/>
              </a:rPr>
              <a:t>1</a:t>
            </a:r>
            <a:r>
              <a:rPr lang="en-GB" dirty="0" smtClean="0">
                <a:latin typeface="Arial" charset="0"/>
              </a:rPr>
              <a:t>, is the volume exhaled in the first second of a maximal expiration from a position of full inspiration. In normal subjects, FEV</a:t>
            </a:r>
            <a:r>
              <a:rPr lang="en-GB" baseline="-25000" dirty="0" smtClean="0">
                <a:latin typeface="Arial" charset="0"/>
              </a:rPr>
              <a:t>1</a:t>
            </a:r>
            <a:r>
              <a:rPr lang="en-GB" dirty="0" smtClean="0">
                <a:latin typeface="Arial" charset="0"/>
              </a:rPr>
              <a:t> is about 75-85% of the FVC</a:t>
            </a:r>
          </a:p>
          <a:p>
            <a:pPr eaLnBrk="1" hangingPunct="1">
              <a:buFontTx/>
              <a:buChar char="•"/>
            </a:pPr>
            <a:r>
              <a:rPr lang="en-GB" dirty="0" smtClean="0">
                <a:latin typeface="Arial" charset="0"/>
              </a:rPr>
              <a:t> In asthma, the FEV1 is reduced to a greater extent than VC.  FEV</a:t>
            </a:r>
            <a:r>
              <a:rPr lang="en-GB" baseline="-25000" dirty="0" smtClean="0">
                <a:latin typeface="Arial" charset="0"/>
              </a:rPr>
              <a:t>1 </a:t>
            </a:r>
            <a:r>
              <a:rPr lang="en-GB" dirty="0" smtClean="0">
                <a:latin typeface="Arial" charset="0"/>
              </a:rPr>
              <a:t>and VC provide useful guides to the degree of airflow obstruction at diagnosis and in the evaluation of the effects of anti-asthma drugs</a:t>
            </a:r>
          </a:p>
          <a:p>
            <a:pPr eaLnBrk="1" hangingPunct="1">
              <a:buFontTx/>
              <a:buChar char="•"/>
            </a:pPr>
            <a:endParaRPr lang="en-GB" dirty="0"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65</a:t>
            </a:fld>
            <a:endParaRPr lang="tr-T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66</a:t>
            </a:fld>
            <a:endParaRPr lang="tr-TR">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67</a:t>
            </a:fld>
            <a:endParaRPr lang="tr-T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68</a:t>
            </a:fld>
            <a:endParaRPr lang="tr-TR">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71</a:t>
            </a:fld>
            <a:endParaRPr lang="tr-TR">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78</a:t>
            </a:fld>
            <a:endParaRPr lang="tr-TR">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81</a:t>
            </a:fld>
            <a:endParaRPr lang="tr-TR">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82</a:t>
            </a:fld>
            <a:endParaRPr lang="tr-T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83</a:t>
            </a:fld>
            <a:endParaRPr lang="tr-TR">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88</a:t>
            </a:fld>
            <a:endParaRPr lang="tr-TR">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5</a:t>
            </a:fld>
            <a:endParaRPr lang="tr-TR">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89</a:t>
            </a:fld>
            <a:endParaRPr lang="tr-T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90</a:t>
            </a:fld>
            <a:endParaRPr lang="tr-TR">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91</a:t>
            </a:fld>
            <a:endParaRPr lang="tr-T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92</a:t>
            </a:fld>
            <a:endParaRPr lang="tr-T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93</a:t>
            </a:fld>
            <a:endParaRPr lang="tr-T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94</a:t>
            </a:fld>
            <a:endParaRPr lang="tr-TR">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98EE8B4-ABA1-45C7-894E-B1059899DCD3}" type="slidenum">
              <a:rPr lang="tr-TR" smtClean="0"/>
              <a:pPr eaLnBrk="1" hangingPunct="1"/>
              <a:t>95</a:t>
            </a:fld>
            <a:endParaRPr lang="tr-TR"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51C5222-0978-402E-BBBC-2D2A4A70F143}" type="slidenum">
              <a:rPr lang="tr-TR" smtClean="0"/>
              <a:pPr eaLnBrk="1" hangingPunct="1"/>
              <a:t>96</a:t>
            </a:fld>
            <a:endParaRPr lang="tr-TR"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97</a:t>
            </a:fld>
            <a:endParaRPr lang="tr-TR">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98</a:t>
            </a:fld>
            <a:endParaRPr lang="tr-TR">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8</a:t>
            </a:fld>
            <a:endParaRPr lang="tr-TR">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99</a:t>
            </a:fld>
            <a:endParaRPr lang="tr-TR">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101</a:t>
            </a:fld>
            <a:endParaRPr lang="tr-TR">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102</a:t>
            </a:fld>
            <a:endParaRPr lang="tr-T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103</a:t>
            </a:fld>
            <a:endParaRPr lang="tr-TR">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104</a:t>
            </a:fld>
            <a:endParaRPr lang="tr-T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105</a:t>
            </a:fld>
            <a:endParaRPr lang="tr-TR">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106</a:t>
            </a:fld>
            <a:endParaRPr lang="tr-T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107</a:t>
            </a:fld>
            <a:endParaRPr lang="tr-TR">
              <a:solidFill>
                <a:prstClr val="black"/>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110</a:t>
            </a:fld>
            <a:endParaRPr lang="tr-TR">
              <a:solidFill>
                <a:prstClr val="black"/>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112</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12</a:t>
            </a:fld>
            <a:endParaRPr lang="tr-TR">
              <a:solidFill>
                <a:prstClr val="black"/>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114</a:t>
            </a:fld>
            <a:endParaRPr lang="tr-TR">
              <a:solidFill>
                <a:prstClr val="black"/>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115</a:t>
            </a:fld>
            <a:endParaRPr lang="tr-TR">
              <a:solidFill>
                <a:prstClr val="black"/>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smtClean="0"/>
              <a:t>İş stresi bireyden bireye farklılıklar gösterebilir.</a:t>
            </a:r>
          </a:p>
          <a:p>
            <a:pPr eaLnBrk="1" hangingPunct="1">
              <a:spcBef>
                <a:spcPct val="0"/>
              </a:spcBef>
            </a:pPr>
            <a:r>
              <a:rPr lang="tr-TR" smtClean="0"/>
              <a:t>Örneğin aynı mesleğe sahip bireylerin stresli bir durum karşısında aynı tepkiyi vermesi beklenemez.</a:t>
            </a:r>
          </a:p>
          <a:p>
            <a:pPr eaLnBrk="1" hangingPunct="1">
              <a:spcBef>
                <a:spcPct val="0"/>
              </a:spcBef>
            </a:pPr>
            <a:r>
              <a:rPr lang="tr-TR" smtClean="0"/>
              <a:t>Yüksek başarı güdüsü olan biri için işle ilgili gerilimler onun başarı güdüsünü kamçılarken, bir başkası bu durumla başa çıkabilme yetersizliğinden stres duyabilir. Kısaca stres duymada kişisel farklılıklar önemli bir olgudur. </a:t>
            </a:r>
          </a:p>
          <a:p>
            <a:pPr eaLnBrk="1" hangingPunct="1">
              <a:spcBef>
                <a:spcPct val="0"/>
              </a:spcBef>
            </a:pPr>
            <a:endParaRPr lang="tr-TR" smtClean="0"/>
          </a:p>
        </p:txBody>
      </p:sp>
      <p:sp>
        <p:nvSpPr>
          <p:cNvPr id="5837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DFAAD46D-5F38-4924-8987-32B6C6C49DDF}" type="slidenum">
              <a:rPr lang="tr-TR" sz="1200" smtClean="0"/>
              <a:pPr eaLnBrk="1" hangingPunct="1"/>
              <a:t>116</a:t>
            </a:fld>
            <a:endParaRPr lang="tr-TR" sz="120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118</a:t>
            </a:fld>
            <a:endParaRPr lang="tr-TR">
              <a:solidFill>
                <a:prstClr val="black"/>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119</a:t>
            </a:fld>
            <a:endParaRPr lang="tr-TR">
              <a:solidFill>
                <a:prstClr val="black"/>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120</a:t>
            </a:fld>
            <a:endParaRPr lang="tr-TR">
              <a:solidFill>
                <a:prstClr val="black"/>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121</a:t>
            </a:fld>
            <a:endParaRPr lang="tr-T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126</a:t>
            </a:fld>
            <a:endParaRPr lang="tr-TR">
              <a:solidFill>
                <a:prstClr val="black"/>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127</a:t>
            </a:fld>
            <a:endParaRPr lang="tr-TR">
              <a:solidFill>
                <a:prstClr val="black"/>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E048F131-80A1-4D76-AE41-3A95E74E9C38}" type="slidenum">
              <a:rPr lang="tr-TR" smtClean="0">
                <a:latin typeface="Times New Roman" pitchFamily="18" charset="0"/>
              </a:rPr>
              <a:pPr/>
              <a:t>128</a:t>
            </a:fld>
            <a:endParaRPr lang="tr-TR" smtClean="0">
              <a:latin typeface="Times New Roman" pitchFamily="18"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13</a:t>
            </a:fld>
            <a:endParaRPr lang="tr-TR">
              <a:solidFill>
                <a:prstClr val="black"/>
              </a:solidFil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CF0DF6BC-60B2-46AB-99AC-7FD0438A354C}" type="slidenum">
              <a:rPr lang="tr-TR" smtClean="0">
                <a:latin typeface="Times New Roman" pitchFamily="18" charset="0"/>
              </a:rPr>
              <a:pPr/>
              <a:t>129</a:t>
            </a:fld>
            <a:endParaRPr lang="tr-TR" smtClean="0">
              <a:latin typeface="Times New Roman" pitchFamily="18"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11005F97-A25F-40E3-84EB-C19E96A8426D}" type="slidenum">
              <a:rPr lang="tr-TR" smtClean="0">
                <a:latin typeface="Times New Roman" pitchFamily="18" charset="0"/>
              </a:rPr>
              <a:pPr/>
              <a:t>130</a:t>
            </a:fld>
            <a:endParaRPr lang="tr-TR" smtClean="0">
              <a:latin typeface="Times New Roman" pitchFamily="18"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131</a:t>
            </a:fld>
            <a:endParaRPr lang="tr-TR">
              <a:solidFill>
                <a:prstClr val="black"/>
              </a:solidFil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132</a:t>
            </a:fld>
            <a:endParaRPr lang="tr-TR">
              <a:solidFill>
                <a:prstClr val="black"/>
              </a:solidFil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134</a:t>
            </a:fld>
            <a:endParaRPr lang="tr-TR">
              <a:solidFill>
                <a:prstClr val="black"/>
              </a:solidFil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138</a:t>
            </a:fld>
            <a:endParaRPr lang="tr-TR">
              <a:solidFill>
                <a:prstClr val="black"/>
              </a:solidFil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139</a:t>
            </a:fld>
            <a:endParaRPr lang="tr-TR">
              <a:solidFill>
                <a:prstClr val="black"/>
              </a:solidFil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4594C089-3719-42FB-A499-079D6CCC590F}" type="slidenum">
              <a:rPr lang="tr-TR" smtClean="0">
                <a:latin typeface="Times New Roman" pitchFamily="18" charset="0"/>
              </a:rPr>
              <a:pPr/>
              <a:t>140</a:t>
            </a:fld>
            <a:endParaRPr lang="tr-TR" smtClean="0">
              <a:latin typeface="Times New Roman" pitchFamily="18"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CBF32E8C-807D-413E-849B-451CA41F28E3}" type="slidenum">
              <a:rPr lang="tr-TR" smtClean="0">
                <a:latin typeface="Times New Roman" pitchFamily="18" charset="0"/>
              </a:rPr>
              <a:pPr/>
              <a:t>141</a:t>
            </a:fld>
            <a:endParaRPr lang="tr-TR" smtClean="0">
              <a:latin typeface="Times New Roman" pitchFamily="18"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142</a:t>
            </a:fld>
            <a:endParaRPr lang="tr-TR">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14</a:t>
            </a:fld>
            <a:endParaRPr lang="tr-TR">
              <a:solidFill>
                <a:prstClr val="black"/>
              </a:solidFil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143</a:t>
            </a:fld>
            <a:endParaRPr lang="tr-TR">
              <a:solidFill>
                <a:prstClr val="black"/>
              </a:solidFil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144</a:t>
            </a:fld>
            <a:endParaRPr lang="tr-TR">
              <a:solidFill>
                <a:prstClr val="black"/>
              </a:solidFil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145</a:t>
            </a:fld>
            <a:endParaRPr lang="tr-TR">
              <a:solidFill>
                <a:prstClr val="black"/>
              </a:solidFil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146</a:t>
            </a:fld>
            <a:endParaRPr lang="tr-TR">
              <a:solidFill>
                <a:prstClr val="black"/>
              </a:solidFil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A1F9A274-037C-444F-A2B1-061BC10EA72A}" type="slidenum">
              <a:rPr lang="tr-TR" sz="1200">
                <a:solidFill>
                  <a:prstClr val="black"/>
                </a:solidFill>
              </a:rPr>
              <a:pPr eaLnBrk="1" hangingPunct="1"/>
              <a:t>147</a:t>
            </a:fld>
            <a:endParaRPr lang="tr-TR" sz="1200">
              <a:solidFill>
                <a:prstClr val="black"/>
              </a:solidFill>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smtClean="0"/>
              <a:t>OSHA: Occupational Safety and Health Administration .</a:t>
            </a:r>
          </a:p>
          <a:p>
            <a:pPr eaLnBrk="1" hangingPunct="1">
              <a:spcBef>
                <a:spcPct val="0"/>
              </a:spcBef>
            </a:pPr>
            <a:r>
              <a:rPr lang="tr-TR" smtClean="0"/>
              <a:t>NIOSH: National Institute for Occupational Safety and Health</a:t>
            </a:r>
          </a:p>
        </p:txBody>
      </p:sp>
      <p:sp>
        <p:nvSpPr>
          <p:cNvPr id="14234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C79191A7-6281-429E-87E3-AE1CE513C31D}" type="slidenum">
              <a:rPr lang="tr-TR" sz="1200" smtClean="0"/>
              <a:pPr eaLnBrk="1" hangingPunct="1"/>
              <a:t>148</a:t>
            </a:fld>
            <a:endParaRPr lang="tr-TR" sz="1200"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149</a:t>
            </a:fld>
            <a:endParaRPr lang="tr-TR">
              <a:solidFill>
                <a:prstClr val="black"/>
              </a:solidFill>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150</a:t>
            </a:fld>
            <a:endParaRPr lang="tr-TR">
              <a:solidFill>
                <a:prstClr val="black"/>
              </a:solidFill>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154</a:t>
            </a:fld>
            <a:endParaRPr lang="tr-TR">
              <a:solidFill>
                <a:prstClr val="black"/>
              </a:solidFill>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156</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15</a:t>
            </a:fld>
            <a:endParaRPr lang="tr-TR">
              <a:solidFill>
                <a:prstClr val="black"/>
              </a:solidFill>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159</a:t>
            </a:fld>
            <a:endParaRPr lang="tr-TR">
              <a:solidFill>
                <a:prstClr val="black"/>
              </a:solidFill>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160</a:t>
            </a:fld>
            <a:endParaRPr lang="tr-TR">
              <a:solidFill>
                <a:prstClr val="black"/>
              </a:solidFill>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161</a:t>
            </a:fld>
            <a:endParaRPr lang="tr-T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162</a:t>
            </a:fld>
            <a:endParaRPr lang="tr-TR">
              <a:solidFill>
                <a:prstClr val="black"/>
              </a:solidFill>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163</a:t>
            </a:fld>
            <a:endParaRPr lang="tr-T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164</a:t>
            </a:fld>
            <a:endParaRPr lang="tr-T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165</a:t>
            </a:fld>
            <a:endParaRPr lang="tr-TR">
              <a:solidFill>
                <a:prstClr val="black"/>
              </a:solidFill>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166</a:t>
            </a:fld>
            <a:endParaRPr lang="tr-T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0CB4B4B-120A-4486-85EB-1773BB495FD1}" type="slidenum">
              <a:rPr lang="tr-TR">
                <a:solidFill>
                  <a:prstClr val="black"/>
                </a:solidFill>
              </a:rPr>
              <a:pPr/>
              <a:t>167</a:t>
            </a:fld>
            <a:endParaRPr lang="tr-TR">
              <a:solidFill>
                <a:prstClr val="black"/>
              </a:solidFill>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168</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C06B741F-BA94-41AC-BBA7-E91C0585A0B3}" type="datetime1">
              <a:rPr lang="tr-TR"/>
              <a:pPr>
                <a:defRPr/>
              </a:pPr>
              <a:t>03/11/2013</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4B7C1043-FB37-4145-826F-22A505C230DB}" type="slidenum">
              <a:rPr lang="tr-TR"/>
              <a:pPr>
                <a:defRPr/>
              </a:pPr>
              <a:t>‹#›</a:t>
            </a:fld>
            <a:endParaRPr lang="tr-TR"/>
          </a:p>
        </p:txBody>
      </p:sp>
    </p:spTree>
    <p:extLst>
      <p:ext uri="{BB962C8B-B14F-4D97-AF65-F5344CB8AC3E}">
        <p14:creationId xmlns:p14="http://schemas.microsoft.com/office/powerpoint/2010/main" val="1152990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2E4D2858-9566-418B-B790-90F6EB72B78F}" type="datetime1">
              <a:rPr lang="tr-TR"/>
              <a:pPr>
                <a:defRPr/>
              </a:pPr>
              <a:t>03/11/2013</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D6E6AE6E-D396-450E-A69F-F78C5F79F396}" type="slidenum">
              <a:rPr lang="tr-TR"/>
              <a:pPr>
                <a:defRPr/>
              </a:pPr>
              <a:t>‹#›</a:t>
            </a:fld>
            <a:endParaRPr lang="tr-TR"/>
          </a:p>
        </p:txBody>
      </p:sp>
    </p:spTree>
    <p:extLst>
      <p:ext uri="{BB962C8B-B14F-4D97-AF65-F5344CB8AC3E}">
        <p14:creationId xmlns:p14="http://schemas.microsoft.com/office/powerpoint/2010/main" val="4075168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BA9FF032-8E6D-40D5-B15B-7E411B982A3C}" type="datetime1">
              <a:rPr lang="tr-TR"/>
              <a:pPr>
                <a:defRPr/>
              </a:pPr>
              <a:t>03/11/2013</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78FB22ED-4BEF-486E-A438-6ED8596B99A7}" type="slidenum">
              <a:rPr lang="tr-TR"/>
              <a:pPr>
                <a:defRPr/>
              </a:pPr>
              <a:t>‹#›</a:t>
            </a:fld>
            <a:endParaRPr lang="tr-TR"/>
          </a:p>
        </p:txBody>
      </p:sp>
    </p:spTree>
    <p:extLst>
      <p:ext uri="{BB962C8B-B14F-4D97-AF65-F5344CB8AC3E}">
        <p14:creationId xmlns:p14="http://schemas.microsoft.com/office/powerpoint/2010/main" val="1403766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aşlık ve Diyagram veya Kuruluş Grafiği">
    <p:spTree>
      <p:nvGrpSpPr>
        <p:cNvPr id="1" name=""/>
        <p:cNvGrpSpPr/>
        <p:nvPr/>
      </p:nvGrpSpPr>
      <p:grpSpPr>
        <a:xfrm>
          <a:off x="0" y="0"/>
          <a:ext cx="0" cy="0"/>
          <a:chOff x="0" y="0"/>
          <a:chExt cx="0" cy="0"/>
        </a:xfrm>
      </p:grpSpPr>
      <p:sp>
        <p:nvSpPr>
          <p:cNvPr id="3" name="2 SmartArt Yer Tutucusu"/>
          <p:cNvSpPr>
            <a:spLocks noGrp="1"/>
          </p:cNvSpPr>
          <p:nvPr>
            <p:ph type="dgm" idx="1"/>
          </p:nvPr>
        </p:nvSpPr>
        <p:spPr>
          <a:xfrm>
            <a:off x="179512" y="980728"/>
            <a:ext cx="8784976" cy="5688632"/>
          </a:xfrm>
          <a:prstGeom prst="rect">
            <a:avLst/>
          </a:prstGeom>
        </p:spPr>
        <p:txBody>
          <a:bodyPr/>
          <a:lstStyle/>
          <a:p>
            <a:pPr lvl="0"/>
            <a:endParaRPr lang="tr-TR" noProof="0"/>
          </a:p>
        </p:txBody>
      </p:sp>
      <p:sp>
        <p:nvSpPr>
          <p:cNvPr id="4" name="1 Başlık"/>
          <p:cNvSpPr>
            <a:spLocks noGrp="1"/>
          </p:cNvSpPr>
          <p:nvPr>
            <p:ph type="title"/>
          </p:nvPr>
        </p:nvSpPr>
        <p:spPr>
          <a:xfrm>
            <a:off x="179512" y="44624"/>
            <a:ext cx="8785100" cy="864840"/>
          </a:xfrm>
          <a:prstGeom prst="rect">
            <a:avLst/>
          </a:prstGeom>
          <a:ln>
            <a:solidFill>
              <a:srgbClr val="003366"/>
            </a:solidFill>
          </a:ln>
        </p:spPr>
        <p:txBody>
          <a:bodyPr/>
          <a:lstStyle>
            <a:lvl1pPr algn="ctr">
              <a:defRPr sz="4000"/>
            </a:lvl1pPr>
          </a:lstStyle>
          <a:p>
            <a:r>
              <a:rPr lang="tr-TR" dirty="0" smtClean="0"/>
              <a:t>Asıl başlık stili için tıklatın</a:t>
            </a:r>
            <a:endParaRPr lang="tr-TR" dirty="0"/>
          </a:p>
        </p:txBody>
      </p:sp>
    </p:spTree>
    <p:extLst>
      <p:ext uri="{BB962C8B-B14F-4D97-AF65-F5344CB8AC3E}">
        <p14:creationId xmlns:p14="http://schemas.microsoft.com/office/powerpoint/2010/main" val="2219386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7813"/>
            <a:ext cx="8229600" cy="1139825"/>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endParaRPr lang="tr-TR" altLang="en-US"/>
          </a:p>
        </p:txBody>
      </p:sp>
      <p:sp>
        <p:nvSpPr>
          <p:cNvPr id="6" name="Rectangle 5"/>
          <p:cNvSpPr>
            <a:spLocks noGrp="1" noChangeArrowheads="1"/>
          </p:cNvSpPr>
          <p:nvPr>
            <p:ph type="ftr" sz="quarter" idx="11"/>
          </p:nvPr>
        </p:nvSpPr>
        <p:spPr>
          <a:ln/>
        </p:spPr>
        <p:txBody>
          <a:bodyPr/>
          <a:lstStyle>
            <a:lvl1pPr>
              <a:defRPr/>
            </a:lvl1pPr>
          </a:lstStyle>
          <a:p>
            <a:endParaRPr lang="tr-TR" altLang="en-US"/>
          </a:p>
        </p:txBody>
      </p:sp>
      <p:sp>
        <p:nvSpPr>
          <p:cNvPr id="7" name="Rectangle 6"/>
          <p:cNvSpPr>
            <a:spLocks noGrp="1" noChangeArrowheads="1"/>
          </p:cNvSpPr>
          <p:nvPr>
            <p:ph type="sldNum" sz="quarter" idx="12"/>
          </p:nvPr>
        </p:nvSpPr>
        <p:spPr>
          <a:ln/>
        </p:spPr>
        <p:txBody>
          <a:bodyPr/>
          <a:lstStyle>
            <a:lvl1pPr>
              <a:defRPr/>
            </a:lvl1pPr>
          </a:lstStyle>
          <a:p>
            <a:fld id="{B3476334-8975-4F94-B54A-C666A95FAB9A}" type="slidenum">
              <a:rPr lang="tr-TR" altLang="en-US"/>
              <a:pPr/>
              <a:t>‹#›</a:t>
            </a:fld>
            <a:endParaRPr lang="tr-TR"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Başlık ve Graf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Grafik Yer Tutucusu 2"/>
          <p:cNvSpPr>
            <a:spLocks noGrp="1"/>
          </p:cNvSpPr>
          <p:nvPr>
            <p:ph type="chart" idx="1"/>
          </p:nvPr>
        </p:nvSpPr>
        <p:spPr>
          <a:xfrm>
            <a:off x="457200" y="1600200"/>
            <a:ext cx="8229600" cy="4525963"/>
          </a:xfrm>
        </p:spPr>
        <p:txBody>
          <a:bodyPr/>
          <a:lstStyle/>
          <a:p>
            <a:endParaRPr lang="tr-TR"/>
          </a:p>
        </p:txBody>
      </p:sp>
      <p:sp>
        <p:nvSpPr>
          <p:cNvPr id="4" name="Veri Yer Tutucusu 3"/>
          <p:cNvSpPr>
            <a:spLocks noGrp="1"/>
          </p:cNvSpPr>
          <p:nvPr>
            <p:ph type="dt" sz="half" idx="10"/>
          </p:nvPr>
        </p:nvSpPr>
        <p:spPr>
          <a:xfrm>
            <a:off x="457200" y="6245225"/>
            <a:ext cx="2133600" cy="476250"/>
          </a:xfrm>
        </p:spPr>
        <p:txBody>
          <a:bodyPr/>
          <a:lstStyle>
            <a:lvl1pPr>
              <a:defRPr/>
            </a:lvl1pPr>
          </a:lstStyle>
          <a:p>
            <a:endParaRPr lang="tr-TR"/>
          </a:p>
        </p:txBody>
      </p:sp>
      <p:sp>
        <p:nvSpPr>
          <p:cNvPr id="5" name="Altbilgi Yer Tutucusu 4"/>
          <p:cNvSpPr>
            <a:spLocks noGrp="1"/>
          </p:cNvSpPr>
          <p:nvPr>
            <p:ph type="ftr" sz="quarter" idx="11"/>
          </p:nvPr>
        </p:nvSpPr>
        <p:spPr>
          <a:xfrm>
            <a:off x="3124200" y="6245225"/>
            <a:ext cx="2895600" cy="476250"/>
          </a:xfrm>
        </p:spPr>
        <p:txBody>
          <a:bodyPr/>
          <a:lstStyle>
            <a:lvl1pPr>
              <a:defRPr/>
            </a:lvl1pPr>
          </a:lstStyle>
          <a:p>
            <a:endParaRPr lang="tr-TR"/>
          </a:p>
        </p:txBody>
      </p:sp>
      <p:sp>
        <p:nvSpPr>
          <p:cNvPr id="6" name="Slayt Numarası Yer Tutucusu 5"/>
          <p:cNvSpPr>
            <a:spLocks noGrp="1"/>
          </p:cNvSpPr>
          <p:nvPr>
            <p:ph type="sldNum" sz="quarter" idx="12"/>
          </p:nvPr>
        </p:nvSpPr>
        <p:spPr>
          <a:xfrm>
            <a:off x="6553200" y="6245225"/>
            <a:ext cx="2133600" cy="476250"/>
          </a:xfrm>
        </p:spPr>
        <p:txBody>
          <a:bodyPr/>
          <a:lstStyle>
            <a:lvl1pPr>
              <a:defRPr/>
            </a:lvl1pPr>
          </a:lstStyle>
          <a:p>
            <a:fld id="{78E6ACBC-AE94-4B6A-8A6C-1BA33F47841F}" type="slidenum">
              <a:rPr lang="tr-TR"/>
              <a:pPr/>
              <a:t>‹#›</a:t>
            </a:fld>
            <a:endParaRPr lang="tr-TR"/>
          </a:p>
        </p:txBody>
      </p:sp>
    </p:spTree>
    <p:extLst>
      <p:ext uri="{BB962C8B-B14F-4D97-AF65-F5344CB8AC3E}">
        <p14:creationId xmlns:p14="http://schemas.microsoft.com/office/powerpoint/2010/main" val="920919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74675" y="304800"/>
            <a:ext cx="8001000" cy="1216025"/>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566738" y="1752600"/>
            <a:ext cx="3924300" cy="4267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3438" y="1752600"/>
            <a:ext cx="3924300" cy="20574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43438" y="3962400"/>
            <a:ext cx="3924300" cy="20574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Veri Yer Tutucusu"/>
          <p:cNvSpPr>
            <a:spLocks noGrp="1"/>
          </p:cNvSpPr>
          <p:nvPr>
            <p:ph type="dt" sz="half" idx="10"/>
          </p:nvPr>
        </p:nvSpPr>
        <p:spPr>
          <a:xfrm>
            <a:off x="609600" y="6245225"/>
            <a:ext cx="1981200" cy="476250"/>
          </a:xfrm>
        </p:spPr>
        <p:txBody>
          <a:bodyPr/>
          <a:lstStyle>
            <a:lvl1pPr>
              <a:defRPr/>
            </a:lvl1pPr>
          </a:lstStyle>
          <a:p>
            <a:pPr>
              <a:defRPr/>
            </a:pPr>
            <a:endParaRPr lang="tr-TR"/>
          </a:p>
        </p:txBody>
      </p:sp>
      <p:sp>
        <p:nvSpPr>
          <p:cNvPr id="7" name="6 Altbilgi Yer Tutucusu"/>
          <p:cNvSpPr>
            <a:spLocks noGrp="1"/>
          </p:cNvSpPr>
          <p:nvPr>
            <p:ph type="ftr" sz="quarter" idx="11"/>
          </p:nvPr>
        </p:nvSpPr>
        <p:spPr>
          <a:xfrm>
            <a:off x="3124200" y="6245225"/>
            <a:ext cx="2895600" cy="476250"/>
          </a:xfrm>
        </p:spPr>
        <p:txBody>
          <a:bodyPr/>
          <a:lstStyle>
            <a:lvl1pPr>
              <a:defRPr/>
            </a:lvl1pPr>
          </a:lstStyle>
          <a:p>
            <a:pPr>
              <a:defRPr/>
            </a:pPr>
            <a:endParaRPr lang="tr-TR"/>
          </a:p>
        </p:txBody>
      </p:sp>
      <p:sp>
        <p:nvSpPr>
          <p:cNvPr id="8" name="7 Slayt Numarası Yer Tutucusu"/>
          <p:cNvSpPr>
            <a:spLocks noGrp="1"/>
          </p:cNvSpPr>
          <p:nvPr>
            <p:ph type="sldNum" sz="quarter" idx="12"/>
          </p:nvPr>
        </p:nvSpPr>
        <p:spPr>
          <a:xfrm>
            <a:off x="6553200" y="6245225"/>
            <a:ext cx="1981200" cy="476250"/>
          </a:xfrm>
        </p:spPr>
        <p:txBody>
          <a:bodyPr/>
          <a:lstStyle>
            <a:lvl1pPr>
              <a:defRPr/>
            </a:lvl1pPr>
          </a:lstStyle>
          <a:p>
            <a:pPr>
              <a:defRPr/>
            </a:pPr>
            <a:fld id="{DDEF6F0D-9BA5-45D1-A41E-0C1106103813}" type="slidenum">
              <a:rPr lang="tr-TR"/>
              <a:pPr>
                <a:defRPr/>
              </a:pPr>
              <a:t>‹#›</a:t>
            </a:fld>
            <a:endParaRPr lang="tr-TR"/>
          </a:p>
        </p:txBody>
      </p:sp>
    </p:spTree>
    <p:extLst>
      <p:ext uri="{BB962C8B-B14F-4D97-AF65-F5344CB8AC3E}">
        <p14:creationId xmlns:p14="http://schemas.microsoft.com/office/powerpoint/2010/main" val="1561838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Giris">
    <p:spTree>
      <p:nvGrpSpPr>
        <p:cNvPr id="1" name=""/>
        <p:cNvGrpSpPr/>
        <p:nvPr/>
      </p:nvGrpSpPr>
      <p:grpSpPr>
        <a:xfrm>
          <a:off x="0" y="0"/>
          <a:ext cx="0" cy="0"/>
          <a:chOff x="0" y="0"/>
          <a:chExt cx="0" cy="0"/>
        </a:xfrm>
      </p:grpSpPr>
      <p:pic>
        <p:nvPicPr>
          <p:cNvPr id="4" name="Picture 7" descr="sample1Giris.png"/>
          <p:cNvPicPr>
            <a:picLocks noChangeAspect="1"/>
          </p:cNvPicPr>
          <p:nvPr/>
        </p:nvPicPr>
        <p:blipFill>
          <a:blip r:embed="rId2" cstate="print">
            <a:duotone>
              <a:schemeClr val="accent4">
                <a:shade val="45000"/>
                <a:satMod val="135000"/>
              </a:schemeClr>
              <a:prstClr val="white"/>
            </a:duotone>
          </a:blip>
          <a:srcRect/>
          <a:stretch>
            <a:fillRect/>
          </a:stretch>
        </p:blipFill>
        <p:spPr bwMode="auto">
          <a:xfrm>
            <a:off x="-1143000" y="-357188"/>
            <a:ext cx="12841288" cy="7621588"/>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lvl1pPr>
              <a:defRPr>
                <a:solidFill>
                  <a:srgbClr val="18479F"/>
                </a:solidFill>
              </a:defRPr>
            </a:lvl1pPr>
          </a:lstStyle>
          <a:p>
            <a:r>
              <a:rPr lang="tr-TR" smtClean="0"/>
              <a:t>Asıl başlık stili için tıklatın</a:t>
            </a:r>
            <a:endParaRPr lang="tr-T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5" name="Date Placeholder 3"/>
          <p:cNvSpPr>
            <a:spLocks noGrp="1"/>
          </p:cNvSpPr>
          <p:nvPr>
            <p:ph type="dt" sz="half" idx="10"/>
          </p:nvPr>
        </p:nvSpPr>
        <p:spPr/>
        <p:txBody>
          <a:bodyPr/>
          <a:lstStyle>
            <a:lvl1pPr>
              <a:defRPr/>
            </a:lvl1pPr>
          </a:lstStyle>
          <a:p>
            <a:pPr>
              <a:defRPr/>
            </a:pPr>
            <a:fld id="{9872A7DE-530A-4631-BEC2-75FE5A430ACA}" type="datetime1">
              <a:rPr lang="tr-TR">
                <a:solidFill>
                  <a:prstClr val="black">
                    <a:tint val="75000"/>
                  </a:prstClr>
                </a:solidFill>
              </a:rPr>
              <a:pPr>
                <a:defRPr/>
              </a:pPr>
              <a:t>03/11/2013</a:t>
            </a:fld>
            <a:endParaRPr lang="tr-TR"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87D0046B-F180-498E-A797-DAEC0BE2FA2E}" type="slidenum">
              <a:rPr lang="tr-TR">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1728596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Baslık ve Ic Sayfa">
    <p:spTree>
      <p:nvGrpSpPr>
        <p:cNvPr id="1" name=""/>
        <p:cNvGrpSpPr/>
        <p:nvPr/>
      </p:nvGrpSpPr>
      <p:grpSpPr>
        <a:xfrm>
          <a:off x="0" y="0"/>
          <a:ext cx="0" cy="0"/>
          <a:chOff x="0" y="0"/>
          <a:chExt cx="0" cy="0"/>
        </a:xfrm>
      </p:grpSpPr>
      <p:pic>
        <p:nvPicPr>
          <p:cNvPr id="4" name="Picture 6" descr="sample1.png"/>
          <p:cNvPicPr>
            <a:picLocks noChangeAspect="1"/>
          </p:cNvPicPr>
          <p:nvPr/>
        </p:nvPicPr>
        <p:blipFill>
          <a:blip r:embed="rId2" cstate="print">
            <a:duotone>
              <a:schemeClr val="accent4">
                <a:shade val="45000"/>
                <a:satMod val="135000"/>
              </a:schemeClr>
              <a:prstClr val="white"/>
            </a:duotone>
          </a:blip>
          <a:stretch>
            <a:fillRect/>
          </a:stretch>
        </p:blipFill>
        <p:spPr>
          <a:xfrm>
            <a:off x="-1144588" y="-357188"/>
            <a:ext cx="12841288" cy="7621588"/>
          </a:xfrm>
          <a:prstGeom prst="rect">
            <a:avLst/>
          </a:prstGeom>
          <a:effectLst>
            <a:outerShdw dir="5400000" algn="ctr" rotWithShape="0">
              <a:srgbClr val="000000">
                <a:alpha val="0"/>
              </a:srgbClr>
            </a:outerShdw>
          </a:effectLst>
        </p:spPr>
      </p:pic>
      <p:cxnSp>
        <p:nvCxnSpPr>
          <p:cNvPr id="5" name="Straight Connector 8"/>
          <p:cNvCxnSpPr/>
          <p:nvPr/>
        </p:nvCxnSpPr>
        <p:spPr>
          <a:xfrm>
            <a:off x="357188" y="1000125"/>
            <a:ext cx="8280400" cy="0"/>
          </a:xfrm>
          <a:prstGeom prst="line">
            <a:avLst/>
          </a:prstGeom>
          <a:ln>
            <a:solidFill>
              <a:srgbClr val="18479F"/>
            </a:solidFill>
          </a:ln>
        </p:spPr>
        <p:style>
          <a:lnRef idx="2">
            <a:schemeClr val="accent1"/>
          </a:lnRef>
          <a:fillRef idx="0">
            <a:schemeClr val="accent1"/>
          </a:fillRef>
          <a:effectRef idx="1">
            <a:schemeClr val="accent1"/>
          </a:effectRef>
          <a:fontRef idx="minor">
            <a:schemeClr val="tx1"/>
          </a:fontRef>
        </p:style>
      </p:cxnSp>
      <p:cxnSp>
        <p:nvCxnSpPr>
          <p:cNvPr id="6" name="Straight Connector 8"/>
          <p:cNvCxnSpPr/>
          <p:nvPr/>
        </p:nvCxnSpPr>
        <p:spPr>
          <a:xfrm>
            <a:off x="357188" y="1000125"/>
            <a:ext cx="8280400" cy="0"/>
          </a:xfrm>
          <a:prstGeom prst="line">
            <a:avLst/>
          </a:prstGeom>
          <a:ln>
            <a:solidFill>
              <a:srgbClr val="18479F"/>
            </a:solidFill>
          </a:ln>
        </p:spPr>
        <p:style>
          <a:lnRef idx="2">
            <a:schemeClr val="accent1"/>
          </a:lnRef>
          <a:fillRef idx="0">
            <a:schemeClr val="accent1"/>
          </a:fillRef>
          <a:effectRef idx="1">
            <a:schemeClr val="accent1"/>
          </a:effectRef>
          <a:fontRef idx="minor">
            <a:schemeClr val="tx1"/>
          </a:fontRef>
        </p:style>
      </p:cxnSp>
      <p:cxnSp>
        <p:nvCxnSpPr>
          <p:cNvPr id="7" name="Straight Connector 8"/>
          <p:cNvCxnSpPr/>
          <p:nvPr/>
        </p:nvCxnSpPr>
        <p:spPr>
          <a:xfrm>
            <a:off x="357188" y="1000125"/>
            <a:ext cx="8280400" cy="0"/>
          </a:xfrm>
          <a:prstGeom prst="line">
            <a:avLst/>
          </a:prstGeom>
          <a:ln>
            <a:solidFill>
              <a:srgbClr val="18479F"/>
            </a:solidFill>
          </a:ln>
        </p:spPr>
        <p:style>
          <a:lnRef idx="2">
            <a:schemeClr val="accent1"/>
          </a:lnRef>
          <a:fillRef idx="0">
            <a:schemeClr val="accent1"/>
          </a:fillRef>
          <a:effectRef idx="1">
            <a:schemeClr val="accent1"/>
          </a:effectRef>
          <a:fontRef idx="minor">
            <a:schemeClr val="tx1"/>
          </a:fontRef>
        </p:style>
      </p:cxnSp>
      <p:cxnSp>
        <p:nvCxnSpPr>
          <p:cNvPr id="8" name="Straight Connector 8"/>
          <p:cNvCxnSpPr/>
          <p:nvPr/>
        </p:nvCxnSpPr>
        <p:spPr>
          <a:xfrm>
            <a:off x="357188" y="1000125"/>
            <a:ext cx="8280400" cy="0"/>
          </a:xfrm>
          <a:prstGeom prst="line">
            <a:avLst/>
          </a:prstGeom>
          <a:ln>
            <a:solidFill>
              <a:srgbClr val="993366"/>
            </a:solidFill>
          </a:ln>
          <a:effectLst>
            <a:outerShdw blurRad="40000" dist="20000" dir="5400000" rotWithShape="0">
              <a:srgbClr val="993366">
                <a:alpha val="38000"/>
              </a:srgbClr>
            </a:outerShdw>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274638"/>
            <a:ext cx="8229600" cy="654032"/>
          </a:xfrm>
        </p:spPr>
        <p:txBody>
          <a:bodyPr>
            <a:normAutofit/>
          </a:bodyPr>
          <a:lstStyle>
            <a:lvl1pPr algn="l">
              <a:defRPr sz="2500">
                <a:solidFill>
                  <a:srgbClr val="18479F"/>
                </a:solidFill>
              </a:defRPr>
            </a:lvl1pPr>
          </a:lstStyle>
          <a:p>
            <a:r>
              <a:rPr lang="tr-TR" smtClean="0"/>
              <a:t>Asıl başlık stili için tıklatın</a:t>
            </a:r>
            <a:endParaRPr lang="tr-TR" dirty="0"/>
          </a:p>
        </p:txBody>
      </p:sp>
      <p:sp>
        <p:nvSpPr>
          <p:cNvPr id="3" name="Content Placeholder 2"/>
          <p:cNvSpPr>
            <a:spLocks noGrp="1"/>
          </p:cNvSpPr>
          <p:nvPr>
            <p:ph idx="1"/>
          </p:nvPr>
        </p:nvSpPr>
        <p:spPr>
          <a:xfrm>
            <a:off x="457200" y="1071546"/>
            <a:ext cx="8229600" cy="5054617"/>
          </a:xfrm>
        </p:spPr>
        <p:txBody>
          <a:bodyPr>
            <a:normAutofit/>
          </a:bodyPr>
          <a:lstStyle>
            <a:lvl1pPr>
              <a:buFont typeface="Arial" pitchFamily="34" charset="0"/>
              <a:buChar char="•"/>
              <a:defRPr sz="2000"/>
            </a:lvl1pPr>
            <a:lvl2pPr>
              <a:buFont typeface="Arial" pitchFamily="34" charset="0"/>
              <a:buChar char="•"/>
              <a:defRPr sz="2000"/>
            </a:lvl2pPr>
            <a:lvl3pPr>
              <a:buFont typeface="Arial" pitchFamily="34" charset="0"/>
              <a:buChar char="•"/>
              <a:defRPr sz="2000"/>
            </a:lvl3pPr>
            <a:lvl4pPr>
              <a:buFont typeface="Arial" pitchFamily="34" charset="0"/>
              <a:buChar char="•"/>
              <a:defRPr sz="2000"/>
            </a:lvl4pPr>
            <a:lvl5pPr>
              <a:buFont typeface="Arial" pitchFamily="34" charset="0"/>
              <a:buChar char="•"/>
              <a:defRPr sz="20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9" name="Date Placeholder 3"/>
          <p:cNvSpPr>
            <a:spLocks noGrp="1"/>
          </p:cNvSpPr>
          <p:nvPr>
            <p:ph type="dt" sz="half" idx="10"/>
          </p:nvPr>
        </p:nvSpPr>
        <p:spPr/>
        <p:txBody>
          <a:bodyPr/>
          <a:lstStyle>
            <a:lvl1pPr>
              <a:defRPr/>
            </a:lvl1pPr>
          </a:lstStyle>
          <a:p>
            <a:pPr>
              <a:defRPr/>
            </a:pPr>
            <a:fld id="{32E9F258-FB43-4119-ACB4-7E660302297A}" type="datetime1">
              <a:rPr lang="tr-TR">
                <a:solidFill>
                  <a:prstClr val="black">
                    <a:tint val="75000"/>
                  </a:prstClr>
                </a:solidFill>
              </a:rPr>
              <a:pPr>
                <a:defRPr/>
              </a:pPr>
              <a:t>03/11/2013</a:t>
            </a:fld>
            <a:endParaRPr lang="tr-TR" dirty="0">
              <a:solidFill>
                <a:prstClr val="black">
                  <a:tint val="75000"/>
                </a:prstClr>
              </a:solidFill>
            </a:endParaRPr>
          </a:p>
        </p:txBody>
      </p:sp>
      <p:sp>
        <p:nvSpPr>
          <p:cNvPr id="10" name="Slide Number Placeholder 5"/>
          <p:cNvSpPr>
            <a:spLocks noGrp="1"/>
          </p:cNvSpPr>
          <p:nvPr>
            <p:ph type="sldNum" sz="quarter" idx="11"/>
          </p:nvPr>
        </p:nvSpPr>
        <p:spPr/>
        <p:txBody>
          <a:bodyPr/>
          <a:lstStyle>
            <a:lvl1pPr>
              <a:defRPr/>
            </a:lvl1pPr>
          </a:lstStyle>
          <a:p>
            <a:pPr>
              <a:defRPr/>
            </a:pPr>
            <a:fld id="{E125E16B-93F5-4C10-9223-5273F48003CF}" type="slidenum">
              <a:rPr lang="tr-TR">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34887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Alistirma Soru">
    <p:spTree>
      <p:nvGrpSpPr>
        <p:cNvPr id="1" name=""/>
        <p:cNvGrpSpPr/>
        <p:nvPr/>
      </p:nvGrpSpPr>
      <p:grpSpPr>
        <a:xfrm>
          <a:off x="0" y="0"/>
          <a:ext cx="0" cy="0"/>
          <a:chOff x="0" y="0"/>
          <a:chExt cx="0" cy="0"/>
        </a:xfrm>
      </p:grpSpPr>
      <p:pic>
        <p:nvPicPr>
          <p:cNvPr id="4" name="Picture 10" descr="sample1Alistirma.png"/>
          <p:cNvPicPr>
            <a:picLocks noChangeAspect="1"/>
          </p:cNvPicPr>
          <p:nvPr/>
        </p:nvPicPr>
        <p:blipFill>
          <a:blip r:embed="rId2" cstate="print">
            <a:duotone>
              <a:schemeClr val="accent4">
                <a:shade val="45000"/>
                <a:satMod val="135000"/>
              </a:schemeClr>
              <a:prstClr val="white"/>
            </a:duotone>
          </a:blip>
          <a:srcRect/>
          <a:stretch>
            <a:fillRect/>
          </a:stretch>
        </p:blipFill>
        <p:spPr bwMode="auto">
          <a:xfrm>
            <a:off x="-911225" y="-190500"/>
            <a:ext cx="12807950" cy="7600950"/>
          </a:xfrm>
          <a:prstGeom prst="rect">
            <a:avLst/>
          </a:prstGeom>
          <a:noFill/>
          <a:ln w="9525">
            <a:noFill/>
            <a:miter lim="800000"/>
            <a:headEnd/>
            <a:tailEnd/>
          </a:ln>
        </p:spPr>
      </p:pic>
      <p:cxnSp>
        <p:nvCxnSpPr>
          <p:cNvPr id="5" name="Straight Connector 11"/>
          <p:cNvCxnSpPr/>
          <p:nvPr/>
        </p:nvCxnSpPr>
        <p:spPr>
          <a:xfrm>
            <a:off x="500063" y="857250"/>
            <a:ext cx="4357687" cy="0"/>
          </a:xfrm>
          <a:prstGeom prst="line">
            <a:avLst/>
          </a:prstGeom>
          <a:ln>
            <a:solidFill>
              <a:srgbClr val="ED1B24"/>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274638"/>
            <a:ext cx="8229600" cy="655200"/>
          </a:xfrm>
        </p:spPr>
        <p:txBody>
          <a:bodyPr>
            <a:normAutofit/>
          </a:bodyPr>
          <a:lstStyle>
            <a:lvl1pPr algn="l">
              <a:defRPr sz="2800">
                <a:solidFill>
                  <a:srgbClr val="ED1B24"/>
                </a:solidFill>
              </a:defRPr>
            </a:lvl1pPr>
          </a:lstStyle>
          <a:p>
            <a:r>
              <a:rPr lang="tr-TR" smtClean="0"/>
              <a:t>Asıl başlık stili için tıklatın</a:t>
            </a:r>
            <a:endParaRPr lang="tr-TR" dirty="0"/>
          </a:p>
        </p:txBody>
      </p:sp>
      <p:sp>
        <p:nvSpPr>
          <p:cNvPr id="7" name="Content Placeholder 2"/>
          <p:cNvSpPr>
            <a:spLocks noGrp="1"/>
          </p:cNvSpPr>
          <p:nvPr>
            <p:ph idx="1"/>
          </p:nvPr>
        </p:nvSpPr>
        <p:spPr>
          <a:xfrm>
            <a:off x="457200" y="1072800"/>
            <a:ext cx="8229600" cy="5054400"/>
          </a:xfrm>
        </p:spPr>
        <p:txBody>
          <a:bodyPr>
            <a:normAutofit/>
          </a:bodyPr>
          <a:lstStyle>
            <a:lvl1pPr>
              <a:buNone/>
              <a:defRPr sz="2000"/>
            </a:lvl1pPr>
            <a:lvl2pPr>
              <a:buNone/>
              <a:defRPr sz="2000"/>
            </a:lvl2pPr>
            <a:lvl3pPr>
              <a:buNone/>
              <a:defRPr sz="2000"/>
            </a:lvl3pPr>
            <a:lvl4pPr>
              <a:buNone/>
              <a:defRPr sz="2000"/>
            </a:lvl4pPr>
            <a:lvl5pPr>
              <a:buNone/>
              <a:defRPr sz="20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6" name="Date Placeholder 2"/>
          <p:cNvSpPr>
            <a:spLocks noGrp="1"/>
          </p:cNvSpPr>
          <p:nvPr>
            <p:ph type="dt" sz="half" idx="10"/>
          </p:nvPr>
        </p:nvSpPr>
        <p:spPr/>
        <p:txBody>
          <a:bodyPr/>
          <a:lstStyle>
            <a:lvl1pPr>
              <a:defRPr/>
            </a:lvl1pPr>
          </a:lstStyle>
          <a:p>
            <a:pPr>
              <a:defRPr/>
            </a:pPr>
            <a:fld id="{32705C5E-B470-4079-AF38-EE69A32C6CCC}" type="datetime1">
              <a:rPr lang="tr-TR">
                <a:solidFill>
                  <a:prstClr val="black">
                    <a:tint val="75000"/>
                  </a:prstClr>
                </a:solidFill>
              </a:rPr>
              <a:pPr>
                <a:defRPr/>
              </a:pPr>
              <a:t>03/11/2013</a:t>
            </a:fld>
            <a:endParaRPr lang="tr-TR" dirty="0">
              <a:solidFill>
                <a:prstClr val="black">
                  <a:tint val="75000"/>
                </a:prstClr>
              </a:solidFill>
            </a:endParaRPr>
          </a:p>
        </p:txBody>
      </p:sp>
      <p:sp>
        <p:nvSpPr>
          <p:cNvPr id="8" name="Footer Placeholder 3"/>
          <p:cNvSpPr>
            <a:spLocks noGrp="1"/>
          </p:cNvSpPr>
          <p:nvPr>
            <p:ph type="ftr" sz="quarter" idx="11"/>
          </p:nvPr>
        </p:nvSpPr>
        <p:spPr/>
        <p:txBody>
          <a:bodyPr/>
          <a:lstStyle>
            <a:lvl1pPr>
              <a:defRPr/>
            </a:lvl1pPr>
          </a:lstStyle>
          <a:p>
            <a:pPr>
              <a:defRPr/>
            </a:pPr>
            <a:endParaRPr lang="tr-TR"/>
          </a:p>
        </p:txBody>
      </p:sp>
      <p:sp>
        <p:nvSpPr>
          <p:cNvPr id="9" name="Slide Number Placeholder 4"/>
          <p:cNvSpPr>
            <a:spLocks noGrp="1"/>
          </p:cNvSpPr>
          <p:nvPr>
            <p:ph type="sldNum" sz="quarter" idx="12"/>
          </p:nvPr>
        </p:nvSpPr>
        <p:spPr/>
        <p:txBody>
          <a:bodyPr/>
          <a:lstStyle>
            <a:lvl1pPr>
              <a:defRPr/>
            </a:lvl1pPr>
          </a:lstStyle>
          <a:p>
            <a:pPr>
              <a:defRPr/>
            </a:pPr>
            <a:fld id="{7FF69DFF-4852-470F-B98E-0B4C1D6152D4}" type="slidenum">
              <a:rPr lang="tr-TR">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375002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Alistirma Cevap">
    <p:spTree>
      <p:nvGrpSpPr>
        <p:cNvPr id="1" name=""/>
        <p:cNvGrpSpPr/>
        <p:nvPr/>
      </p:nvGrpSpPr>
      <p:grpSpPr>
        <a:xfrm>
          <a:off x="0" y="0"/>
          <a:ext cx="0" cy="0"/>
          <a:chOff x="0" y="0"/>
          <a:chExt cx="0" cy="0"/>
        </a:xfrm>
      </p:grpSpPr>
      <p:pic>
        <p:nvPicPr>
          <p:cNvPr id="4" name="Picture 12" descr="sample1AlistirmaCevap.png"/>
          <p:cNvPicPr>
            <a:picLocks noChangeAspect="1"/>
          </p:cNvPicPr>
          <p:nvPr/>
        </p:nvPicPr>
        <p:blipFill>
          <a:blip r:embed="rId2" cstate="print">
            <a:duotone>
              <a:schemeClr val="accent4">
                <a:shade val="45000"/>
                <a:satMod val="135000"/>
              </a:schemeClr>
              <a:prstClr val="white"/>
            </a:duotone>
          </a:blip>
          <a:srcRect/>
          <a:stretch>
            <a:fillRect/>
          </a:stretch>
        </p:blipFill>
        <p:spPr bwMode="auto">
          <a:xfrm>
            <a:off x="-1163638" y="-490538"/>
            <a:ext cx="12807951" cy="7600951"/>
          </a:xfrm>
          <a:prstGeom prst="rect">
            <a:avLst/>
          </a:prstGeom>
          <a:noFill/>
          <a:ln w="9525">
            <a:noFill/>
            <a:miter lim="800000"/>
            <a:headEnd/>
            <a:tailEnd/>
          </a:ln>
        </p:spPr>
      </p:pic>
      <p:cxnSp>
        <p:nvCxnSpPr>
          <p:cNvPr id="5" name="Straight Connector 13"/>
          <p:cNvCxnSpPr/>
          <p:nvPr/>
        </p:nvCxnSpPr>
        <p:spPr>
          <a:xfrm>
            <a:off x="500063" y="857250"/>
            <a:ext cx="4357687" cy="0"/>
          </a:xfrm>
          <a:prstGeom prst="line">
            <a:avLst/>
          </a:prstGeom>
          <a:ln>
            <a:solidFill>
              <a:srgbClr val="426E4E"/>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274638"/>
            <a:ext cx="8229600" cy="655200"/>
          </a:xfrm>
        </p:spPr>
        <p:txBody>
          <a:bodyPr>
            <a:normAutofit/>
          </a:bodyPr>
          <a:lstStyle>
            <a:lvl1pPr algn="l">
              <a:defRPr sz="2800">
                <a:solidFill>
                  <a:srgbClr val="426E4E"/>
                </a:solidFill>
              </a:defRPr>
            </a:lvl1pPr>
          </a:lstStyle>
          <a:p>
            <a:r>
              <a:rPr lang="tr-TR" smtClean="0"/>
              <a:t>Asıl başlık stili için tıklatın</a:t>
            </a:r>
            <a:endParaRPr lang="tr-TR" dirty="0"/>
          </a:p>
        </p:txBody>
      </p:sp>
      <p:sp>
        <p:nvSpPr>
          <p:cNvPr id="9" name="Content Placeholder 2"/>
          <p:cNvSpPr>
            <a:spLocks noGrp="1"/>
          </p:cNvSpPr>
          <p:nvPr>
            <p:ph idx="1"/>
          </p:nvPr>
        </p:nvSpPr>
        <p:spPr>
          <a:xfrm>
            <a:off x="457200" y="1072800"/>
            <a:ext cx="8229600" cy="5054400"/>
          </a:xfrm>
        </p:spPr>
        <p:txBody>
          <a:bodyPr>
            <a:normAutofit/>
          </a:bodyPr>
          <a:lstStyle>
            <a:lvl1pPr>
              <a:buNone/>
              <a:defRPr sz="2000"/>
            </a:lvl1pPr>
            <a:lvl2pPr>
              <a:buNone/>
              <a:defRPr sz="2000"/>
            </a:lvl2pPr>
            <a:lvl3pPr>
              <a:buNone/>
              <a:defRPr sz="2000"/>
            </a:lvl3pPr>
            <a:lvl4pPr>
              <a:buNone/>
              <a:defRPr sz="2000"/>
            </a:lvl4pPr>
            <a:lvl5pPr>
              <a:buNone/>
              <a:defRPr sz="20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6" name="Date Placeholder 2"/>
          <p:cNvSpPr>
            <a:spLocks noGrp="1"/>
          </p:cNvSpPr>
          <p:nvPr>
            <p:ph type="dt" sz="half" idx="10"/>
          </p:nvPr>
        </p:nvSpPr>
        <p:spPr/>
        <p:txBody>
          <a:bodyPr/>
          <a:lstStyle>
            <a:lvl1pPr>
              <a:defRPr/>
            </a:lvl1pPr>
          </a:lstStyle>
          <a:p>
            <a:pPr>
              <a:defRPr/>
            </a:pPr>
            <a:fld id="{5845011D-3486-45EB-AD45-13140CDC004C}" type="datetime1">
              <a:rPr lang="tr-TR">
                <a:solidFill>
                  <a:prstClr val="black">
                    <a:tint val="75000"/>
                  </a:prstClr>
                </a:solidFill>
              </a:rPr>
              <a:pPr>
                <a:defRPr/>
              </a:pPr>
              <a:t>03/11/2013</a:t>
            </a:fld>
            <a:endParaRPr lang="tr-TR" dirty="0">
              <a:solidFill>
                <a:prstClr val="black">
                  <a:tint val="75000"/>
                </a:prstClr>
              </a:solidFill>
            </a:endParaRPr>
          </a:p>
        </p:txBody>
      </p:sp>
      <p:sp>
        <p:nvSpPr>
          <p:cNvPr id="7" name="Footer Placeholder 3"/>
          <p:cNvSpPr>
            <a:spLocks noGrp="1"/>
          </p:cNvSpPr>
          <p:nvPr>
            <p:ph type="ftr" sz="quarter" idx="11"/>
          </p:nvPr>
        </p:nvSpPr>
        <p:spPr/>
        <p:txBody>
          <a:bodyPr/>
          <a:lstStyle>
            <a:lvl1pPr>
              <a:defRPr/>
            </a:lvl1pPr>
          </a:lstStyle>
          <a:p>
            <a:pPr>
              <a:defRPr/>
            </a:pPr>
            <a:endParaRPr lang="tr-TR"/>
          </a:p>
        </p:txBody>
      </p:sp>
      <p:sp>
        <p:nvSpPr>
          <p:cNvPr id="8" name="Slide Number Placeholder 4"/>
          <p:cNvSpPr>
            <a:spLocks noGrp="1"/>
          </p:cNvSpPr>
          <p:nvPr>
            <p:ph type="sldNum" sz="quarter" idx="12"/>
          </p:nvPr>
        </p:nvSpPr>
        <p:spPr/>
        <p:txBody>
          <a:bodyPr/>
          <a:lstStyle>
            <a:lvl1pPr>
              <a:defRPr/>
            </a:lvl1pPr>
          </a:lstStyle>
          <a:p>
            <a:pPr>
              <a:defRPr/>
            </a:pPr>
            <a:fld id="{81D91EDB-B7E7-4190-A85F-99880C5D3D4B}" type="slidenum">
              <a:rPr lang="tr-TR">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1183439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D1A1C32B-665B-4656-83F1-9A3EB72D90E3}" type="datetime1">
              <a:rPr lang="tr-TR"/>
              <a:pPr>
                <a:defRPr/>
              </a:pPr>
              <a:t>03/11/2013</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988B27FD-AB22-4964-B91B-39F7442AC49F}" type="slidenum">
              <a:rPr lang="tr-TR"/>
              <a:pPr>
                <a:defRPr/>
              </a:pPr>
              <a:t>‹#›</a:t>
            </a:fld>
            <a:endParaRPr lang="tr-TR"/>
          </a:p>
        </p:txBody>
      </p:sp>
    </p:spTree>
    <p:extLst>
      <p:ext uri="{BB962C8B-B14F-4D97-AF65-F5344CB8AC3E}">
        <p14:creationId xmlns:p14="http://schemas.microsoft.com/office/powerpoint/2010/main" val="8281170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fld id="{151968C0-3FC0-4225-AF28-BBC9C1604748}" type="datetime1">
              <a:rPr lang="tr-TR">
                <a:solidFill>
                  <a:prstClr val="black">
                    <a:tint val="75000"/>
                  </a:prstClr>
                </a:solidFill>
              </a:rPr>
              <a:pPr>
                <a:defRPr/>
              </a:pPr>
              <a:t>03/11/2013</a:t>
            </a:fld>
            <a:endParaRPr lang="tr-T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3A3B4323-3E8E-41D7-8270-5E60755A905F}" type="slidenum">
              <a:rPr lang="tr-TR">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42643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Date Placeholder 3"/>
          <p:cNvSpPr>
            <a:spLocks noGrp="1"/>
          </p:cNvSpPr>
          <p:nvPr>
            <p:ph type="dt" sz="half" idx="10"/>
          </p:nvPr>
        </p:nvSpPr>
        <p:spPr/>
        <p:txBody>
          <a:bodyPr/>
          <a:lstStyle>
            <a:lvl1pPr>
              <a:defRPr/>
            </a:lvl1pPr>
          </a:lstStyle>
          <a:p>
            <a:pPr>
              <a:defRPr/>
            </a:pPr>
            <a:fld id="{34714194-8504-400C-89AA-DE08560831C8}" type="datetime1">
              <a:rPr lang="tr-TR">
                <a:solidFill>
                  <a:prstClr val="black">
                    <a:tint val="75000"/>
                  </a:prstClr>
                </a:solidFill>
              </a:rPr>
              <a:pPr>
                <a:defRPr/>
              </a:pPr>
              <a:t>03/11/2013</a:t>
            </a:fld>
            <a:endParaRPr lang="tr-TR"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9B282080-C3F2-4988-BED5-C3289F998561}" type="slidenum">
              <a:rPr lang="tr-TR">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3412083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Date Placeholder 3"/>
          <p:cNvSpPr>
            <a:spLocks noGrp="1"/>
          </p:cNvSpPr>
          <p:nvPr>
            <p:ph type="dt" sz="half" idx="10"/>
          </p:nvPr>
        </p:nvSpPr>
        <p:spPr/>
        <p:txBody>
          <a:bodyPr/>
          <a:lstStyle>
            <a:lvl1pPr>
              <a:defRPr/>
            </a:lvl1pPr>
          </a:lstStyle>
          <a:p>
            <a:pPr>
              <a:defRPr/>
            </a:pPr>
            <a:fld id="{CD7520C9-7092-4FC0-8791-C7588F43A6DE}" type="datetime1">
              <a:rPr lang="tr-TR">
                <a:solidFill>
                  <a:prstClr val="black">
                    <a:tint val="75000"/>
                  </a:prstClr>
                </a:solidFill>
              </a:rPr>
              <a:pPr>
                <a:defRPr/>
              </a:pPr>
              <a:t>03/11/2013</a:t>
            </a:fld>
            <a:endParaRPr lang="tr-TR"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tr-TR"/>
          </a:p>
        </p:txBody>
      </p:sp>
      <p:sp>
        <p:nvSpPr>
          <p:cNvPr id="9" name="Slide Number Placeholder 5"/>
          <p:cNvSpPr>
            <a:spLocks noGrp="1"/>
          </p:cNvSpPr>
          <p:nvPr>
            <p:ph type="sldNum" sz="quarter" idx="12"/>
          </p:nvPr>
        </p:nvSpPr>
        <p:spPr/>
        <p:txBody>
          <a:bodyPr/>
          <a:lstStyle>
            <a:lvl1pPr>
              <a:defRPr/>
            </a:lvl1pPr>
          </a:lstStyle>
          <a:p>
            <a:pPr>
              <a:defRPr/>
            </a:pPr>
            <a:fld id="{A24C3373-99ED-4266-8400-3E07C02BDD13}" type="slidenum">
              <a:rPr lang="tr-TR">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2541089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tr-TR"/>
          </a:p>
        </p:txBody>
      </p:sp>
      <p:sp>
        <p:nvSpPr>
          <p:cNvPr id="3" name="Date Placeholder 3"/>
          <p:cNvSpPr>
            <a:spLocks noGrp="1"/>
          </p:cNvSpPr>
          <p:nvPr>
            <p:ph type="dt" sz="half" idx="10"/>
          </p:nvPr>
        </p:nvSpPr>
        <p:spPr/>
        <p:txBody>
          <a:bodyPr/>
          <a:lstStyle>
            <a:lvl1pPr>
              <a:defRPr/>
            </a:lvl1pPr>
          </a:lstStyle>
          <a:p>
            <a:pPr>
              <a:defRPr/>
            </a:pPr>
            <a:fld id="{E36E4414-819C-4286-817B-C947B9D7626C}" type="datetime1">
              <a:rPr lang="tr-TR">
                <a:solidFill>
                  <a:prstClr val="black">
                    <a:tint val="75000"/>
                  </a:prstClr>
                </a:solidFill>
              </a:rPr>
              <a:pPr>
                <a:defRPr/>
              </a:pPr>
              <a:t>03/11/2013</a:t>
            </a:fld>
            <a:endParaRPr lang="tr-TR"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tr-TR"/>
          </a:p>
        </p:txBody>
      </p:sp>
      <p:sp>
        <p:nvSpPr>
          <p:cNvPr id="5" name="Slide Number Placeholder 5"/>
          <p:cNvSpPr>
            <a:spLocks noGrp="1"/>
          </p:cNvSpPr>
          <p:nvPr>
            <p:ph type="sldNum" sz="quarter" idx="12"/>
          </p:nvPr>
        </p:nvSpPr>
        <p:spPr/>
        <p:txBody>
          <a:bodyPr/>
          <a:lstStyle>
            <a:lvl1pPr>
              <a:defRPr/>
            </a:lvl1pPr>
          </a:lstStyle>
          <a:p>
            <a:pPr>
              <a:defRPr/>
            </a:pPr>
            <a:fld id="{A3EC1C32-6367-4628-927C-2E1F054A695F}" type="slidenum">
              <a:rPr lang="tr-TR">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3097004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54281CA-1DD4-40DE-9DF4-D71477ACEADE}" type="datetime1">
              <a:rPr lang="tr-TR">
                <a:solidFill>
                  <a:prstClr val="black">
                    <a:tint val="75000"/>
                  </a:prstClr>
                </a:solidFill>
              </a:rPr>
              <a:pPr>
                <a:defRPr/>
              </a:pPr>
              <a:t>03/11/2013</a:t>
            </a:fld>
            <a:endParaRPr lang="tr-TR"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tr-TR"/>
          </a:p>
        </p:txBody>
      </p:sp>
      <p:sp>
        <p:nvSpPr>
          <p:cNvPr id="4" name="Slide Number Placeholder 5"/>
          <p:cNvSpPr>
            <a:spLocks noGrp="1"/>
          </p:cNvSpPr>
          <p:nvPr>
            <p:ph type="sldNum" sz="quarter" idx="12"/>
          </p:nvPr>
        </p:nvSpPr>
        <p:spPr/>
        <p:txBody>
          <a:bodyPr/>
          <a:lstStyle>
            <a:lvl1pPr>
              <a:defRPr/>
            </a:lvl1pPr>
          </a:lstStyle>
          <a:p>
            <a:pPr>
              <a:defRPr/>
            </a:pPr>
            <a:fld id="{0DCAE0B7-3B52-465D-98C5-A3FAB7946E9D}" type="slidenum">
              <a:rPr lang="tr-TR">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2018680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124A1E15-524E-4E82-BD83-AFB39E5947FB}" type="datetime1">
              <a:rPr lang="tr-TR">
                <a:solidFill>
                  <a:prstClr val="black">
                    <a:tint val="75000"/>
                  </a:prstClr>
                </a:solidFill>
              </a:rPr>
              <a:pPr>
                <a:defRPr/>
              </a:pPr>
              <a:t>03/11/2013</a:t>
            </a:fld>
            <a:endParaRPr lang="tr-TR"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D2282315-9184-48B6-8C16-59F7DE4E8976}" type="slidenum">
              <a:rPr lang="tr-TR">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8744478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tr-T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02F0CE24-20F6-43B7-B50B-9CAF6C41E782}" type="datetime1">
              <a:rPr lang="tr-TR">
                <a:solidFill>
                  <a:prstClr val="black">
                    <a:tint val="75000"/>
                  </a:prstClr>
                </a:solidFill>
              </a:rPr>
              <a:pPr>
                <a:defRPr/>
              </a:pPr>
              <a:t>03/11/2013</a:t>
            </a:fld>
            <a:endParaRPr lang="tr-TR"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A5622BDE-9937-404B-A019-5318F6D1A3AC}" type="slidenum">
              <a:rPr lang="tr-TR">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18234691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tr-TR"/>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Date Placeholder 3"/>
          <p:cNvSpPr>
            <a:spLocks noGrp="1"/>
          </p:cNvSpPr>
          <p:nvPr>
            <p:ph type="dt" sz="half" idx="10"/>
          </p:nvPr>
        </p:nvSpPr>
        <p:spPr/>
        <p:txBody>
          <a:bodyPr/>
          <a:lstStyle>
            <a:lvl1pPr>
              <a:defRPr/>
            </a:lvl1pPr>
          </a:lstStyle>
          <a:p>
            <a:pPr>
              <a:defRPr/>
            </a:pPr>
            <a:fld id="{7A2D4200-722F-4359-AD6A-999BFDD6B7D9}" type="datetime1">
              <a:rPr lang="tr-TR">
                <a:solidFill>
                  <a:prstClr val="black">
                    <a:tint val="75000"/>
                  </a:prstClr>
                </a:solidFill>
              </a:rPr>
              <a:pPr>
                <a:defRPr/>
              </a:pPr>
              <a:t>03/11/2013</a:t>
            </a:fld>
            <a:endParaRPr lang="tr-T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E0B87CC4-4127-4975-81DC-E8D6C1D35D70}" type="slidenum">
              <a:rPr lang="tr-TR">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42705933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Date Placeholder 3"/>
          <p:cNvSpPr>
            <a:spLocks noGrp="1"/>
          </p:cNvSpPr>
          <p:nvPr>
            <p:ph type="dt" sz="half" idx="10"/>
          </p:nvPr>
        </p:nvSpPr>
        <p:spPr/>
        <p:txBody>
          <a:bodyPr/>
          <a:lstStyle>
            <a:lvl1pPr>
              <a:defRPr/>
            </a:lvl1pPr>
          </a:lstStyle>
          <a:p>
            <a:pPr>
              <a:defRPr/>
            </a:pPr>
            <a:fld id="{4D75A183-579F-4709-B61D-F8A4E7AD242B}" type="datetime1">
              <a:rPr lang="tr-TR">
                <a:solidFill>
                  <a:prstClr val="black">
                    <a:tint val="75000"/>
                  </a:prstClr>
                </a:solidFill>
              </a:rPr>
              <a:pPr>
                <a:defRPr/>
              </a:pPr>
              <a:t>03/11/2013</a:t>
            </a:fld>
            <a:endParaRPr lang="tr-T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4E932E8D-CC4C-48D6-B6B0-CC04F5016517}" type="slidenum">
              <a:rPr lang="tr-TR">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398338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Özel Düzen">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77800"/>
            <a:ext cx="8223250" cy="1335088"/>
          </a:xfrm>
        </p:spPr>
        <p:txBody>
          <a:bodyPr/>
          <a:lstStyle/>
          <a:p>
            <a:r>
              <a:rPr lang="tr-TR" smtClean="0"/>
              <a:t>Asıl başlık stili için tıklatın</a:t>
            </a:r>
            <a:endParaRPr lang="tr-TR"/>
          </a:p>
        </p:txBody>
      </p:sp>
      <p:sp>
        <p:nvSpPr>
          <p:cNvPr id="3" name="Date Placeholder 3"/>
          <p:cNvSpPr>
            <a:spLocks noGrp="1"/>
          </p:cNvSpPr>
          <p:nvPr>
            <p:ph type="dt" sz="half" idx="10"/>
          </p:nvPr>
        </p:nvSpPr>
        <p:spPr/>
        <p:txBody>
          <a:bodyPr/>
          <a:lstStyle>
            <a:lvl1pPr>
              <a:defRPr/>
            </a:lvl1pPr>
          </a:lstStyle>
          <a:p>
            <a:pPr>
              <a:defRPr/>
            </a:pPr>
            <a:fld id="{304A4BF9-AB3D-4909-B725-A2BBCEB2263E}" type="datetime1">
              <a:rPr lang="tr-TR">
                <a:solidFill>
                  <a:prstClr val="black">
                    <a:tint val="75000"/>
                  </a:prstClr>
                </a:solidFill>
              </a:rPr>
              <a:pPr>
                <a:defRPr/>
              </a:pPr>
              <a:t>03/11/2013</a:t>
            </a:fld>
            <a:endParaRPr lang="tr-TR"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tr-TR"/>
          </a:p>
        </p:txBody>
      </p:sp>
      <p:sp>
        <p:nvSpPr>
          <p:cNvPr id="5" name="Slide Number Placeholder 5"/>
          <p:cNvSpPr>
            <a:spLocks noGrp="1"/>
          </p:cNvSpPr>
          <p:nvPr>
            <p:ph type="sldNum" sz="quarter" idx="12"/>
          </p:nvPr>
        </p:nvSpPr>
        <p:spPr/>
        <p:txBody>
          <a:bodyPr/>
          <a:lstStyle>
            <a:lvl1pPr>
              <a:defRPr/>
            </a:lvl1pPr>
          </a:lstStyle>
          <a:p>
            <a:pPr>
              <a:defRPr/>
            </a:pPr>
            <a:fld id="{228A3AF6-2B3A-4CE5-87C7-449C1F676FCA}" type="slidenum">
              <a:rPr lang="tr-TR">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3685422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50512571-0E92-4B60-858F-9A7172A97ED6}" type="datetime1">
              <a:rPr lang="tr-TR"/>
              <a:pPr>
                <a:defRPr/>
              </a:pPr>
              <a:t>03/11/2013</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201C205D-6FF1-43E2-87D8-D989E903E699}" type="slidenum">
              <a:rPr lang="tr-TR"/>
              <a:pPr>
                <a:defRPr/>
              </a:pPr>
              <a:t>‹#›</a:t>
            </a:fld>
            <a:endParaRPr lang="tr-TR"/>
          </a:p>
        </p:txBody>
      </p:sp>
    </p:spTree>
    <p:extLst>
      <p:ext uri="{BB962C8B-B14F-4D97-AF65-F5344CB8AC3E}">
        <p14:creationId xmlns:p14="http://schemas.microsoft.com/office/powerpoint/2010/main" val="2417741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DB689988-759A-47A1-A94D-F5E1EF68C41A}" type="datetime1">
              <a:rPr lang="tr-TR"/>
              <a:pPr>
                <a:defRPr/>
              </a:pPr>
              <a:t>03/11/2013</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26136436-F198-46CC-8F58-B2A965556C64}" type="slidenum">
              <a:rPr lang="tr-TR"/>
              <a:pPr>
                <a:defRPr/>
              </a:pPr>
              <a:t>‹#›</a:t>
            </a:fld>
            <a:endParaRPr lang="tr-TR"/>
          </a:p>
        </p:txBody>
      </p:sp>
    </p:spTree>
    <p:extLst>
      <p:ext uri="{BB962C8B-B14F-4D97-AF65-F5344CB8AC3E}">
        <p14:creationId xmlns:p14="http://schemas.microsoft.com/office/powerpoint/2010/main" val="1853195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6946E682-EFB9-4C6E-BAD7-F48F4D78D125}" type="datetime1">
              <a:rPr lang="tr-TR"/>
              <a:pPr>
                <a:defRPr/>
              </a:pPr>
              <a:t>03/11/2013</a:t>
            </a:fld>
            <a:endParaRPr lang="tr-TR"/>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268F3DB6-5130-411C-A0A5-99AF15A475A0}" type="slidenum">
              <a:rPr lang="tr-TR"/>
              <a:pPr>
                <a:defRPr/>
              </a:pPr>
              <a:t>‹#›</a:t>
            </a:fld>
            <a:endParaRPr lang="tr-TR"/>
          </a:p>
        </p:txBody>
      </p:sp>
    </p:spTree>
    <p:extLst>
      <p:ext uri="{BB962C8B-B14F-4D97-AF65-F5344CB8AC3E}">
        <p14:creationId xmlns:p14="http://schemas.microsoft.com/office/powerpoint/2010/main" val="2484317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D79DB577-4530-4A53-BE16-FCE39FA1DE57}" type="datetime1">
              <a:rPr lang="tr-TR"/>
              <a:pPr>
                <a:defRPr/>
              </a:pPr>
              <a:t>03/11/2013</a:t>
            </a:fld>
            <a:endParaRPr lang="tr-TR"/>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pPr>
              <a:defRPr/>
            </a:pPr>
            <a:fld id="{17DEB257-3282-4EE6-982D-52208177D50E}" type="slidenum">
              <a:rPr lang="tr-TR"/>
              <a:pPr>
                <a:defRPr/>
              </a:pPr>
              <a:t>‹#›</a:t>
            </a:fld>
            <a:endParaRPr lang="tr-TR"/>
          </a:p>
        </p:txBody>
      </p:sp>
    </p:spTree>
    <p:extLst>
      <p:ext uri="{BB962C8B-B14F-4D97-AF65-F5344CB8AC3E}">
        <p14:creationId xmlns:p14="http://schemas.microsoft.com/office/powerpoint/2010/main" val="3048927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D603CD8D-25E6-43A2-A08A-B920F2EEF082}" type="datetime1">
              <a:rPr lang="tr-TR"/>
              <a:pPr>
                <a:defRPr/>
              </a:pPr>
              <a:t>03/11/2013</a:t>
            </a:fld>
            <a:endParaRPr lang="tr-TR"/>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DD0D4352-DB7A-4982-8BD1-8D8C863EE550}" type="slidenum">
              <a:rPr lang="tr-TR"/>
              <a:pPr>
                <a:defRPr/>
              </a:pPr>
              <a:t>‹#›</a:t>
            </a:fld>
            <a:endParaRPr lang="tr-TR"/>
          </a:p>
        </p:txBody>
      </p:sp>
    </p:spTree>
    <p:extLst>
      <p:ext uri="{BB962C8B-B14F-4D97-AF65-F5344CB8AC3E}">
        <p14:creationId xmlns:p14="http://schemas.microsoft.com/office/powerpoint/2010/main" val="144967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2CDC2B5C-81A1-4BE4-9B47-6D2CA4FCA623}" type="datetime1">
              <a:rPr lang="tr-TR"/>
              <a:pPr>
                <a:defRPr/>
              </a:pPr>
              <a:t>03/11/2013</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30ECC020-36BA-4B2F-B214-CAB00ED7959A}" type="slidenum">
              <a:rPr lang="tr-TR"/>
              <a:pPr>
                <a:defRPr/>
              </a:pPr>
              <a:t>‹#›</a:t>
            </a:fld>
            <a:endParaRPr lang="tr-TR"/>
          </a:p>
        </p:txBody>
      </p:sp>
    </p:spTree>
    <p:extLst>
      <p:ext uri="{BB962C8B-B14F-4D97-AF65-F5344CB8AC3E}">
        <p14:creationId xmlns:p14="http://schemas.microsoft.com/office/powerpoint/2010/main" val="3736739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3EC064F3-36C7-4A4B-9C6E-D3F9D15B093B}" type="datetime1">
              <a:rPr lang="tr-TR"/>
              <a:pPr>
                <a:defRPr/>
              </a:pPr>
              <a:t>03/11/2013</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5025C4A7-4866-44E3-A8B5-A62207F30383}" type="slidenum">
              <a:rPr lang="tr-TR"/>
              <a:pPr>
                <a:defRPr/>
              </a:pPr>
              <a:t>‹#›</a:t>
            </a:fld>
            <a:endParaRPr lang="tr-TR"/>
          </a:p>
        </p:txBody>
      </p:sp>
    </p:spTree>
    <p:extLst>
      <p:ext uri="{BB962C8B-B14F-4D97-AF65-F5344CB8AC3E}">
        <p14:creationId xmlns:p14="http://schemas.microsoft.com/office/powerpoint/2010/main" val="3193953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3.jpeg"/><Relationship Id="rId2" Type="http://schemas.openxmlformats.org/officeDocument/2006/relationships/slideLayout" Target="../slideLayouts/slideLayout17.xml"/><Relationship Id="rId16" Type="http://schemas.openxmlformats.org/officeDocument/2006/relationships/image" Target="../media/image2.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65D48C4-CBBF-4927-AD9A-C62F4D2D7492}" type="datetime1">
              <a:rPr lang="tr-TR"/>
              <a:pPr>
                <a:defRPr/>
              </a:pPr>
              <a:t>03/11/2013</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EAD8AF8-68D3-4F9F-A100-92DF12A89843}"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 id="2147483661" r:id="rId13"/>
    <p:sldLayoutId id="2147483662" r:id="rId14"/>
    <p:sldLayoutId id="2147483663" r:id="rId15"/>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Date Placeholder 3"/>
          <p:cNvSpPr>
            <a:spLocks noGrp="1"/>
          </p:cNvSpPr>
          <p:nvPr>
            <p:ph type="dt" sz="half" idx="2"/>
          </p:nvPr>
        </p:nvSpPr>
        <p:spPr>
          <a:xfrm>
            <a:off x="481013" y="6356350"/>
            <a:ext cx="2133600" cy="365125"/>
          </a:xfrm>
          <a:prstGeom prst="rect">
            <a:avLst/>
          </a:prstGeom>
        </p:spPr>
        <p:txBody>
          <a:bodyPr vert="horz" lIns="91440" tIns="45720" rIns="91440" bIns="45720" rtlCol="0" anchor="ctr"/>
          <a:lstStyle>
            <a:lvl1pPr algn="l">
              <a:buFont typeface="Times New Roman" pitchFamily="16" charset="0"/>
              <a:buNone/>
              <a:defRPr sz="1200">
                <a:solidFill>
                  <a:schemeClr val="tx1">
                    <a:tint val="75000"/>
                  </a:schemeClr>
                </a:solidFill>
                <a:latin typeface="Calibri" pitchFamily="34" charset="0"/>
                <a:ea typeface="MS Gothic" charset="-128"/>
                <a:cs typeface="Arial" charset="0"/>
              </a:defRPr>
            </a:lvl1pPr>
          </a:lstStyle>
          <a:p>
            <a:pPr>
              <a:defRPr/>
            </a:pPr>
            <a:fld id="{D7B559D8-CC54-429A-90B9-ABA5E2E39743}" type="datetime1">
              <a:rPr lang="tr-TR">
                <a:solidFill>
                  <a:prstClr val="black">
                    <a:tint val="75000"/>
                  </a:prstClr>
                </a:solidFill>
              </a:rPr>
              <a:pPr>
                <a:defRPr/>
              </a:pPr>
              <a:t>03/11/2013</a:t>
            </a:fld>
            <a:endParaRPr lang="tr-T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buFont typeface="Times New Roman" pitchFamily="18" charset="0"/>
              <a:buNone/>
              <a:defRPr sz="1200">
                <a:solidFill>
                  <a:srgbClr val="898989"/>
                </a:solidFill>
                <a:latin typeface="Calibri" pitchFamily="34" charset="0"/>
                <a:ea typeface="MS Gothic"/>
                <a:cs typeface="MS Gothic"/>
              </a:defRPr>
            </a:lvl1pPr>
          </a:lstStyle>
          <a:p>
            <a:pPr>
              <a:defRPr/>
            </a:pPr>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buFont typeface="Times New Roman" pitchFamily="16" charset="0"/>
              <a:buNone/>
              <a:defRPr sz="1200">
                <a:solidFill>
                  <a:schemeClr val="tx1">
                    <a:tint val="75000"/>
                  </a:schemeClr>
                </a:solidFill>
                <a:latin typeface="Calibri" pitchFamily="34" charset="0"/>
                <a:ea typeface="MS Gothic" charset="-128"/>
                <a:cs typeface="Arial" charset="0"/>
              </a:defRPr>
            </a:lvl1pPr>
          </a:lstStyle>
          <a:p>
            <a:pPr>
              <a:defRPr/>
            </a:pPr>
            <a:fld id="{8088B900-CDC4-4EA1-824D-7CE95C7E88CE}" type="slidenum">
              <a:rPr lang="tr-TR">
                <a:solidFill>
                  <a:prstClr val="black">
                    <a:tint val="75000"/>
                  </a:prstClr>
                </a:solidFill>
              </a:rPr>
              <a:pPr>
                <a:defRPr/>
              </a:pPr>
              <a:t>‹#›</a:t>
            </a:fld>
            <a:endParaRPr lang="tr-TR" dirty="0">
              <a:solidFill>
                <a:prstClr val="black">
                  <a:tint val="75000"/>
                </a:prstClr>
              </a:solidFill>
            </a:endParaRPr>
          </a:p>
        </p:txBody>
      </p:sp>
      <p:sp>
        <p:nvSpPr>
          <p:cNvPr id="7" name="Footer Placeholder 4"/>
          <p:cNvSpPr txBox="1">
            <a:spLocks/>
          </p:cNvSpPr>
          <p:nvPr/>
        </p:nvSpPr>
        <p:spPr>
          <a:xfrm>
            <a:off x="3132138" y="6556375"/>
            <a:ext cx="2895600" cy="365125"/>
          </a:xfrm>
          <a:prstGeom prst="rect">
            <a:avLst/>
          </a:prstGeom>
        </p:spPr>
        <p:txBody>
          <a:bodyPr/>
          <a:lstStyle/>
          <a:p>
            <a:pPr algn="ctr" fontAlgn="auto">
              <a:spcBef>
                <a:spcPts val="0"/>
              </a:spcBef>
              <a:spcAft>
                <a:spcPts val="0"/>
              </a:spcAft>
              <a:defRPr/>
            </a:pPr>
            <a:r>
              <a:rPr lang="tr-TR" sz="1000" b="1">
                <a:solidFill>
                  <a:prstClr val="black"/>
                </a:solidFill>
                <a:latin typeface="Calibri"/>
                <a:cs typeface="Arial" charset="0"/>
              </a:rPr>
              <a:t>www.zirveosgb.com.tr</a:t>
            </a:r>
            <a:endParaRPr lang="tr-TR" sz="1000" b="1" dirty="0">
              <a:solidFill>
                <a:prstClr val="black"/>
              </a:solidFill>
              <a:latin typeface="Calibri"/>
              <a:cs typeface="Arial" charset="0"/>
            </a:endParaRPr>
          </a:p>
        </p:txBody>
      </p:sp>
      <p:pic>
        <p:nvPicPr>
          <p:cNvPr id="2056" name="Picture 3" descr="D:\zirve osgb\v3\slidelogo.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14750" y="6211888"/>
            <a:ext cx="16446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477430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78.xml"/><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1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7.xml"/></Relationships>
</file>

<file path=ppt/slides/_rels/slide1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6.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7.xml"/><Relationship Id="rId1" Type="http://schemas.openxmlformats.org/officeDocument/2006/relationships/slideLayout" Target="../slideLayouts/slideLayout1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emedicine.com/cgi-bin/foxweb.exe/makezoom@/em/makezoom?picture=\websites\emedicine\orthoped\images\Large\707070Fig2a.jpg&amp;template=izoom2" TargetMode="Externa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5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24.emf"/></Relationships>
</file>

<file path=ppt/slides/_rels/slide8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http://www.ilo.org/public/turkish/region/eurpro/ankara/about/ilo_filadelfiya.htm"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457200" y="274638"/>
            <a:ext cx="8229600" cy="1570037"/>
          </a:xfrm>
        </p:spPr>
        <p:txBody>
          <a:bodyPr rtlCol="0">
            <a:normAutofit fontScale="90000"/>
          </a:bodyPr>
          <a:lstStyle/>
          <a:p>
            <a:pPr fontAlgn="auto">
              <a:spcAft>
                <a:spcPts val="0"/>
              </a:spcAft>
              <a:defRPr/>
            </a:pPr>
            <a:r>
              <a:rPr lang="tr-TR" dirty="0" smtClean="0">
                <a:solidFill>
                  <a:schemeClr val="tx2"/>
                </a:solidFill>
                <a:effectLst>
                  <a:outerShdw blurRad="38100" dist="38100" dir="2700000" algn="tl">
                    <a:srgbClr val="000000">
                      <a:alpha val="43137"/>
                    </a:srgbClr>
                  </a:outerShdw>
                </a:effectLst>
              </a:rPr>
              <a:t>İŞYERİ HEKİMLİĞİ</a:t>
            </a:r>
            <a:br>
              <a:rPr lang="tr-TR" dirty="0" smtClean="0">
                <a:solidFill>
                  <a:schemeClr val="tx2"/>
                </a:solidFill>
                <a:effectLst>
                  <a:outerShdw blurRad="38100" dist="38100" dir="2700000" algn="tl">
                    <a:srgbClr val="000000">
                      <a:alpha val="43137"/>
                    </a:srgbClr>
                  </a:outerShdw>
                </a:effectLst>
              </a:rPr>
            </a:br>
            <a:r>
              <a:rPr lang="tr-TR" dirty="0" smtClean="0">
                <a:solidFill>
                  <a:schemeClr val="tx2"/>
                </a:solidFill>
                <a:effectLst>
                  <a:outerShdw blurRad="38100" dist="38100" dir="2700000" algn="tl">
                    <a:srgbClr val="000000">
                      <a:alpha val="43137"/>
                    </a:srgbClr>
                  </a:outerShdw>
                </a:effectLst>
              </a:rPr>
              <a:t> DENEME SINAVI VIII</a:t>
            </a:r>
            <a:br>
              <a:rPr lang="tr-TR" dirty="0" smtClean="0">
                <a:solidFill>
                  <a:schemeClr val="tx2"/>
                </a:solidFill>
                <a:effectLst>
                  <a:outerShdw blurRad="38100" dist="38100" dir="2700000" algn="tl">
                    <a:srgbClr val="000000">
                      <a:alpha val="43137"/>
                    </a:srgbClr>
                  </a:outerShdw>
                </a:effectLst>
              </a:rPr>
            </a:br>
            <a:r>
              <a:rPr lang="tr-TR" dirty="0" smtClean="0">
                <a:solidFill>
                  <a:schemeClr val="tx2"/>
                </a:solidFill>
                <a:effectLst>
                  <a:outerShdw blurRad="38100" dist="38100" dir="2700000" algn="tl">
                    <a:srgbClr val="000000">
                      <a:alpha val="43137"/>
                    </a:srgbClr>
                  </a:outerShdw>
                </a:effectLst>
              </a:rPr>
              <a:t>02 KASIM 2013</a:t>
            </a:r>
            <a:endParaRPr lang="tr-TR" dirty="0">
              <a:solidFill>
                <a:schemeClr val="tx2"/>
              </a:solidFill>
              <a:effectLst>
                <a:outerShdw blurRad="38100" dist="38100" dir="2700000" algn="tl">
                  <a:srgbClr val="000000">
                    <a:alpha val="43137"/>
                  </a:srgbClr>
                </a:outerShdw>
              </a:effectLst>
            </a:endParaRPr>
          </a:p>
        </p:txBody>
      </p:sp>
      <p:pic>
        <p:nvPicPr>
          <p:cNvPr id="119811" name="İçerik Yer Tutucusu 5"/>
          <p:cNvPicPr>
            <a:picLocks noGrp="1" noChangeAspect="1"/>
          </p:cNvPicPr>
          <p:nvPr>
            <p:ph idx="4294967295"/>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468313" y="2492375"/>
            <a:ext cx="8272462" cy="2376488"/>
          </a:xfrm>
        </p:spPr>
      </p:pic>
      <p:sp>
        <p:nvSpPr>
          <p:cNvPr id="4" name="Slayt Numarası Yer Tutucusu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578C5B3-51B4-491F-B614-89B55F4803C5}" type="slidenum">
              <a:rPr lang="tr-TR" sz="1200">
                <a:solidFill>
                  <a:schemeClr val="tx1">
                    <a:tint val="75000"/>
                  </a:schemeClr>
                </a:solidFill>
                <a:latin typeface="+mn-lt"/>
              </a:rPr>
              <a:pPr algn="r" fontAlgn="auto">
                <a:spcBef>
                  <a:spcPts val="0"/>
                </a:spcBef>
                <a:spcAft>
                  <a:spcPts val="0"/>
                </a:spcAft>
                <a:defRPr/>
              </a:pPr>
              <a:t>1</a:t>
            </a:fld>
            <a:endParaRPr lang="tr-TR" sz="1200">
              <a:solidFill>
                <a:schemeClr val="tx1">
                  <a:tint val="75000"/>
                </a:schemeClr>
              </a:solidFill>
              <a:latin typeface="+mn-lt"/>
            </a:endParaRPr>
          </a:p>
        </p:txBody>
      </p:sp>
    </p:spTree>
    <p:extLst>
      <p:ext uri="{BB962C8B-B14F-4D97-AF65-F5344CB8AC3E}">
        <p14:creationId xmlns:p14="http://schemas.microsoft.com/office/powerpoint/2010/main" val="357274915"/>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pPr eaLnBrk="1" hangingPunct="1"/>
            <a:r>
              <a:rPr lang="tr-TR" sz="4000" smtClean="0"/>
              <a:t>İrritana bağlı astım </a:t>
            </a:r>
            <a:br>
              <a:rPr lang="tr-TR" sz="4000" smtClean="0"/>
            </a:br>
            <a:r>
              <a:rPr lang="tr-TR" sz="4000" smtClean="0"/>
              <a:t>(RADS)</a:t>
            </a:r>
          </a:p>
        </p:txBody>
      </p:sp>
      <p:sp>
        <p:nvSpPr>
          <p:cNvPr id="18435" name="Rectangle 3"/>
          <p:cNvSpPr>
            <a:spLocks noGrp="1" noChangeArrowheads="1"/>
          </p:cNvSpPr>
          <p:nvPr>
            <p:ph type="body" idx="4294967295"/>
          </p:nvPr>
        </p:nvSpPr>
        <p:spPr>
          <a:xfrm>
            <a:off x="428625" y="1643063"/>
            <a:ext cx="8229600" cy="4525962"/>
          </a:xfrm>
        </p:spPr>
        <p:txBody>
          <a:bodyPr/>
          <a:lstStyle/>
          <a:p>
            <a:pPr eaLnBrk="1" hangingPunct="1">
              <a:lnSpc>
                <a:spcPct val="80000"/>
              </a:lnSpc>
            </a:pPr>
            <a:r>
              <a:rPr lang="tr-TR" sz="2800" dirty="0" smtClean="0"/>
              <a:t>Tek </a:t>
            </a:r>
            <a:r>
              <a:rPr lang="tr-TR" sz="2800" dirty="0" err="1" smtClean="0"/>
              <a:t>maruziyet</a:t>
            </a:r>
            <a:r>
              <a:rPr lang="tr-TR" sz="2800" dirty="0" smtClean="0"/>
              <a:t> sonrası semptomlar VAR</a:t>
            </a:r>
          </a:p>
          <a:p>
            <a:pPr eaLnBrk="1" hangingPunct="1">
              <a:lnSpc>
                <a:spcPct val="80000"/>
              </a:lnSpc>
            </a:pPr>
            <a:r>
              <a:rPr lang="tr-TR" sz="2800" dirty="0" smtClean="0"/>
              <a:t>Maruz kalınan madde </a:t>
            </a:r>
            <a:r>
              <a:rPr lang="tr-TR" sz="2800" dirty="0" err="1" smtClean="0"/>
              <a:t>irritan</a:t>
            </a:r>
            <a:r>
              <a:rPr lang="tr-TR" sz="2800" dirty="0" smtClean="0"/>
              <a:t> özellikte</a:t>
            </a:r>
          </a:p>
          <a:p>
            <a:pPr eaLnBrk="1" hangingPunct="1">
              <a:lnSpc>
                <a:spcPct val="80000"/>
              </a:lnSpc>
            </a:pPr>
            <a:r>
              <a:rPr lang="tr-TR" sz="2800" b="1" dirty="0" err="1" smtClean="0">
                <a:solidFill>
                  <a:srgbClr val="FF0000"/>
                </a:solidFill>
              </a:rPr>
              <a:t>Maruziyetten</a:t>
            </a:r>
            <a:r>
              <a:rPr lang="tr-TR" sz="2800" b="1" dirty="0" smtClean="0">
                <a:solidFill>
                  <a:srgbClr val="FF0000"/>
                </a:solidFill>
              </a:rPr>
              <a:t> sonraki 24 saat içinde yakınma başlaması ve en az üç ay sürmesi</a:t>
            </a:r>
          </a:p>
          <a:p>
            <a:pPr eaLnBrk="1" hangingPunct="1">
              <a:lnSpc>
                <a:spcPct val="80000"/>
              </a:lnSpc>
            </a:pPr>
            <a:r>
              <a:rPr lang="tr-TR" sz="2800" dirty="0" smtClean="0"/>
              <a:t>Astıma benzer yakınma ve bulgular VAR</a:t>
            </a:r>
          </a:p>
          <a:p>
            <a:pPr eaLnBrk="1" hangingPunct="1">
              <a:lnSpc>
                <a:spcPct val="80000"/>
              </a:lnSpc>
            </a:pPr>
            <a:r>
              <a:rPr lang="tr-TR" sz="2800" dirty="0" err="1" smtClean="0"/>
              <a:t>Obstrüktif</a:t>
            </a:r>
            <a:r>
              <a:rPr lang="tr-TR" sz="2800" dirty="0" smtClean="0"/>
              <a:t> fonksiyonel bozukluk bulguları VAR</a:t>
            </a:r>
          </a:p>
          <a:p>
            <a:pPr eaLnBrk="1" hangingPunct="1">
              <a:lnSpc>
                <a:spcPct val="80000"/>
              </a:lnSpc>
            </a:pPr>
            <a:r>
              <a:rPr lang="tr-TR" sz="2800" dirty="0" err="1" smtClean="0"/>
              <a:t>Nonspesifik</a:t>
            </a:r>
            <a:r>
              <a:rPr lang="tr-TR" sz="2800" dirty="0" smtClean="0"/>
              <a:t> bronş aşırı duyarlılığı VAR</a:t>
            </a:r>
          </a:p>
          <a:p>
            <a:pPr eaLnBrk="1" hangingPunct="1">
              <a:lnSpc>
                <a:spcPct val="80000"/>
              </a:lnSpc>
            </a:pPr>
            <a:r>
              <a:rPr lang="tr-TR" sz="2800" dirty="0" smtClean="0"/>
              <a:t>Diğer hastalıklar ekarte edilmiş olmalı</a:t>
            </a:r>
          </a:p>
          <a:p>
            <a:pPr eaLnBrk="1" hangingPunct="1">
              <a:lnSpc>
                <a:spcPct val="80000"/>
              </a:lnSpc>
            </a:pPr>
            <a:endParaRPr lang="tr-TR" sz="2800" dirty="0" smtClean="0"/>
          </a:p>
        </p:txBody>
      </p:sp>
      <p:sp>
        <p:nvSpPr>
          <p:cNvPr id="18436" name="Rectangle 4"/>
          <p:cNvSpPr>
            <a:spLocks noChangeArrowheads="1"/>
          </p:cNvSpPr>
          <p:nvPr/>
        </p:nvSpPr>
        <p:spPr bwMode="auto">
          <a:xfrm>
            <a:off x="1692275" y="6538913"/>
            <a:ext cx="7416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sz="1200">
                <a:cs typeface="Arial" charset="0"/>
              </a:rPr>
              <a:t>Susan M. Tarlo, </a:t>
            </a:r>
            <a:r>
              <a:rPr lang="tr-TR" sz="1200" b="1">
                <a:cs typeface="Arial" charset="0"/>
              </a:rPr>
              <a:t>Diagnosis and Management of Work-Related Asthma. </a:t>
            </a:r>
            <a:r>
              <a:rPr lang="tr-TR" sz="1200" i="1">
                <a:cs typeface="Arial" charset="0"/>
              </a:rPr>
              <a:t>Chest </a:t>
            </a:r>
            <a:r>
              <a:rPr lang="tr-TR" sz="1200">
                <a:cs typeface="Arial" charset="0"/>
              </a:rPr>
              <a:t>2008;134;1S-41S</a:t>
            </a:r>
          </a:p>
        </p:txBody>
      </p:sp>
      <p:sp>
        <p:nvSpPr>
          <p:cNvPr id="18437" name="4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177074D-E2D3-4F25-8BC1-89A2FDD643F4}" type="slidenum">
              <a:rPr lang="tr-TR" smtClean="0"/>
              <a:pPr eaLnBrk="1" hangingPunct="1"/>
              <a:t>10</a:t>
            </a:fld>
            <a:endParaRPr lang="tr-TR" smtClean="0"/>
          </a:p>
        </p:txBody>
      </p:sp>
    </p:spTree>
    <p:extLst>
      <p:ext uri="{BB962C8B-B14F-4D97-AF65-F5344CB8AC3E}">
        <p14:creationId xmlns:p14="http://schemas.microsoft.com/office/powerpoint/2010/main" val="137608527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Başlık"/>
          <p:cNvSpPr>
            <a:spLocks noGrp="1"/>
          </p:cNvSpPr>
          <p:nvPr>
            <p:ph type="title"/>
          </p:nvPr>
        </p:nvSpPr>
        <p:spPr>
          <a:xfrm>
            <a:off x="457200" y="274638"/>
            <a:ext cx="8229600" cy="654050"/>
          </a:xfrm>
        </p:spPr>
        <p:txBody>
          <a:bodyPr>
            <a:normAutofit fontScale="90000"/>
          </a:bodyPr>
          <a:lstStyle/>
          <a:p>
            <a:pPr eaLnBrk="1" hangingPunct="1">
              <a:defRPr/>
            </a:pPr>
            <a:r>
              <a:rPr lang="tr-TR" sz="2800" b="1" u="sng" kern="0" dirty="0" smtClean="0">
                <a:solidFill>
                  <a:srgbClr val="000000"/>
                </a:solidFill>
                <a:latin typeface="Arial"/>
              </a:rPr>
              <a:t/>
            </a:r>
            <a:br>
              <a:rPr lang="tr-TR" sz="2800" b="1" u="sng" kern="0" dirty="0" smtClean="0">
                <a:solidFill>
                  <a:srgbClr val="000000"/>
                </a:solidFill>
                <a:latin typeface="Arial"/>
              </a:rPr>
            </a:br>
            <a:r>
              <a:rPr lang="tr-TR" sz="2800" b="1" u="sng" kern="0" dirty="0" smtClean="0">
                <a:solidFill>
                  <a:srgbClr val="000000"/>
                </a:solidFill>
                <a:latin typeface="Arial"/>
              </a:rPr>
              <a:t>Arsenik</a:t>
            </a:r>
            <a:br>
              <a:rPr lang="tr-TR" sz="2800" b="1" u="sng" kern="0" dirty="0" smtClean="0">
                <a:solidFill>
                  <a:srgbClr val="000000"/>
                </a:solidFill>
                <a:latin typeface="Arial"/>
              </a:rPr>
            </a:br>
            <a:endParaRPr lang="tr-TR" dirty="0" smtClean="0"/>
          </a:p>
        </p:txBody>
      </p:sp>
      <p:sp>
        <p:nvSpPr>
          <p:cNvPr id="3" name="2 İçerik Yer Tutucusu"/>
          <p:cNvSpPr>
            <a:spLocks noGrp="1"/>
          </p:cNvSpPr>
          <p:nvPr>
            <p:ph idx="1"/>
          </p:nvPr>
        </p:nvSpPr>
        <p:spPr>
          <a:xfrm>
            <a:off x="457200" y="1071563"/>
            <a:ext cx="8229600" cy="5054600"/>
          </a:xfrm>
        </p:spPr>
        <p:txBody>
          <a:bodyPr>
            <a:normAutofit fontScale="92500" lnSpcReduction="20000"/>
          </a:bodyPr>
          <a:lstStyle/>
          <a:p>
            <a:pPr eaLnBrk="1" hangingPunct="1">
              <a:defRPr/>
            </a:pPr>
            <a:r>
              <a:rPr lang="tr-TR" sz="3000" dirty="0" smtClean="0"/>
              <a:t>Besin ve su, </a:t>
            </a:r>
          </a:p>
          <a:p>
            <a:pPr eaLnBrk="1" hangingPunct="1">
              <a:defRPr/>
            </a:pPr>
            <a:r>
              <a:rPr lang="tr-TR" sz="3000" dirty="0" smtClean="0"/>
              <a:t>Deniz ürünleri,</a:t>
            </a:r>
          </a:p>
          <a:p>
            <a:pPr eaLnBrk="1" hangingPunct="1">
              <a:defRPr/>
            </a:pPr>
            <a:r>
              <a:rPr lang="tr-TR" sz="3000" dirty="0" err="1" smtClean="0"/>
              <a:t>Pestisit</a:t>
            </a:r>
            <a:r>
              <a:rPr lang="tr-TR" sz="3000" dirty="0" smtClean="0"/>
              <a:t>, </a:t>
            </a:r>
          </a:p>
          <a:p>
            <a:pPr eaLnBrk="1" hangingPunct="1">
              <a:defRPr/>
            </a:pPr>
            <a:r>
              <a:rPr lang="tr-TR" sz="3000" dirty="0" smtClean="0"/>
              <a:t>Pigment, pas giderici boya, </a:t>
            </a:r>
          </a:p>
          <a:p>
            <a:pPr eaLnBrk="1" hangingPunct="1">
              <a:defRPr/>
            </a:pPr>
            <a:r>
              <a:rPr lang="tr-TR" sz="3000" dirty="0" err="1" smtClean="0"/>
              <a:t>Elektrokaplama</a:t>
            </a:r>
            <a:r>
              <a:rPr lang="tr-TR" sz="3000" dirty="0" smtClean="0"/>
              <a:t>, </a:t>
            </a:r>
          </a:p>
          <a:p>
            <a:pPr eaLnBrk="1" hangingPunct="1">
              <a:defRPr/>
            </a:pPr>
            <a:r>
              <a:rPr lang="tr-TR" sz="3000" dirty="0" smtClean="0"/>
              <a:t>Maden eritme işlemi, </a:t>
            </a:r>
          </a:p>
          <a:p>
            <a:pPr eaLnBrk="1" hangingPunct="1">
              <a:defRPr/>
            </a:pPr>
            <a:r>
              <a:rPr lang="tr-TR" sz="3000" dirty="0" smtClean="0"/>
              <a:t>Yarı iletken madde üretimi</a:t>
            </a:r>
          </a:p>
          <a:p>
            <a:pPr eaLnBrk="1" hangingPunct="1">
              <a:buFont typeface="Arial" pitchFamily="34" charset="0"/>
              <a:buNone/>
              <a:defRPr/>
            </a:pPr>
            <a:endParaRPr lang="tr-TR" sz="2800" kern="0" dirty="0" smtClean="0">
              <a:solidFill>
                <a:srgbClr val="000000"/>
              </a:solidFill>
              <a:latin typeface="Arial"/>
            </a:endParaRPr>
          </a:p>
          <a:p>
            <a:pPr eaLnBrk="1" hangingPunct="1">
              <a:defRPr/>
            </a:pPr>
            <a:r>
              <a:rPr lang="tr-TR" sz="3000" b="1" dirty="0" smtClean="0"/>
              <a:t>Kardiyak aritmi</a:t>
            </a:r>
          </a:p>
          <a:p>
            <a:pPr eaLnBrk="1" hangingPunct="1">
              <a:defRPr/>
            </a:pPr>
            <a:r>
              <a:rPr lang="tr-TR" sz="3000" b="1" dirty="0" err="1" smtClean="0"/>
              <a:t>Miyokardiyal</a:t>
            </a:r>
            <a:r>
              <a:rPr lang="tr-TR" sz="3000" b="1" dirty="0" smtClean="0"/>
              <a:t> </a:t>
            </a:r>
            <a:r>
              <a:rPr lang="tr-TR" sz="3000" b="1" dirty="0" err="1" smtClean="0"/>
              <a:t>injüri</a:t>
            </a:r>
            <a:r>
              <a:rPr lang="tr-TR" sz="3000" b="1" dirty="0" smtClean="0"/>
              <a:t> - </a:t>
            </a:r>
            <a:r>
              <a:rPr lang="tr-TR" sz="3000" b="1" dirty="0" err="1" smtClean="0"/>
              <a:t>kardiyomyopati</a:t>
            </a:r>
            <a:endParaRPr lang="tr-TR" sz="3000" b="1" dirty="0" smtClean="0"/>
          </a:p>
          <a:p>
            <a:pPr eaLnBrk="1" hangingPunct="1">
              <a:defRPr/>
            </a:pPr>
            <a:r>
              <a:rPr lang="tr-TR" sz="3000" b="1" dirty="0" err="1" smtClean="0"/>
              <a:t>Periferal</a:t>
            </a:r>
            <a:r>
              <a:rPr lang="tr-TR" sz="3000" b="1" dirty="0" smtClean="0"/>
              <a:t> </a:t>
            </a:r>
            <a:r>
              <a:rPr lang="tr-TR" sz="3000" b="1" dirty="0" err="1" smtClean="0"/>
              <a:t>arteriyal</a:t>
            </a:r>
            <a:r>
              <a:rPr lang="tr-TR" sz="3000" b="1" dirty="0" smtClean="0"/>
              <a:t> </a:t>
            </a:r>
            <a:r>
              <a:rPr lang="tr-TR" sz="3000" b="1" dirty="0" err="1" smtClean="0"/>
              <a:t>oklüzyon</a:t>
            </a:r>
            <a:endParaRPr lang="tr-TR" sz="3000" b="1" dirty="0" smtClean="0"/>
          </a:p>
          <a:p>
            <a:pPr eaLnBrk="1" hangingPunct="1">
              <a:defRPr/>
            </a:pPr>
            <a:endParaRPr lang="tr-TR" dirty="0"/>
          </a:p>
        </p:txBody>
      </p:sp>
      <p:sp>
        <p:nvSpPr>
          <p:cNvPr id="4" name="3 Slayt Numarası Yer Tutucusu"/>
          <p:cNvSpPr>
            <a:spLocks noGrp="1"/>
          </p:cNvSpPr>
          <p:nvPr>
            <p:ph type="sldNum" sz="quarter" idx="11"/>
          </p:nvPr>
        </p:nvSpPr>
        <p:spPr/>
        <p:txBody>
          <a:bodyPr/>
          <a:lstStyle/>
          <a:p>
            <a:pPr>
              <a:defRPr/>
            </a:pPr>
            <a:fld id="{3136E5F2-6372-4D79-B2BD-11112616082E}" type="slidenum">
              <a:rPr lang="tr-TR" smtClean="0"/>
              <a:pPr>
                <a:defRPr/>
              </a:pPr>
              <a:t>100</a:t>
            </a:fld>
            <a:endParaRPr lang="tr-TR"/>
          </a:p>
        </p:txBody>
      </p:sp>
    </p:spTree>
    <p:extLst>
      <p:ext uri="{BB962C8B-B14F-4D97-AF65-F5344CB8AC3E}">
        <p14:creationId xmlns:p14="http://schemas.microsoft.com/office/powerpoint/2010/main" val="224479175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000" dirty="0">
                <a:solidFill>
                  <a:schemeClr val="tx1"/>
                </a:solidFill>
              </a:rPr>
              <a:t>34)	İş müfettişlerinin görevlerini yaparlarken uymaları gereken etik ilkeler açısından aşağıdakilerden hangisi yanlıştır? </a:t>
            </a:r>
          </a:p>
          <a:p>
            <a:pPr algn="l"/>
            <a:endParaRPr lang="tr-TR" sz="2000" dirty="0">
              <a:solidFill>
                <a:schemeClr val="tx1"/>
              </a:solidFill>
            </a:endParaRPr>
          </a:p>
          <a:p>
            <a:pPr algn="l"/>
            <a:r>
              <a:rPr lang="tr-TR" sz="2000" dirty="0">
                <a:solidFill>
                  <a:schemeClr val="tx1"/>
                </a:solidFill>
              </a:rPr>
              <a:t>A) Açıklanması gerekmedikçe, işverenin ve işyerinin meslek sırları ve şartlar hakkında gördükleri ve öğrendikleri hususları tamamen gizli tutmalıdırlar</a:t>
            </a:r>
          </a:p>
          <a:p>
            <a:pPr algn="l"/>
            <a:r>
              <a:rPr lang="tr-TR" sz="2000" dirty="0">
                <a:solidFill>
                  <a:schemeClr val="tx1"/>
                </a:solidFill>
              </a:rPr>
              <a:t>B) İnceledikleri konunun niteliğine göre, işin normal gidişini ve işyerinin işlemesini hemen durdurmalıdırlar</a:t>
            </a:r>
          </a:p>
          <a:p>
            <a:pPr algn="l"/>
            <a:r>
              <a:rPr lang="tr-TR" sz="2000" dirty="0">
                <a:solidFill>
                  <a:schemeClr val="tx1"/>
                </a:solidFill>
              </a:rPr>
              <a:t>C) İşverenin ve işyerinin ekonomik ve ticari hal ve durumları hakkında gördükleri ve öğrendikleri hususları tamamen gizli tutmalıdırlar</a:t>
            </a:r>
          </a:p>
          <a:p>
            <a:pPr algn="l"/>
            <a:r>
              <a:rPr lang="tr-TR" sz="2000" dirty="0">
                <a:solidFill>
                  <a:schemeClr val="tx1"/>
                </a:solidFill>
              </a:rPr>
              <a:t>D) Kendileri tarafından bilgileri ve ifadeleri alınan yahut kendilerine başvuran veya ihbarda bulunan işçilerin ve başka kişilerin isimlerini ve kimliklerini açıklamalıdırlar</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101</a:t>
            </a:fld>
            <a:endParaRPr lang="tr-TR">
              <a:solidFill>
                <a:prstClr val="black">
                  <a:tint val="75000"/>
                </a:prstClr>
              </a:solidFill>
            </a:endParaRPr>
          </a:p>
        </p:txBody>
      </p:sp>
    </p:spTree>
    <p:extLst>
      <p:ext uri="{BB962C8B-B14F-4D97-AF65-F5344CB8AC3E}">
        <p14:creationId xmlns:p14="http://schemas.microsoft.com/office/powerpoint/2010/main" val="17984185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b="1" dirty="0"/>
              <a:t>4857 SAYILI İŞ KANUNU</a:t>
            </a:r>
            <a:endParaRPr lang="tr-TR" dirty="0">
              <a:solidFill>
                <a:srgbClr val="FF0000"/>
              </a:solidFill>
            </a:endParaRPr>
          </a:p>
        </p:txBody>
      </p:sp>
      <p:sp>
        <p:nvSpPr>
          <p:cNvPr id="16386" name="Alt Başlık 2"/>
          <p:cNvSpPr>
            <a:spLocks noGrp="1"/>
          </p:cNvSpPr>
          <p:nvPr>
            <p:ph type="subTitle" idx="1"/>
          </p:nvPr>
        </p:nvSpPr>
        <p:spPr>
          <a:xfrm>
            <a:off x="611188" y="1268413"/>
            <a:ext cx="7777162" cy="4989512"/>
          </a:xfrm>
        </p:spPr>
        <p:txBody>
          <a:bodyPr/>
          <a:lstStyle/>
          <a:p>
            <a:pPr algn="l"/>
            <a:r>
              <a:rPr lang="tr-TR" sz="2400" b="1" dirty="0">
                <a:solidFill>
                  <a:schemeClr val="tx1"/>
                </a:solidFill>
              </a:rPr>
              <a:t>Madde 93 - </a:t>
            </a:r>
            <a:r>
              <a:rPr lang="tr-TR" sz="2400" i="1" dirty="0" smtClean="0">
                <a:solidFill>
                  <a:schemeClr val="tx1"/>
                </a:solidFill>
              </a:rPr>
              <a:t>Yetkili </a:t>
            </a:r>
            <a:r>
              <a:rPr lang="tr-TR" sz="2400" i="1" dirty="0">
                <a:solidFill>
                  <a:schemeClr val="tx1"/>
                </a:solidFill>
              </a:rPr>
              <a:t>memurların ödevi </a:t>
            </a:r>
            <a:endParaRPr lang="tr-TR" sz="2400" dirty="0">
              <a:solidFill>
                <a:schemeClr val="tx1"/>
              </a:solidFill>
            </a:endParaRPr>
          </a:p>
          <a:p>
            <a:pPr algn="l"/>
            <a:r>
              <a:rPr lang="tr-TR" sz="2400" dirty="0" smtClean="0">
                <a:solidFill>
                  <a:schemeClr val="tx1"/>
                </a:solidFill>
              </a:rPr>
              <a:t>İş </a:t>
            </a:r>
            <a:r>
              <a:rPr lang="tr-TR" sz="2400" dirty="0">
                <a:solidFill>
                  <a:schemeClr val="tx1"/>
                </a:solidFill>
              </a:rPr>
              <a:t>hayatını izleme, denetleme ve teftiş yetkisi olan iş müfettişleri görevlerini yaparlarken işin normal gidişini ve işyerinin işlemesini, inceledikleri konunun niteliğine göre mümkün olduğu kadar </a:t>
            </a:r>
            <a:r>
              <a:rPr lang="tr-TR" sz="2400" u="sng" dirty="0">
                <a:solidFill>
                  <a:schemeClr val="tx1"/>
                </a:solidFill>
              </a:rPr>
              <a:t>aksatmamak, durdurmamak ve güçleştirmemekle v</a:t>
            </a:r>
            <a:r>
              <a:rPr lang="tr-TR" sz="2400" dirty="0">
                <a:solidFill>
                  <a:schemeClr val="tx1"/>
                </a:solidFill>
              </a:rPr>
              <a:t>e resmi işlemlerin yürütülüp sonuçlandırılması için, açıklanması gerekmedikçe, işverenin ve işyerinin meslek sırları ve şartları, ekonomik ve ticari hal ve durumları hakkında gördükleri ve öğrendikleri hususları tamamen gizli tutmak ve kendileri tarafından bilgileri ve ifadeleri alınan yahut kendilerine başvuran veya ihbarda bulunan işçilerin ve başka kişilerin isimlerini ve kimliklerini açıklamamakla yükümlüdürler. </a:t>
            </a: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102</a:t>
            </a:fld>
            <a:endParaRPr lang="tr-TR"/>
          </a:p>
        </p:txBody>
      </p:sp>
    </p:spTree>
    <p:extLst>
      <p:ext uri="{BB962C8B-B14F-4D97-AF65-F5344CB8AC3E}">
        <p14:creationId xmlns:p14="http://schemas.microsoft.com/office/powerpoint/2010/main" val="15775411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35)	Ofis çalışanları için mesleki kas iskelet sistemi hastalıklarından korunmada kullanılacak sandalye için aşağıdakilerden hangisi geçerli değildir? </a:t>
            </a:r>
          </a:p>
          <a:p>
            <a:pPr algn="l"/>
            <a:r>
              <a:rPr lang="tr-TR" sz="2400" dirty="0">
                <a:solidFill>
                  <a:schemeClr val="tx1"/>
                </a:solidFill>
              </a:rPr>
              <a:t>A)İstendiğinde çalışana uygun bir ayak desteği sağlanmalıdır </a:t>
            </a:r>
          </a:p>
          <a:p>
            <a:pPr algn="l"/>
            <a:r>
              <a:rPr lang="tr-TR" sz="2400" dirty="0">
                <a:solidFill>
                  <a:schemeClr val="tx1"/>
                </a:solidFill>
              </a:rPr>
              <a:t>B) Sandalye çalışanın rahat bir pozisyonda oturabilmesi için mutlaka sabit durmalıdır</a:t>
            </a:r>
          </a:p>
          <a:p>
            <a:pPr algn="l"/>
            <a:r>
              <a:rPr lang="tr-TR" sz="2400" dirty="0">
                <a:solidFill>
                  <a:schemeClr val="tx1"/>
                </a:solidFill>
              </a:rPr>
              <a:t>C) Sandalyenin sırt dayama yeri öne-arkaya ve yukarı-aşağı ayarlanabilir olmalıdır</a:t>
            </a:r>
          </a:p>
          <a:p>
            <a:pPr algn="l"/>
            <a:r>
              <a:rPr lang="tr-TR" sz="2400" dirty="0">
                <a:solidFill>
                  <a:schemeClr val="tx1"/>
                </a:solidFill>
              </a:rPr>
              <a:t>D) Sandalyenin oturma yerinin yüksekliği ayarlanabilir olmalıdır</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103</a:t>
            </a:fld>
            <a:endParaRPr lang="tr-TR">
              <a:solidFill>
                <a:prstClr val="black">
                  <a:tint val="75000"/>
                </a:prstClr>
              </a:solidFill>
            </a:endParaRPr>
          </a:p>
        </p:txBody>
      </p:sp>
    </p:spTree>
    <p:extLst>
      <p:ext uri="{BB962C8B-B14F-4D97-AF65-F5344CB8AC3E}">
        <p14:creationId xmlns:p14="http://schemas.microsoft.com/office/powerpoint/2010/main" val="17361179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Autofit/>
          </a:bodyPr>
          <a:lstStyle/>
          <a:p>
            <a:pPr algn="l"/>
            <a:r>
              <a:rPr lang="tr-TR" sz="2400" b="1" dirty="0"/>
              <a:t>EKRANLI ARAÇLARLA ÇALIŞMALARDA SAĞLIK VE GÜVENLİK </a:t>
            </a:r>
            <a:r>
              <a:rPr lang="tr-TR" sz="2400" dirty="0"/>
              <a:t/>
            </a:r>
            <a:br>
              <a:rPr lang="tr-TR" sz="2400" dirty="0"/>
            </a:br>
            <a:r>
              <a:rPr lang="tr-TR" sz="2400" b="1" dirty="0"/>
              <a:t>ÖNLEMLERİ HAKKINDA YÖNETMELİK</a:t>
            </a:r>
            <a:endParaRPr lang="tr-TR" sz="2400" dirty="0">
              <a:solidFill>
                <a:srgbClr val="FF0000"/>
              </a:solidFill>
            </a:endParaRPr>
          </a:p>
        </p:txBody>
      </p:sp>
      <p:sp>
        <p:nvSpPr>
          <p:cNvPr id="16386" name="Alt Başlık 2"/>
          <p:cNvSpPr>
            <a:spLocks noGrp="1"/>
          </p:cNvSpPr>
          <p:nvPr>
            <p:ph type="subTitle" idx="1"/>
          </p:nvPr>
        </p:nvSpPr>
        <p:spPr>
          <a:xfrm>
            <a:off x="611188" y="1268413"/>
            <a:ext cx="7777162" cy="4752975"/>
          </a:xfrm>
        </p:spPr>
        <p:txBody>
          <a:bodyPr/>
          <a:lstStyle/>
          <a:p>
            <a:pPr algn="l"/>
            <a:r>
              <a:rPr lang="tr-TR" sz="2400" b="1" dirty="0">
                <a:solidFill>
                  <a:schemeClr val="tx1"/>
                </a:solidFill>
                <a:latin typeface="+mj-lt"/>
                <a:ea typeface="+mj-ea"/>
                <a:cs typeface="+mj-cs"/>
              </a:rPr>
              <a:t>Ek– </a:t>
            </a:r>
            <a:r>
              <a:rPr lang="tr-TR" sz="2400" b="1" dirty="0" smtClean="0">
                <a:solidFill>
                  <a:schemeClr val="tx1"/>
                </a:solidFill>
                <a:latin typeface="+mj-lt"/>
                <a:ea typeface="+mj-ea"/>
                <a:cs typeface="+mj-cs"/>
              </a:rPr>
              <a:t>1 : EKRANLI </a:t>
            </a:r>
            <a:r>
              <a:rPr lang="tr-TR" sz="2400" b="1" dirty="0">
                <a:solidFill>
                  <a:schemeClr val="tx1"/>
                </a:solidFill>
                <a:latin typeface="+mj-lt"/>
                <a:ea typeface="+mj-ea"/>
                <a:cs typeface="+mj-cs"/>
              </a:rPr>
              <a:t>ARAÇLARLA ÇALIŞMALARDA ARANACAK ASGARİ </a:t>
            </a:r>
            <a:r>
              <a:rPr lang="tr-TR" sz="2400" b="1" dirty="0" smtClean="0">
                <a:solidFill>
                  <a:schemeClr val="tx1"/>
                </a:solidFill>
                <a:latin typeface="+mj-lt"/>
                <a:ea typeface="+mj-ea"/>
                <a:cs typeface="+mj-cs"/>
              </a:rPr>
              <a:t>GEREKLER</a:t>
            </a:r>
          </a:p>
          <a:p>
            <a:pPr algn="l"/>
            <a:r>
              <a:rPr lang="tr-TR" sz="2400" b="1" dirty="0">
                <a:solidFill>
                  <a:schemeClr val="tx1"/>
                </a:solidFill>
              </a:rPr>
              <a:t>d) Çalışma sandalyesi</a:t>
            </a:r>
            <a:endParaRPr lang="tr-TR" sz="2400" dirty="0">
              <a:solidFill>
                <a:schemeClr val="tx1"/>
              </a:solidFill>
            </a:endParaRPr>
          </a:p>
          <a:p>
            <a:pPr algn="l"/>
            <a:r>
              <a:rPr lang="tr-TR" sz="2400" dirty="0">
                <a:solidFill>
                  <a:schemeClr val="tx1"/>
                </a:solidFill>
              </a:rPr>
              <a:t>Sandalye dengeli ve operatörün/çalışanın rahat bir pozisyonda oturabileceği ve </a:t>
            </a:r>
            <a:r>
              <a:rPr lang="tr-TR" sz="2400" u="sng" dirty="0">
                <a:solidFill>
                  <a:schemeClr val="tx1"/>
                </a:solidFill>
              </a:rPr>
              <a:t>kolaylıkla hareket edebileceği şekilde olmalıdır.</a:t>
            </a:r>
          </a:p>
          <a:p>
            <a:pPr algn="l"/>
            <a:r>
              <a:rPr lang="tr-TR" sz="2400" u="sng" dirty="0">
                <a:solidFill>
                  <a:schemeClr val="tx1"/>
                </a:solidFill>
              </a:rPr>
              <a:t>Oturma yerinin yüksekliği ayarlanabilir olmalıdır.</a:t>
            </a:r>
          </a:p>
          <a:p>
            <a:pPr algn="l"/>
            <a:r>
              <a:rPr lang="tr-TR" sz="2400" u="sng" dirty="0">
                <a:solidFill>
                  <a:schemeClr val="tx1"/>
                </a:solidFill>
              </a:rPr>
              <a:t>Sırt dayama yeri öne-arkaya ve yukarı-aşağı ayarlanabilir, sırt desteği bele uygun ve esnek olmalıdır.</a:t>
            </a:r>
          </a:p>
          <a:p>
            <a:pPr algn="l"/>
            <a:r>
              <a:rPr lang="tr-TR" sz="2400" u="sng" dirty="0">
                <a:solidFill>
                  <a:schemeClr val="tx1"/>
                </a:solidFill>
              </a:rPr>
              <a:t>İstendiğinde operatöre/çalışana uygun bir ayak desteği sağlanmalıdır.</a:t>
            </a:r>
          </a:p>
          <a:p>
            <a:pPr algn="l"/>
            <a:endParaRPr lang="tr-TR" sz="2400" b="1" dirty="0">
              <a:solidFill>
                <a:schemeClr val="tx1"/>
              </a:solidFill>
              <a:latin typeface="+mj-lt"/>
              <a:ea typeface="+mj-ea"/>
              <a:cs typeface="+mj-cs"/>
            </a:endParaRPr>
          </a:p>
          <a:p>
            <a:pPr algn="l"/>
            <a:endParaRPr lang="tr-TR" sz="24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104</a:t>
            </a:fld>
            <a:endParaRPr lang="tr-TR"/>
          </a:p>
        </p:txBody>
      </p:sp>
    </p:spTree>
    <p:extLst>
      <p:ext uri="{BB962C8B-B14F-4D97-AF65-F5344CB8AC3E}">
        <p14:creationId xmlns:p14="http://schemas.microsoft.com/office/powerpoint/2010/main" val="2488631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36)	İş hijyeni çalışmalarında fabrikada oluşabilecek tehlikeli durumları ve işçilerin tehlikeli hareketlerini en çabuk </a:t>
            </a:r>
            <a:r>
              <a:rPr lang="tr-TR" sz="2400" dirty="0" err="1">
                <a:solidFill>
                  <a:schemeClr val="tx1"/>
                </a:solidFill>
              </a:rPr>
              <a:t>farkedebilecek</a:t>
            </a:r>
            <a:r>
              <a:rPr lang="tr-TR" sz="2400" dirty="0">
                <a:solidFill>
                  <a:schemeClr val="tx1"/>
                </a:solidFill>
              </a:rPr>
              <a:t>; iş sağlığı ve güvenliği ile ilgili çalışmalara katılıp, çalışmaları izleyebilecek ve tedbir alınmasını yasal görevi olarak isteyebilecek grup aşağıdakilerden hangisidir?</a:t>
            </a:r>
          </a:p>
          <a:p>
            <a:pPr algn="l"/>
            <a:endParaRPr lang="tr-TR" sz="2400" dirty="0">
              <a:solidFill>
                <a:schemeClr val="tx1"/>
              </a:solidFill>
            </a:endParaRPr>
          </a:p>
          <a:p>
            <a:pPr algn="l"/>
            <a:r>
              <a:rPr lang="tr-TR" sz="2400" dirty="0">
                <a:solidFill>
                  <a:schemeClr val="tx1"/>
                </a:solidFill>
              </a:rPr>
              <a:t>A) Çalışan temsilcileri	B) İlkyardımcı işçiler</a:t>
            </a:r>
          </a:p>
          <a:p>
            <a:pPr algn="l"/>
            <a:r>
              <a:rPr lang="tr-TR" sz="2400" dirty="0">
                <a:solidFill>
                  <a:schemeClr val="tx1"/>
                </a:solidFill>
              </a:rPr>
              <a:t>C) Destek elemanları	D) Tüm işçiler</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105</a:t>
            </a:fld>
            <a:endParaRPr lang="tr-TR">
              <a:solidFill>
                <a:prstClr val="black">
                  <a:tint val="75000"/>
                </a:prstClr>
              </a:solidFill>
            </a:endParaRPr>
          </a:p>
        </p:txBody>
      </p:sp>
    </p:spTree>
    <p:extLst>
      <p:ext uri="{BB962C8B-B14F-4D97-AF65-F5344CB8AC3E}">
        <p14:creationId xmlns:p14="http://schemas.microsoft.com/office/powerpoint/2010/main" val="14199527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8065268" cy="720725"/>
          </a:xfrm>
        </p:spPr>
        <p:txBody>
          <a:bodyPr rtlCol="0">
            <a:noAutofit/>
          </a:bodyPr>
          <a:lstStyle/>
          <a:p>
            <a:pPr algn="l" fontAlgn="auto">
              <a:spcAft>
                <a:spcPts val="0"/>
              </a:spcAft>
              <a:defRPr/>
            </a:pPr>
            <a:r>
              <a:rPr lang="tr-TR" sz="3600" b="1" dirty="0"/>
              <a:t>6331 Sayılı İş Sağlığı ve Güvenliği </a:t>
            </a:r>
            <a:r>
              <a:rPr lang="tr-TR" sz="3600" b="1" dirty="0" smtClean="0"/>
              <a:t>Kanunu</a:t>
            </a:r>
            <a:endParaRPr lang="tr-TR" sz="3600" dirty="0">
              <a:solidFill>
                <a:srgbClr val="FF0000"/>
              </a:solidFill>
            </a:endParaRPr>
          </a:p>
        </p:txBody>
      </p:sp>
      <p:sp>
        <p:nvSpPr>
          <p:cNvPr id="16386" name="Alt Başlık 2"/>
          <p:cNvSpPr>
            <a:spLocks noGrp="1"/>
          </p:cNvSpPr>
          <p:nvPr>
            <p:ph type="subTitle" idx="1"/>
          </p:nvPr>
        </p:nvSpPr>
        <p:spPr>
          <a:xfrm>
            <a:off x="611188" y="1268413"/>
            <a:ext cx="7777162" cy="4752975"/>
          </a:xfrm>
        </p:spPr>
        <p:txBody>
          <a:bodyPr/>
          <a:lstStyle/>
          <a:p>
            <a:pPr algn="l"/>
            <a:r>
              <a:rPr lang="tr-TR" sz="2400" b="1" dirty="0">
                <a:solidFill>
                  <a:schemeClr val="tx1"/>
                </a:solidFill>
              </a:rPr>
              <a:t>MADDE 3 –</a:t>
            </a:r>
            <a:r>
              <a:rPr lang="tr-TR" sz="2400" dirty="0">
                <a:solidFill>
                  <a:schemeClr val="tx1"/>
                </a:solidFill>
              </a:rPr>
              <a:t>	</a:t>
            </a:r>
            <a:r>
              <a:rPr lang="tr-TR" sz="2400" b="1" dirty="0" smtClean="0">
                <a:solidFill>
                  <a:schemeClr val="tx1"/>
                </a:solidFill>
              </a:rPr>
              <a:t>Tanımlar</a:t>
            </a:r>
          </a:p>
          <a:p>
            <a:pPr algn="l"/>
            <a:r>
              <a:rPr lang="tr-TR" sz="2400" b="1" dirty="0">
                <a:solidFill>
                  <a:schemeClr val="tx1"/>
                </a:solidFill>
              </a:rPr>
              <a:t>c) Çalışan temsilcisi: İş sağlığı ve güvenliği ile ilgili çalışmalara katılma, çalışmaları izleme, tedbir alınmasını</a:t>
            </a:r>
          </a:p>
          <a:p>
            <a:pPr algn="l"/>
            <a:r>
              <a:rPr lang="tr-TR" sz="2400" b="1" dirty="0">
                <a:solidFill>
                  <a:schemeClr val="tx1"/>
                </a:solidFill>
              </a:rPr>
              <a:t>isteme, tekliflerde bulunma ve benzeri konularda çalışanları temsil etmeye yetkili çalışanı,</a:t>
            </a:r>
          </a:p>
          <a:p>
            <a:endParaRPr lang="tr-TR" sz="24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106</a:t>
            </a:fld>
            <a:endParaRPr lang="tr-TR"/>
          </a:p>
        </p:txBody>
      </p:sp>
    </p:spTree>
    <p:extLst>
      <p:ext uri="{BB962C8B-B14F-4D97-AF65-F5344CB8AC3E}">
        <p14:creationId xmlns:p14="http://schemas.microsoft.com/office/powerpoint/2010/main" val="19484827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37)	Mesleki </a:t>
            </a:r>
            <a:r>
              <a:rPr lang="tr-TR" sz="2400" dirty="0" err="1">
                <a:solidFill>
                  <a:schemeClr val="tx1"/>
                </a:solidFill>
              </a:rPr>
              <a:t>irritan</a:t>
            </a:r>
            <a:r>
              <a:rPr lang="tr-TR" sz="2400" dirty="0">
                <a:solidFill>
                  <a:schemeClr val="tx1"/>
                </a:solidFill>
              </a:rPr>
              <a:t> </a:t>
            </a:r>
            <a:r>
              <a:rPr lang="tr-TR" sz="2400" dirty="0" err="1">
                <a:solidFill>
                  <a:schemeClr val="tx1"/>
                </a:solidFill>
              </a:rPr>
              <a:t>kontakt</a:t>
            </a:r>
            <a:r>
              <a:rPr lang="tr-TR" sz="2400" dirty="0">
                <a:solidFill>
                  <a:schemeClr val="tx1"/>
                </a:solidFill>
              </a:rPr>
              <a:t> dermatitlerin tedavisinde aşağıdaki yaklaşımlardan hangisi önerilmez? </a:t>
            </a:r>
          </a:p>
          <a:p>
            <a:pPr algn="l"/>
            <a:r>
              <a:rPr lang="tr-TR" sz="2400" dirty="0">
                <a:solidFill>
                  <a:schemeClr val="tx1"/>
                </a:solidFill>
              </a:rPr>
              <a:t>A) 	</a:t>
            </a:r>
            <a:r>
              <a:rPr lang="tr-TR" sz="2400" dirty="0" err="1">
                <a:solidFill>
                  <a:schemeClr val="tx1"/>
                </a:solidFill>
              </a:rPr>
              <a:t>İrritan</a:t>
            </a:r>
            <a:r>
              <a:rPr lang="tr-TR" sz="2400" dirty="0">
                <a:solidFill>
                  <a:schemeClr val="tx1"/>
                </a:solidFill>
              </a:rPr>
              <a:t> etkisi başlamışsa, hemen cilt üzerine koruyucu krem veya eldiven uygulanması</a:t>
            </a:r>
          </a:p>
          <a:p>
            <a:pPr algn="l"/>
            <a:r>
              <a:rPr lang="tr-TR" sz="2400" dirty="0">
                <a:solidFill>
                  <a:schemeClr val="tx1"/>
                </a:solidFill>
              </a:rPr>
              <a:t>B) 	Aşırı soğuk ve çatlak oluşumundan korunma</a:t>
            </a:r>
          </a:p>
          <a:p>
            <a:pPr algn="l"/>
            <a:r>
              <a:rPr lang="tr-TR" sz="2400" dirty="0">
                <a:solidFill>
                  <a:schemeClr val="tx1"/>
                </a:solidFill>
              </a:rPr>
              <a:t>C) 	Zararlı kimyasalın yerine daha az zararlısının konulması </a:t>
            </a:r>
          </a:p>
          <a:p>
            <a:pPr algn="l"/>
            <a:r>
              <a:rPr lang="tr-TR" sz="2400" dirty="0">
                <a:solidFill>
                  <a:schemeClr val="tx1"/>
                </a:solidFill>
              </a:rPr>
              <a:t>D) 	Maruziyet süresinin kısaltılması </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107</a:t>
            </a:fld>
            <a:endParaRPr lang="tr-TR">
              <a:solidFill>
                <a:prstClr val="black">
                  <a:tint val="75000"/>
                </a:prstClr>
              </a:solidFill>
            </a:endParaRPr>
          </a:p>
        </p:txBody>
      </p:sp>
    </p:spTree>
    <p:extLst>
      <p:ext uri="{BB962C8B-B14F-4D97-AF65-F5344CB8AC3E}">
        <p14:creationId xmlns:p14="http://schemas.microsoft.com/office/powerpoint/2010/main" val="3721001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p:cNvSpPr>
          <p:nvPr>
            <p:ph type="title"/>
          </p:nvPr>
        </p:nvSpPr>
        <p:spPr>
          <a:xfrm>
            <a:off x="457200" y="274638"/>
            <a:ext cx="8229600" cy="654050"/>
          </a:xfrm>
        </p:spPr>
        <p:txBody>
          <a:bodyPr/>
          <a:lstStyle/>
          <a:p>
            <a:pPr eaLnBrk="1" hangingPunct="1"/>
            <a:r>
              <a:rPr lang="nn-NO" sz="3200" b="1" dirty="0"/>
              <a:t>Mesleki </a:t>
            </a:r>
            <a:r>
              <a:rPr lang="tr-TR" sz="3200" b="1" dirty="0" smtClean="0"/>
              <a:t> İ</a:t>
            </a:r>
            <a:r>
              <a:rPr lang="nn-NO" sz="3200" b="1" dirty="0" smtClean="0"/>
              <a:t>rritan </a:t>
            </a:r>
            <a:r>
              <a:rPr lang="tr-TR" sz="3200" b="1" dirty="0" smtClean="0"/>
              <a:t> K</a:t>
            </a:r>
            <a:r>
              <a:rPr lang="nn-NO" sz="3200" b="1" dirty="0" smtClean="0"/>
              <a:t>ontak </a:t>
            </a:r>
            <a:r>
              <a:rPr lang="tr-TR" sz="3200" b="1" dirty="0" smtClean="0"/>
              <a:t> D</a:t>
            </a:r>
            <a:r>
              <a:rPr lang="nn-NO" sz="3200" b="1" dirty="0" smtClean="0"/>
              <a:t>ermatit </a:t>
            </a:r>
            <a:r>
              <a:rPr lang="tr-TR" sz="3200" b="1" dirty="0" smtClean="0"/>
              <a:t> T</a:t>
            </a:r>
            <a:r>
              <a:rPr lang="nn-NO" sz="3200" b="1" dirty="0" smtClean="0"/>
              <a:t>edavisi</a:t>
            </a:r>
            <a:endParaRPr lang="tr-TR" sz="3200" dirty="0" smtClean="0"/>
          </a:p>
        </p:txBody>
      </p:sp>
      <p:sp>
        <p:nvSpPr>
          <p:cNvPr id="4" name="3 Slayt Numarası Yer Tutucusu"/>
          <p:cNvSpPr>
            <a:spLocks noGrp="1"/>
          </p:cNvSpPr>
          <p:nvPr>
            <p:ph type="sldNum" sz="quarter" idx="11"/>
          </p:nvPr>
        </p:nvSpPr>
        <p:spPr/>
        <p:txBody>
          <a:bodyPr/>
          <a:lstStyle/>
          <a:p>
            <a:pPr>
              <a:defRPr/>
            </a:pPr>
            <a:fld id="{B706FD0A-A120-4F11-8DBE-AC053A659FD3}" type="slidenum">
              <a:rPr lang="tr-TR"/>
              <a:pPr>
                <a:defRPr/>
              </a:pPr>
              <a:t>108</a:t>
            </a:fld>
            <a:endParaRPr lang="tr-TR" dirty="0"/>
          </a:p>
        </p:txBody>
      </p:sp>
      <p:sp>
        <p:nvSpPr>
          <p:cNvPr id="7" name="6 İçerik Yer Tutucusu"/>
          <p:cNvSpPr>
            <a:spLocks noGrp="1"/>
          </p:cNvSpPr>
          <p:nvPr>
            <p:ph idx="1"/>
          </p:nvPr>
        </p:nvSpPr>
        <p:spPr>
          <a:xfrm>
            <a:off x="457200" y="1071562"/>
            <a:ext cx="8229600" cy="5165749"/>
          </a:xfrm>
        </p:spPr>
        <p:txBody>
          <a:bodyPr/>
          <a:lstStyle/>
          <a:p>
            <a:r>
              <a:rPr lang="tr-TR" dirty="0" err="1"/>
              <a:t>İrritan</a:t>
            </a:r>
            <a:r>
              <a:rPr lang="tr-TR" dirty="0"/>
              <a:t> </a:t>
            </a:r>
            <a:r>
              <a:rPr lang="tr-TR" dirty="0" err="1"/>
              <a:t>maruziyeti</a:t>
            </a:r>
            <a:r>
              <a:rPr lang="tr-TR" dirty="0"/>
              <a:t> azaltılmalıdır:</a:t>
            </a:r>
          </a:p>
          <a:p>
            <a:endParaRPr lang="tr-TR" dirty="0" smtClean="0"/>
          </a:p>
          <a:p>
            <a:r>
              <a:rPr lang="tr-TR" u="sng" dirty="0" err="1" smtClean="0"/>
              <a:t>Maruziyet</a:t>
            </a:r>
            <a:r>
              <a:rPr lang="tr-TR" u="sng" dirty="0" smtClean="0"/>
              <a:t> </a:t>
            </a:r>
            <a:r>
              <a:rPr lang="tr-TR" u="sng" dirty="0"/>
              <a:t>süresi ve sıklığının azaltılması</a:t>
            </a:r>
            <a:r>
              <a:rPr lang="tr-TR" dirty="0"/>
              <a:t>,</a:t>
            </a:r>
          </a:p>
          <a:p>
            <a:endParaRPr lang="tr-TR" dirty="0" smtClean="0"/>
          </a:p>
          <a:p>
            <a:r>
              <a:rPr lang="tr-TR" dirty="0" smtClean="0"/>
              <a:t>Zararlı </a:t>
            </a:r>
            <a:r>
              <a:rPr lang="tr-TR" dirty="0"/>
              <a:t>kimyasalın yerine daha az zararlısının konulması,</a:t>
            </a:r>
          </a:p>
          <a:p>
            <a:endParaRPr lang="tr-TR" dirty="0" smtClean="0"/>
          </a:p>
          <a:p>
            <a:r>
              <a:rPr lang="tr-TR" dirty="0" smtClean="0"/>
              <a:t>Kapatmaktan </a:t>
            </a:r>
            <a:r>
              <a:rPr lang="tr-TR" dirty="0"/>
              <a:t>kaçınma. </a:t>
            </a:r>
            <a:r>
              <a:rPr lang="tr-TR" dirty="0" err="1"/>
              <a:t>İrritan</a:t>
            </a:r>
            <a:r>
              <a:rPr lang="tr-TR" dirty="0"/>
              <a:t> </a:t>
            </a:r>
            <a:r>
              <a:rPr lang="tr-TR" dirty="0" smtClean="0"/>
              <a:t>etki başlamışsa</a:t>
            </a:r>
            <a:r>
              <a:rPr lang="tr-TR" dirty="0"/>
              <a:t>, kapatmak kapatmamaktan </a:t>
            </a:r>
            <a:r>
              <a:rPr lang="tr-TR" dirty="0" smtClean="0"/>
              <a:t>daha zararlıdır </a:t>
            </a:r>
            <a:endParaRPr lang="tr-TR" dirty="0"/>
          </a:p>
        </p:txBody>
      </p:sp>
    </p:spTree>
    <p:extLst>
      <p:ext uri="{BB962C8B-B14F-4D97-AF65-F5344CB8AC3E}">
        <p14:creationId xmlns:p14="http://schemas.microsoft.com/office/powerpoint/2010/main" val="134365149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p:cNvSpPr>
          <p:nvPr>
            <p:ph type="title"/>
          </p:nvPr>
        </p:nvSpPr>
        <p:spPr>
          <a:xfrm>
            <a:off x="457200" y="274638"/>
            <a:ext cx="8229600" cy="654050"/>
          </a:xfrm>
        </p:spPr>
        <p:txBody>
          <a:bodyPr/>
          <a:lstStyle/>
          <a:p>
            <a:pPr eaLnBrk="1" hangingPunct="1"/>
            <a:r>
              <a:rPr lang="nn-NO" sz="3200" b="1" dirty="0"/>
              <a:t>Mesleki </a:t>
            </a:r>
            <a:r>
              <a:rPr lang="tr-TR" sz="3200" b="1" dirty="0" smtClean="0"/>
              <a:t> İ</a:t>
            </a:r>
            <a:r>
              <a:rPr lang="nn-NO" sz="3200" b="1" dirty="0" smtClean="0"/>
              <a:t>rritan </a:t>
            </a:r>
            <a:r>
              <a:rPr lang="tr-TR" sz="3200" b="1" dirty="0" smtClean="0"/>
              <a:t> K</a:t>
            </a:r>
            <a:r>
              <a:rPr lang="nn-NO" sz="3200" b="1" dirty="0" smtClean="0"/>
              <a:t>ontak </a:t>
            </a:r>
            <a:r>
              <a:rPr lang="tr-TR" sz="3200" b="1" dirty="0" smtClean="0"/>
              <a:t> D</a:t>
            </a:r>
            <a:r>
              <a:rPr lang="nn-NO" sz="3200" b="1" dirty="0" smtClean="0"/>
              <a:t>ermatit </a:t>
            </a:r>
            <a:r>
              <a:rPr lang="tr-TR" sz="3200" b="1" dirty="0" smtClean="0"/>
              <a:t> T</a:t>
            </a:r>
            <a:r>
              <a:rPr lang="nn-NO" sz="3200" b="1" dirty="0" smtClean="0"/>
              <a:t>edavisi</a:t>
            </a:r>
            <a:endParaRPr lang="tr-TR" sz="3200" dirty="0" smtClean="0"/>
          </a:p>
        </p:txBody>
      </p:sp>
      <p:sp>
        <p:nvSpPr>
          <p:cNvPr id="4" name="3 Slayt Numarası Yer Tutucusu"/>
          <p:cNvSpPr>
            <a:spLocks noGrp="1"/>
          </p:cNvSpPr>
          <p:nvPr>
            <p:ph type="sldNum" sz="quarter" idx="11"/>
          </p:nvPr>
        </p:nvSpPr>
        <p:spPr/>
        <p:txBody>
          <a:bodyPr/>
          <a:lstStyle/>
          <a:p>
            <a:pPr>
              <a:defRPr/>
            </a:pPr>
            <a:fld id="{B706FD0A-A120-4F11-8DBE-AC053A659FD3}" type="slidenum">
              <a:rPr lang="tr-TR"/>
              <a:pPr>
                <a:defRPr/>
              </a:pPr>
              <a:t>109</a:t>
            </a:fld>
            <a:endParaRPr lang="tr-TR" dirty="0"/>
          </a:p>
        </p:txBody>
      </p:sp>
      <p:sp>
        <p:nvSpPr>
          <p:cNvPr id="7" name="6 İçerik Yer Tutucusu"/>
          <p:cNvSpPr>
            <a:spLocks noGrp="1"/>
          </p:cNvSpPr>
          <p:nvPr>
            <p:ph idx="1"/>
          </p:nvPr>
        </p:nvSpPr>
        <p:spPr>
          <a:xfrm>
            <a:off x="457200" y="1071563"/>
            <a:ext cx="8229600" cy="5054600"/>
          </a:xfrm>
        </p:spPr>
        <p:txBody>
          <a:bodyPr/>
          <a:lstStyle/>
          <a:p>
            <a:r>
              <a:rPr lang="tr-TR" b="1" u="sng" dirty="0" err="1"/>
              <a:t>K</a:t>
            </a:r>
            <a:r>
              <a:rPr lang="tr-TR" b="1" u="sng" dirty="0" err="1" smtClean="0"/>
              <a:t>ontamine</a:t>
            </a:r>
            <a:r>
              <a:rPr lang="tr-TR" b="1" u="sng" dirty="0" smtClean="0"/>
              <a:t> </a:t>
            </a:r>
            <a:r>
              <a:rPr lang="tr-TR" b="1" u="sng" dirty="0"/>
              <a:t>cilt üzerine koruyucu krem veya eldiven </a:t>
            </a:r>
            <a:r>
              <a:rPr lang="tr-TR" b="1" u="sng" dirty="0" smtClean="0"/>
              <a:t>uygulanmaz</a:t>
            </a:r>
          </a:p>
          <a:p>
            <a:endParaRPr lang="tr-TR" b="1" u="sng" dirty="0"/>
          </a:p>
          <a:p>
            <a:r>
              <a:rPr lang="tr-TR" dirty="0" smtClean="0"/>
              <a:t>Travmadan korunma</a:t>
            </a:r>
          </a:p>
          <a:p>
            <a:endParaRPr lang="tr-TR" dirty="0"/>
          </a:p>
          <a:p>
            <a:r>
              <a:rPr lang="tr-TR" dirty="0" smtClean="0"/>
              <a:t>Aşırı </a:t>
            </a:r>
            <a:r>
              <a:rPr lang="tr-TR" dirty="0"/>
              <a:t>nem ve ısıdan </a:t>
            </a:r>
            <a:r>
              <a:rPr lang="tr-TR" dirty="0" smtClean="0"/>
              <a:t>korunma</a:t>
            </a:r>
          </a:p>
          <a:p>
            <a:pPr marL="0" indent="0">
              <a:buNone/>
            </a:pPr>
            <a:endParaRPr lang="tr-TR" dirty="0"/>
          </a:p>
          <a:p>
            <a:r>
              <a:rPr lang="tr-TR" u="sng" dirty="0" smtClean="0"/>
              <a:t>Aşırı </a:t>
            </a:r>
            <a:r>
              <a:rPr lang="tr-TR" u="sng" dirty="0"/>
              <a:t>soğuk ve çatlak oluşumundan </a:t>
            </a:r>
            <a:r>
              <a:rPr lang="tr-TR" u="sng" dirty="0" smtClean="0"/>
              <a:t>korunma</a:t>
            </a:r>
          </a:p>
          <a:p>
            <a:pPr eaLnBrk="1" hangingPunct="1">
              <a:defRPr/>
            </a:pPr>
            <a:endParaRPr lang="tr-TR" dirty="0"/>
          </a:p>
        </p:txBody>
      </p:sp>
    </p:spTree>
    <p:extLst>
      <p:ext uri="{BB962C8B-B14F-4D97-AF65-F5344CB8AC3E}">
        <p14:creationId xmlns:p14="http://schemas.microsoft.com/office/powerpoint/2010/main" val="391797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ln>
            <a:solidFill>
              <a:schemeClr val="tx1"/>
            </a:solidFill>
            <a:miter lim="800000"/>
            <a:headEnd/>
            <a:tailEnd/>
          </a:ln>
        </p:spPr>
        <p:txBody>
          <a:bodyPr/>
          <a:lstStyle/>
          <a:p>
            <a:pPr eaLnBrk="1" hangingPunct="1"/>
            <a:r>
              <a:rPr lang="tr-TR" smtClean="0"/>
              <a:t>Mesleksel Astım</a:t>
            </a:r>
          </a:p>
        </p:txBody>
      </p:sp>
      <p:sp>
        <p:nvSpPr>
          <p:cNvPr id="14339" name="Rectangle 3"/>
          <p:cNvSpPr>
            <a:spLocks noGrp="1" noChangeArrowheads="1"/>
          </p:cNvSpPr>
          <p:nvPr>
            <p:ph type="body" idx="1"/>
          </p:nvPr>
        </p:nvSpPr>
        <p:spPr/>
        <p:txBody>
          <a:bodyPr/>
          <a:lstStyle/>
          <a:p>
            <a:pPr eaLnBrk="1" hangingPunct="1"/>
            <a:r>
              <a:rPr lang="tr-TR" dirty="0" smtClean="0"/>
              <a:t>Önceden  astım ile ilgili hiçbir klinik, fonksiyonel veya immünolojik bir bulgu olmayan bir kişide oluşan astım </a:t>
            </a:r>
          </a:p>
          <a:p>
            <a:pPr lvl="1" eaLnBrk="1" hangingPunct="1">
              <a:buFontTx/>
              <a:buChar char="•"/>
            </a:pPr>
            <a:r>
              <a:rPr lang="tr-TR" dirty="0" smtClean="0"/>
              <a:t>Sadece işyeri ortamında karşılaşılan ve işyeri dışında bulunmayan spesifik bir etken ya da koşula bağlı gelişir</a:t>
            </a:r>
          </a:p>
          <a:p>
            <a:pPr lvl="2" eaLnBrk="1" hangingPunct="1"/>
            <a:r>
              <a:rPr lang="tr-TR" dirty="0" smtClean="0"/>
              <a:t>İşe başladıktan en az 2-3 ay sonra ortaya çıkar</a:t>
            </a:r>
          </a:p>
          <a:p>
            <a:pPr lvl="2" eaLnBrk="1" hangingPunct="1"/>
            <a:r>
              <a:rPr lang="tr-TR" dirty="0" smtClean="0"/>
              <a:t>İşyerinden uzaklaşıldığında düzelir</a:t>
            </a:r>
          </a:p>
        </p:txBody>
      </p:sp>
      <p:sp>
        <p:nvSpPr>
          <p:cNvPr id="14340" name="3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96D9CBA-C867-4E5A-8B18-B3FE881A0DDF}" type="slidenum">
              <a:rPr lang="tr-TR" smtClean="0"/>
              <a:pPr eaLnBrk="1" hangingPunct="1"/>
              <a:t>11</a:t>
            </a:fld>
            <a:endParaRPr lang="tr-TR" smtClean="0"/>
          </a:p>
        </p:txBody>
      </p:sp>
    </p:spTree>
    <p:extLst>
      <p:ext uri="{BB962C8B-B14F-4D97-AF65-F5344CB8AC3E}">
        <p14:creationId xmlns:p14="http://schemas.microsoft.com/office/powerpoint/2010/main" val="177094549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38)	İşinin gereği çok ağır olan ve sosyal destek alamayan kişilerde aşırı çalışmaya bağlı olarak görülen ölüm vakalarında tanımlanan hastalık aşağıdakilerden hangisidir? </a:t>
            </a:r>
          </a:p>
          <a:p>
            <a:pPr algn="l"/>
            <a:r>
              <a:rPr lang="tr-TR" sz="2400" dirty="0">
                <a:solidFill>
                  <a:schemeClr val="tx1"/>
                </a:solidFill>
              </a:rPr>
              <a:t>A) 	Tükenmişlik sendromu	</a:t>
            </a:r>
          </a:p>
          <a:p>
            <a:pPr algn="l"/>
            <a:r>
              <a:rPr lang="tr-TR" sz="2400" dirty="0">
                <a:solidFill>
                  <a:schemeClr val="tx1"/>
                </a:solidFill>
              </a:rPr>
              <a:t>B) 	Post-</a:t>
            </a:r>
            <a:r>
              <a:rPr lang="tr-TR" sz="2400" dirty="0" err="1">
                <a:solidFill>
                  <a:schemeClr val="tx1"/>
                </a:solidFill>
              </a:rPr>
              <a:t>travmatik</a:t>
            </a:r>
            <a:r>
              <a:rPr lang="tr-TR" sz="2400" dirty="0">
                <a:solidFill>
                  <a:schemeClr val="tx1"/>
                </a:solidFill>
              </a:rPr>
              <a:t> </a:t>
            </a:r>
            <a:r>
              <a:rPr lang="tr-TR" sz="2400" dirty="0" err="1">
                <a:solidFill>
                  <a:schemeClr val="tx1"/>
                </a:solidFill>
              </a:rPr>
              <a:t>stress</a:t>
            </a:r>
            <a:r>
              <a:rPr lang="tr-TR" sz="2400" dirty="0">
                <a:solidFill>
                  <a:schemeClr val="tx1"/>
                </a:solidFill>
              </a:rPr>
              <a:t> bozukluğu</a:t>
            </a:r>
          </a:p>
          <a:p>
            <a:pPr algn="l"/>
            <a:r>
              <a:rPr lang="tr-TR" sz="2400" dirty="0">
                <a:solidFill>
                  <a:schemeClr val="tx1"/>
                </a:solidFill>
              </a:rPr>
              <a:t>C) 	</a:t>
            </a:r>
            <a:r>
              <a:rPr lang="tr-TR" sz="2400" dirty="0" err="1">
                <a:solidFill>
                  <a:schemeClr val="tx1"/>
                </a:solidFill>
              </a:rPr>
              <a:t>Karoshi</a:t>
            </a:r>
            <a:endParaRPr lang="tr-TR" sz="2400" dirty="0">
              <a:solidFill>
                <a:schemeClr val="tx1"/>
              </a:solidFill>
            </a:endParaRPr>
          </a:p>
          <a:p>
            <a:pPr algn="l"/>
            <a:r>
              <a:rPr lang="tr-TR" sz="2400" dirty="0">
                <a:solidFill>
                  <a:schemeClr val="tx1"/>
                </a:solidFill>
              </a:rPr>
              <a:t>D) 	</a:t>
            </a:r>
            <a:r>
              <a:rPr lang="tr-TR" sz="2400" dirty="0" err="1">
                <a:solidFill>
                  <a:schemeClr val="tx1"/>
                </a:solidFill>
              </a:rPr>
              <a:t>Mobbing</a:t>
            </a:r>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110</a:t>
            </a:fld>
            <a:endParaRPr lang="tr-TR">
              <a:solidFill>
                <a:prstClr val="black">
                  <a:tint val="75000"/>
                </a:prstClr>
              </a:solidFill>
            </a:endParaRPr>
          </a:p>
        </p:txBody>
      </p:sp>
    </p:spTree>
    <p:extLst>
      <p:ext uri="{BB962C8B-B14F-4D97-AF65-F5344CB8AC3E}">
        <p14:creationId xmlns:p14="http://schemas.microsoft.com/office/powerpoint/2010/main" val="12260653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fld id="{D0580A7E-F525-4E4E-808D-80251B82ACFB}" type="slidenum">
              <a:rPr lang="tr-TR" sz="1400" smtClean="0"/>
              <a:pPr eaLnBrk="1" hangingPunct="1"/>
              <a:t>111</a:t>
            </a:fld>
            <a:endParaRPr lang="tr-TR" sz="1400" smtClean="0"/>
          </a:p>
        </p:txBody>
      </p:sp>
      <p:sp>
        <p:nvSpPr>
          <p:cNvPr id="30723" name="1 Başlık"/>
          <p:cNvSpPr>
            <a:spLocks noGrp="1"/>
          </p:cNvSpPr>
          <p:nvPr>
            <p:ph type="title" idx="4294967295"/>
          </p:nvPr>
        </p:nvSpPr>
        <p:spPr>
          <a:xfrm>
            <a:off x="457200" y="274638"/>
            <a:ext cx="8229600" cy="654050"/>
          </a:xfrm>
        </p:spPr>
        <p:txBody>
          <a:bodyPr/>
          <a:lstStyle/>
          <a:p>
            <a:pPr algn="l" eaLnBrk="1" hangingPunct="1"/>
            <a:r>
              <a:rPr lang="tr-TR" sz="2500" smtClean="0">
                <a:solidFill>
                  <a:srgbClr val="18479F"/>
                </a:solidFill>
              </a:rPr>
              <a:t>PSİKOSOSYAL STRES KAYNAKLARI</a:t>
            </a:r>
          </a:p>
        </p:txBody>
      </p:sp>
      <p:sp>
        <p:nvSpPr>
          <p:cNvPr id="30724" name="2 İçerik Yer Tutucusu"/>
          <p:cNvSpPr>
            <a:spLocks noGrp="1"/>
          </p:cNvSpPr>
          <p:nvPr>
            <p:ph idx="4294967295"/>
          </p:nvPr>
        </p:nvSpPr>
        <p:spPr>
          <a:xfrm>
            <a:off x="457200" y="1071563"/>
            <a:ext cx="8229600" cy="5054600"/>
          </a:xfrm>
        </p:spPr>
        <p:txBody>
          <a:bodyPr/>
          <a:lstStyle/>
          <a:p>
            <a:pPr eaLnBrk="1" hangingPunct="1">
              <a:lnSpc>
                <a:spcPct val="80000"/>
              </a:lnSpc>
            </a:pPr>
            <a:r>
              <a:rPr lang="tr-TR" dirty="0" err="1"/>
              <a:t>Mobbing</a:t>
            </a:r>
            <a:r>
              <a:rPr lang="tr-TR" dirty="0"/>
              <a:t>: İşyerinde bir veya birkaç kişi tarafından diğer bir kişiye veya kişilere yönelik olarak, düşmanca ve ahlakdışı yöntemlerle sistematik bir biçimde uygulanan psikolojik terör</a:t>
            </a:r>
          </a:p>
          <a:p>
            <a:pPr eaLnBrk="1" hangingPunct="1">
              <a:lnSpc>
                <a:spcPct val="80000"/>
              </a:lnSpc>
            </a:pPr>
            <a:r>
              <a:rPr lang="tr-TR" dirty="0" err="1" smtClean="0"/>
              <a:t>Karoshi</a:t>
            </a:r>
            <a:r>
              <a:rPr lang="tr-TR" dirty="0" smtClean="0"/>
              <a:t>: İşinin </a:t>
            </a:r>
            <a:r>
              <a:rPr lang="tr-TR" dirty="0"/>
              <a:t>gereği çok ağır olan ve sosyal destek alamayan kişilerde aşırı çalışmaya bağlı olarak görülen ölüm vakaları</a:t>
            </a:r>
          </a:p>
        </p:txBody>
      </p:sp>
    </p:spTree>
    <p:extLst>
      <p:ext uri="{BB962C8B-B14F-4D97-AF65-F5344CB8AC3E}">
        <p14:creationId xmlns:p14="http://schemas.microsoft.com/office/powerpoint/2010/main" val="381332161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a:bodyPr>
          <a:lstStyle/>
          <a:p>
            <a:pPr fontAlgn="auto">
              <a:spcAft>
                <a:spcPts val="0"/>
              </a:spcAft>
              <a:defRPr/>
            </a:pPr>
            <a:r>
              <a:rPr lang="tr-TR" sz="3600" b="1" u="sng" dirty="0" err="1"/>
              <a:t>Posttravmatik</a:t>
            </a:r>
            <a:r>
              <a:rPr lang="tr-TR" sz="3600" b="1" u="sng" dirty="0"/>
              <a:t> stres bozukluğu (PTSB) </a:t>
            </a:r>
            <a:endParaRPr lang="tr-TR" sz="3600" dirty="0">
              <a:solidFill>
                <a:srgbClr val="FF0000"/>
              </a:solidFill>
            </a:endParaRPr>
          </a:p>
        </p:txBody>
      </p:sp>
      <p:sp>
        <p:nvSpPr>
          <p:cNvPr id="16386" name="Alt Başlık 2"/>
          <p:cNvSpPr>
            <a:spLocks noGrp="1"/>
          </p:cNvSpPr>
          <p:nvPr>
            <p:ph type="subTitle" idx="1"/>
          </p:nvPr>
        </p:nvSpPr>
        <p:spPr>
          <a:xfrm>
            <a:off x="611188" y="1052737"/>
            <a:ext cx="7777162" cy="4968652"/>
          </a:xfrm>
        </p:spPr>
        <p:txBody>
          <a:bodyPr/>
          <a:lstStyle/>
          <a:p>
            <a:pPr algn="l"/>
            <a:r>
              <a:rPr lang="tr-TR" sz="2400" dirty="0" smtClean="0">
                <a:solidFill>
                  <a:schemeClr val="tx1"/>
                </a:solidFill>
              </a:rPr>
              <a:t>Olağan </a:t>
            </a:r>
            <a:r>
              <a:rPr lang="tr-TR" sz="2400" dirty="0">
                <a:solidFill>
                  <a:schemeClr val="tx1"/>
                </a:solidFill>
              </a:rPr>
              <a:t>insan yaşamında görülmeyen ve hemen herkeste önemli bir sıkıntıya yol açabilecek  korkutucu, yaşamı kısıtlayıcı veya tehlikeli bir olayla karşılaşma sonrasında </a:t>
            </a:r>
            <a:r>
              <a:rPr lang="tr-TR" sz="2400" dirty="0" smtClean="0">
                <a:solidFill>
                  <a:schemeClr val="tx1"/>
                </a:solidFill>
              </a:rPr>
              <a:t>gelişen </a:t>
            </a:r>
            <a:r>
              <a:rPr lang="tr-TR" sz="2400" dirty="0">
                <a:solidFill>
                  <a:schemeClr val="tx1"/>
                </a:solidFill>
              </a:rPr>
              <a:t>bir </a:t>
            </a:r>
            <a:r>
              <a:rPr lang="tr-TR" sz="2400" dirty="0" err="1">
                <a:solidFill>
                  <a:schemeClr val="tx1"/>
                </a:solidFill>
              </a:rPr>
              <a:t>duygudurum</a:t>
            </a:r>
            <a:r>
              <a:rPr lang="tr-TR" sz="2400" dirty="0">
                <a:solidFill>
                  <a:schemeClr val="tx1"/>
                </a:solidFill>
              </a:rPr>
              <a:t> bozukluğudur.</a:t>
            </a:r>
            <a:endParaRPr lang="tr-TR" sz="2400" dirty="0" smtClean="0">
              <a:solidFill>
                <a:schemeClr val="tx1"/>
              </a:solidFill>
            </a:endParaRPr>
          </a:p>
          <a:p>
            <a:pPr algn="l"/>
            <a:r>
              <a:rPr lang="tr-TR" sz="2400" dirty="0" smtClean="0">
                <a:solidFill>
                  <a:schemeClr val="tx1"/>
                </a:solidFill>
              </a:rPr>
              <a:t>Özgeçmişinde </a:t>
            </a:r>
            <a:r>
              <a:rPr lang="tr-TR" sz="2400" dirty="0">
                <a:solidFill>
                  <a:schemeClr val="tx1"/>
                </a:solidFill>
              </a:rPr>
              <a:t>psikopatolojik sorunlar ya da çocukluk dönemi travması olanlarda gelişme olasılığı </a:t>
            </a:r>
            <a:r>
              <a:rPr lang="tr-TR" sz="2400" dirty="0" smtClean="0">
                <a:solidFill>
                  <a:schemeClr val="tx1"/>
                </a:solidFill>
              </a:rPr>
              <a:t>daha yüksektir</a:t>
            </a:r>
            <a:r>
              <a:rPr lang="tr-TR" sz="2400" dirty="0">
                <a:solidFill>
                  <a:schemeClr val="tx1"/>
                </a:solidFill>
              </a:rPr>
              <a:t>. </a:t>
            </a:r>
            <a:r>
              <a:rPr lang="tr-TR" sz="2400" dirty="0" smtClean="0">
                <a:solidFill>
                  <a:schemeClr val="tx1"/>
                </a:solidFill>
              </a:rPr>
              <a:t> Ancak </a:t>
            </a:r>
            <a:r>
              <a:rPr lang="tr-TR" sz="2400" dirty="0" err="1">
                <a:solidFill>
                  <a:schemeClr val="tx1"/>
                </a:solidFill>
              </a:rPr>
              <a:t>predispozan</a:t>
            </a:r>
            <a:r>
              <a:rPr lang="tr-TR" sz="2400" dirty="0">
                <a:solidFill>
                  <a:schemeClr val="tx1"/>
                </a:solidFill>
              </a:rPr>
              <a:t> bir faktör ya da kalıtsal yatkınlık şart değildir. </a:t>
            </a:r>
            <a:r>
              <a:rPr lang="tr-TR" sz="2400" dirty="0" smtClean="0">
                <a:solidFill>
                  <a:schemeClr val="tx1"/>
                </a:solidFill>
              </a:rPr>
              <a:t>Hasta </a:t>
            </a:r>
            <a:r>
              <a:rPr lang="tr-TR" sz="2400" dirty="0">
                <a:solidFill>
                  <a:schemeClr val="tx1"/>
                </a:solidFill>
              </a:rPr>
              <a:t>aşırı telaşlı, kaygılı, huzursuz, aşırı duyarlıdır. </a:t>
            </a:r>
            <a:r>
              <a:rPr lang="tr-TR" sz="2400" dirty="0" smtClean="0">
                <a:solidFill>
                  <a:schemeClr val="tx1"/>
                </a:solidFill>
              </a:rPr>
              <a:t>Uykuda rüya </a:t>
            </a:r>
            <a:r>
              <a:rPr lang="tr-TR" sz="2400" dirty="0">
                <a:solidFill>
                  <a:schemeClr val="tx1"/>
                </a:solidFill>
              </a:rPr>
              <a:t>ve kabuslarla olay defalarca tekrar yaşanır ya da uyanıkken hatırlanır</a:t>
            </a:r>
            <a:r>
              <a:rPr lang="tr-TR" sz="2400" dirty="0" smtClean="0">
                <a:solidFill>
                  <a:schemeClr val="tx1"/>
                </a:solidFill>
              </a:rPr>
              <a:t>. </a:t>
            </a:r>
            <a:r>
              <a:rPr lang="tr-TR" sz="2400" dirty="0">
                <a:solidFill>
                  <a:schemeClr val="tx1"/>
                </a:solidFill>
              </a:rPr>
              <a:t>Hastalar korku ve panik içerisindedirler, olayı hatırlatan her durumda geri dönüşler yaşarlar, bu durumlardan </a:t>
            </a:r>
            <a:r>
              <a:rPr lang="tr-TR" sz="2400" dirty="0" smtClean="0">
                <a:solidFill>
                  <a:schemeClr val="tx1"/>
                </a:solidFill>
              </a:rPr>
              <a:t>kaçınmaya çalışırlar</a:t>
            </a:r>
            <a:r>
              <a:rPr lang="tr-TR" sz="2400" dirty="0">
                <a:solidFill>
                  <a:schemeClr val="tx1"/>
                </a:solidFill>
              </a:rPr>
              <a:t>.</a:t>
            </a: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112</a:t>
            </a:fld>
            <a:endParaRPr lang="tr-TR"/>
          </a:p>
        </p:txBody>
      </p:sp>
    </p:spTree>
    <p:extLst>
      <p:ext uri="{BB962C8B-B14F-4D97-AF65-F5344CB8AC3E}">
        <p14:creationId xmlns:p14="http://schemas.microsoft.com/office/powerpoint/2010/main" val="29994220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F8271256-6026-44F1-87D2-A04F23E8B72C}" type="slidenum">
              <a:rPr lang="tr-TR" sz="1400" smtClean="0"/>
              <a:pPr eaLnBrk="1" hangingPunct="1"/>
              <a:t>113</a:t>
            </a:fld>
            <a:endParaRPr lang="tr-TR" sz="1400" smtClean="0"/>
          </a:p>
        </p:txBody>
      </p:sp>
      <p:sp>
        <p:nvSpPr>
          <p:cNvPr id="35843" name="2 Başlık"/>
          <p:cNvSpPr>
            <a:spLocks noGrp="1"/>
          </p:cNvSpPr>
          <p:nvPr>
            <p:ph type="title"/>
          </p:nvPr>
        </p:nvSpPr>
        <p:spPr>
          <a:xfrm>
            <a:off x="468313" y="260350"/>
            <a:ext cx="8229600" cy="1143000"/>
          </a:xfrm>
        </p:spPr>
        <p:txBody>
          <a:bodyPr/>
          <a:lstStyle/>
          <a:p>
            <a:pPr eaLnBrk="1" hangingPunct="1"/>
            <a:r>
              <a:rPr lang="tr-TR" smtClean="0">
                <a:solidFill>
                  <a:srgbClr val="C00000"/>
                </a:solidFill>
              </a:rPr>
              <a:t/>
            </a:r>
            <a:br>
              <a:rPr lang="tr-TR" smtClean="0">
                <a:solidFill>
                  <a:srgbClr val="C00000"/>
                </a:solidFill>
              </a:rPr>
            </a:br>
            <a:r>
              <a:rPr lang="tr-TR" smtClean="0">
                <a:solidFill>
                  <a:srgbClr val="C00000"/>
                </a:solidFill>
              </a:rPr>
              <a:t>Tükenmişlik Sendromu Belirtileri</a:t>
            </a:r>
            <a:br>
              <a:rPr lang="tr-TR" smtClean="0">
                <a:solidFill>
                  <a:srgbClr val="C00000"/>
                </a:solidFill>
              </a:rPr>
            </a:br>
            <a:endParaRPr lang="tr-TR" smtClean="0"/>
          </a:p>
        </p:txBody>
      </p:sp>
      <p:sp>
        <p:nvSpPr>
          <p:cNvPr id="35844" name="3 İçerik Yer Tutucusu"/>
          <p:cNvSpPr>
            <a:spLocks noGrp="1"/>
          </p:cNvSpPr>
          <p:nvPr>
            <p:ph idx="1"/>
          </p:nvPr>
        </p:nvSpPr>
        <p:spPr>
          <a:xfrm>
            <a:off x="468313" y="1628775"/>
            <a:ext cx="8229600" cy="4525963"/>
          </a:xfrm>
        </p:spPr>
        <p:txBody>
          <a:bodyPr/>
          <a:lstStyle/>
          <a:p>
            <a:r>
              <a:rPr lang="tr-TR" dirty="0"/>
              <a:t>Psikolojik ve fiziksel olarak uzun süreli yoğun iş stresi ve aşırı iş yükü sonucunda gelişen </a:t>
            </a:r>
            <a:r>
              <a:rPr lang="tr-TR" dirty="0" smtClean="0"/>
              <a:t>tükenme halidir</a:t>
            </a:r>
            <a:r>
              <a:rPr lang="tr-TR" dirty="0"/>
              <a:t>. Yani stresle baş edilememesinin sonucudur</a:t>
            </a:r>
            <a:r>
              <a:rPr lang="tr-TR" dirty="0" smtClean="0"/>
              <a:t>.</a:t>
            </a:r>
          </a:p>
          <a:p>
            <a:r>
              <a:rPr lang="tr-TR" dirty="0" smtClean="0"/>
              <a:t>Enerji Kaybı</a:t>
            </a:r>
          </a:p>
          <a:p>
            <a:pPr eaLnBrk="1" hangingPunct="1"/>
            <a:r>
              <a:rPr lang="tr-TR" dirty="0" smtClean="0"/>
              <a:t>Motivasyon Eksikliği</a:t>
            </a:r>
          </a:p>
          <a:p>
            <a:pPr eaLnBrk="1" hangingPunct="1"/>
            <a:r>
              <a:rPr lang="tr-TR" dirty="0" smtClean="0"/>
              <a:t>Diğerlerine Karşı Negatif Tutum</a:t>
            </a:r>
          </a:p>
          <a:p>
            <a:pPr eaLnBrk="1" hangingPunct="1"/>
            <a:r>
              <a:rPr lang="tr-TR" dirty="0" smtClean="0"/>
              <a:t>Aktif Olarak Diğerlerinden Geri Çekilme</a:t>
            </a:r>
          </a:p>
        </p:txBody>
      </p:sp>
    </p:spTree>
    <p:extLst>
      <p:ext uri="{BB962C8B-B14F-4D97-AF65-F5344CB8AC3E}">
        <p14:creationId xmlns:p14="http://schemas.microsoft.com/office/powerpoint/2010/main" val="38896870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39)	İşyerinde bir veya birkaç kişi tarafından diğer bir kişiye veya kişilere yönelik olarak, düşmanca ve ahlak dışı yöntemlerle sistematik bir biçimde uygulanan psikolojik terör” tanımı aşağıdakilerden hangisidir? </a:t>
            </a:r>
          </a:p>
          <a:p>
            <a:pPr algn="l"/>
            <a:r>
              <a:rPr lang="tr-TR" sz="2400" dirty="0" smtClean="0">
                <a:solidFill>
                  <a:schemeClr val="tx1"/>
                </a:solidFill>
              </a:rPr>
              <a:t>A</a:t>
            </a:r>
            <a:r>
              <a:rPr lang="tr-TR" sz="2400" dirty="0">
                <a:solidFill>
                  <a:schemeClr val="tx1"/>
                </a:solidFill>
              </a:rPr>
              <a:t>) Gerginlik			B) </a:t>
            </a:r>
            <a:r>
              <a:rPr lang="tr-TR" sz="2400" dirty="0" err="1">
                <a:solidFill>
                  <a:schemeClr val="tx1"/>
                </a:solidFill>
              </a:rPr>
              <a:t>Mobbing</a:t>
            </a:r>
            <a:endParaRPr lang="tr-TR" sz="2400" dirty="0">
              <a:solidFill>
                <a:schemeClr val="tx1"/>
              </a:solidFill>
            </a:endParaRPr>
          </a:p>
          <a:p>
            <a:pPr algn="l"/>
            <a:r>
              <a:rPr lang="tr-TR" sz="2400" dirty="0">
                <a:solidFill>
                  <a:schemeClr val="tx1"/>
                </a:solidFill>
              </a:rPr>
              <a:t>C) </a:t>
            </a:r>
            <a:r>
              <a:rPr lang="tr-TR" sz="2400" dirty="0" err="1">
                <a:solidFill>
                  <a:schemeClr val="tx1"/>
                </a:solidFill>
              </a:rPr>
              <a:t>Anksiyete</a:t>
            </a:r>
            <a:r>
              <a:rPr lang="tr-TR" sz="2400" dirty="0">
                <a:solidFill>
                  <a:schemeClr val="tx1"/>
                </a:solidFill>
              </a:rPr>
              <a:t>			D) Depresyon</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114</a:t>
            </a:fld>
            <a:endParaRPr lang="tr-TR">
              <a:solidFill>
                <a:prstClr val="black">
                  <a:tint val="75000"/>
                </a:prstClr>
              </a:solidFill>
            </a:endParaRPr>
          </a:p>
        </p:txBody>
      </p:sp>
    </p:spTree>
    <p:extLst>
      <p:ext uri="{BB962C8B-B14F-4D97-AF65-F5344CB8AC3E}">
        <p14:creationId xmlns:p14="http://schemas.microsoft.com/office/powerpoint/2010/main" val="28132053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40)	İş stresi konusunda aşağıdaki ifadelerden hangisi doğru değildir? </a:t>
            </a:r>
          </a:p>
          <a:p>
            <a:pPr algn="l"/>
            <a:r>
              <a:rPr lang="tr-TR" sz="2400" dirty="0">
                <a:solidFill>
                  <a:schemeClr val="tx1"/>
                </a:solidFill>
              </a:rPr>
              <a:t>A) 	Her işçi  aynı stres faktöründen aynı şekilde etkilenmez.</a:t>
            </a:r>
          </a:p>
          <a:p>
            <a:pPr algn="l"/>
            <a:r>
              <a:rPr lang="tr-TR" sz="2400" dirty="0">
                <a:solidFill>
                  <a:schemeClr val="tx1"/>
                </a:solidFill>
              </a:rPr>
              <a:t>B) İş hayatında strese neden olan faktörleri tümüyle ortadan kaldırabilmek mümkün değildir</a:t>
            </a:r>
          </a:p>
          <a:p>
            <a:pPr algn="l"/>
            <a:r>
              <a:rPr lang="tr-TR" sz="2400" dirty="0">
                <a:solidFill>
                  <a:schemeClr val="tx1"/>
                </a:solidFill>
              </a:rPr>
              <a:t>C) 	Stres işçiler üzerinde kesinlikle olumsuz etki yapan bir etkendir.</a:t>
            </a:r>
          </a:p>
          <a:p>
            <a:pPr algn="l"/>
            <a:r>
              <a:rPr lang="tr-TR" sz="2400" dirty="0">
                <a:solidFill>
                  <a:schemeClr val="tx1"/>
                </a:solidFill>
              </a:rPr>
              <a:t>D) 	İş stresini önlemek için asıl yapılması gereken işçi ile işin uyumunu sağlamak </a:t>
            </a:r>
            <a:r>
              <a:rPr lang="tr-TR" sz="2400" dirty="0" err="1">
                <a:solidFill>
                  <a:schemeClr val="tx1"/>
                </a:solidFill>
              </a:rPr>
              <a:t>olmalıdı</a:t>
            </a:r>
            <a:endParaRPr lang="tr-TR" sz="2400" dirty="0">
              <a:solidFill>
                <a:schemeClr val="tx1"/>
              </a:solidFill>
            </a:endParaRP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115</a:t>
            </a:fld>
            <a:endParaRPr lang="tr-TR">
              <a:solidFill>
                <a:prstClr val="black">
                  <a:tint val="75000"/>
                </a:prstClr>
              </a:solidFill>
            </a:endParaRPr>
          </a:p>
        </p:txBody>
      </p:sp>
    </p:spTree>
    <p:extLst>
      <p:ext uri="{BB962C8B-B14F-4D97-AF65-F5344CB8AC3E}">
        <p14:creationId xmlns:p14="http://schemas.microsoft.com/office/powerpoint/2010/main" val="14615285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ABE9E518-D8E8-4F70-AF46-15F5FAB71ECA}" type="slidenum">
              <a:rPr lang="tr-TR" sz="1400" smtClean="0"/>
              <a:pPr eaLnBrk="1" hangingPunct="1"/>
              <a:t>116</a:t>
            </a:fld>
            <a:endParaRPr lang="tr-TR" sz="1400" smtClean="0"/>
          </a:p>
        </p:txBody>
      </p:sp>
      <p:sp>
        <p:nvSpPr>
          <p:cNvPr id="19459" name="1 Başlık"/>
          <p:cNvSpPr>
            <a:spLocks noGrp="1"/>
          </p:cNvSpPr>
          <p:nvPr>
            <p:ph type="title" idx="4294967295"/>
          </p:nvPr>
        </p:nvSpPr>
        <p:spPr>
          <a:xfrm>
            <a:off x="457200" y="274638"/>
            <a:ext cx="8229600" cy="654050"/>
          </a:xfrm>
        </p:spPr>
        <p:txBody>
          <a:bodyPr/>
          <a:lstStyle/>
          <a:p>
            <a:pPr algn="l" eaLnBrk="1" hangingPunct="1"/>
            <a:r>
              <a:rPr lang="tr-TR" sz="2500" smtClean="0">
                <a:solidFill>
                  <a:srgbClr val="18479F"/>
                </a:solidFill>
              </a:rPr>
              <a:t>İŞ STRESİ</a:t>
            </a:r>
          </a:p>
        </p:txBody>
      </p:sp>
      <p:sp>
        <p:nvSpPr>
          <p:cNvPr id="19460" name="2 İçerik Yer Tutucusu"/>
          <p:cNvSpPr>
            <a:spLocks noGrp="1"/>
          </p:cNvSpPr>
          <p:nvPr>
            <p:ph idx="4294967295"/>
          </p:nvPr>
        </p:nvSpPr>
        <p:spPr>
          <a:xfrm>
            <a:off x="457200" y="1071563"/>
            <a:ext cx="8229600" cy="5054600"/>
          </a:xfrm>
        </p:spPr>
        <p:txBody>
          <a:bodyPr/>
          <a:lstStyle/>
          <a:p>
            <a:pPr eaLnBrk="1" hangingPunct="1"/>
            <a:r>
              <a:rPr lang="tr-TR" sz="2000" dirty="0" smtClean="0"/>
              <a:t>İşin her yönü strese yol açabilir.</a:t>
            </a:r>
          </a:p>
          <a:p>
            <a:pPr lvl="1" eaLnBrk="1" hangingPunct="1">
              <a:buFont typeface="Arial" charset="0"/>
              <a:buChar char="•"/>
            </a:pPr>
            <a:r>
              <a:rPr lang="tr-TR" sz="2000" dirty="0" smtClean="0"/>
              <a:t>Fiziksel risk etmenleri</a:t>
            </a:r>
          </a:p>
          <a:p>
            <a:pPr lvl="2" eaLnBrk="1" hangingPunct="1"/>
            <a:r>
              <a:rPr lang="tr-TR" sz="2000" dirty="0" smtClean="0"/>
              <a:t>Sıcak, gürültü, ışık insanlarda strese neden olabilir. </a:t>
            </a:r>
          </a:p>
          <a:p>
            <a:pPr lvl="1" eaLnBrk="1" hangingPunct="1">
              <a:buFont typeface="Arial" charset="0"/>
              <a:buChar char="•"/>
            </a:pPr>
            <a:r>
              <a:rPr lang="tr-TR" sz="2000" dirty="0" smtClean="0"/>
              <a:t>İşin organizasyonuna </a:t>
            </a:r>
          </a:p>
          <a:p>
            <a:pPr lvl="2" eaLnBrk="1" hangingPunct="1"/>
            <a:r>
              <a:rPr lang="tr-TR" sz="2000" dirty="0" smtClean="0"/>
              <a:t>çok az sorumluluk, çok fazla ya da az iş, aşırı veya az denetim </a:t>
            </a:r>
          </a:p>
          <a:p>
            <a:pPr eaLnBrk="1" hangingPunct="1"/>
            <a:endParaRPr lang="tr-TR" sz="2000" dirty="0" smtClean="0"/>
          </a:p>
          <a:p>
            <a:pPr eaLnBrk="1" hangingPunct="1"/>
            <a:r>
              <a:rPr lang="tr-TR" sz="2000" b="1" dirty="0" smtClean="0"/>
              <a:t>İş stresi bireyden bireye farklılıklar gösterebilir.</a:t>
            </a:r>
          </a:p>
          <a:p>
            <a:pPr eaLnBrk="1" hangingPunct="1"/>
            <a:r>
              <a:rPr lang="tr-TR" sz="2000" dirty="0" smtClean="0"/>
              <a:t>Yüksek başarı güdüsü olan biri için işle ilgili gerilimler onun başarı güdüsünü kamçılarken, </a:t>
            </a:r>
          </a:p>
          <a:p>
            <a:pPr eaLnBrk="1" hangingPunct="1"/>
            <a:r>
              <a:rPr lang="tr-TR" sz="2000" dirty="0" smtClean="0"/>
              <a:t>Başka biri bu durumla başa çıkabilme yetersizliğinden stres duyabilir</a:t>
            </a:r>
          </a:p>
          <a:p>
            <a:pPr eaLnBrk="1" hangingPunct="1"/>
            <a:r>
              <a:rPr lang="tr-TR" b="1" u="sng" dirty="0" smtClean="0"/>
              <a:t>Stresin birey üzerinde bütünüyle olumsuz etkisi olduğunu söylenemez!!!</a:t>
            </a:r>
          </a:p>
        </p:txBody>
      </p:sp>
    </p:spTree>
    <p:extLst>
      <p:ext uri="{BB962C8B-B14F-4D97-AF65-F5344CB8AC3E}">
        <p14:creationId xmlns:p14="http://schemas.microsoft.com/office/powerpoint/2010/main" val="205277821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DF9FED03-6C44-4C69-9064-1F60494A34B5}" type="slidenum">
              <a:rPr lang="tr-TR" sz="1400" smtClean="0"/>
              <a:pPr eaLnBrk="1" hangingPunct="1"/>
              <a:t>117</a:t>
            </a:fld>
            <a:endParaRPr lang="tr-TR" sz="1400" smtClean="0"/>
          </a:p>
        </p:txBody>
      </p:sp>
      <p:sp>
        <p:nvSpPr>
          <p:cNvPr id="20483" name="1 Başlık"/>
          <p:cNvSpPr>
            <a:spLocks noGrp="1"/>
          </p:cNvSpPr>
          <p:nvPr>
            <p:ph type="title" idx="4294967295"/>
          </p:nvPr>
        </p:nvSpPr>
        <p:spPr>
          <a:xfrm>
            <a:off x="457200" y="274638"/>
            <a:ext cx="8229600" cy="654050"/>
          </a:xfrm>
        </p:spPr>
        <p:txBody>
          <a:bodyPr/>
          <a:lstStyle/>
          <a:p>
            <a:pPr algn="l" eaLnBrk="1" hangingPunct="1"/>
            <a:r>
              <a:rPr lang="tr-TR" sz="2500" smtClean="0">
                <a:solidFill>
                  <a:srgbClr val="18479F"/>
                </a:solidFill>
              </a:rPr>
              <a:t>İŞ STRESİ</a:t>
            </a:r>
          </a:p>
        </p:txBody>
      </p:sp>
      <p:sp>
        <p:nvSpPr>
          <p:cNvPr id="20484" name="2 İçerik Yer Tutucusu"/>
          <p:cNvSpPr>
            <a:spLocks noGrp="1"/>
          </p:cNvSpPr>
          <p:nvPr>
            <p:ph idx="4294967295"/>
          </p:nvPr>
        </p:nvSpPr>
        <p:spPr>
          <a:xfrm>
            <a:off x="457200" y="1071563"/>
            <a:ext cx="8229600" cy="5054600"/>
          </a:xfrm>
        </p:spPr>
        <p:txBody>
          <a:bodyPr/>
          <a:lstStyle/>
          <a:p>
            <a:pPr eaLnBrk="1" hangingPunct="1"/>
            <a:endParaRPr lang="tr-TR" sz="2000" dirty="0" smtClean="0"/>
          </a:p>
          <a:p>
            <a:pPr eaLnBrk="1" hangingPunct="1"/>
            <a:r>
              <a:rPr lang="tr-TR" sz="2000" b="1" dirty="0" smtClean="0"/>
              <a:t>İş hayatında strese neden olan faktörler tümüyle ortadan kaldırabilmek mümkün değildir.</a:t>
            </a:r>
          </a:p>
          <a:p>
            <a:pPr lvl="1" eaLnBrk="1" hangingPunct="1">
              <a:buFont typeface="Arial" charset="0"/>
              <a:buChar char="•"/>
            </a:pPr>
            <a:r>
              <a:rPr lang="tr-TR" sz="2000" b="1" dirty="0" smtClean="0"/>
              <a:t>Bireyin kendisi,</a:t>
            </a:r>
          </a:p>
          <a:p>
            <a:pPr lvl="1" eaLnBrk="1" hangingPunct="1">
              <a:buFont typeface="Arial" charset="0"/>
              <a:buChar char="•"/>
            </a:pPr>
            <a:r>
              <a:rPr lang="tr-TR" sz="2000" b="1" dirty="0" smtClean="0"/>
              <a:t>Strese karşı direnci,</a:t>
            </a:r>
          </a:p>
          <a:p>
            <a:pPr eaLnBrk="1" hangingPunct="1">
              <a:buFontTx/>
              <a:buNone/>
            </a:pPr>
            <a:r>
              <a:rPr lang="tr-TR" sz="2000" b="1" dirty="0" smtClean="0"/>
              <a:t>Stresin eliminasyonunu imkansız kılar.</a:t>
            </a:r>
          </a:p>
          <a:p>
            <a:pPr eaLnBrk="1" hangingPunct="1"/>
            <a:endParaRPr lang="tr-TR" sz="2000" dirty="0" smtClean="0"/>
          </a:p>
          <a:p>
            <a:pPr eaLnBrk="1" hangingPunct="1"/>
            <a:r>
              <a:rPr lang="tr-TR" sz="2000" b="1" dirty="0" smtClean="0"/>
              <a:t>Herkesin aynı stres faktöründen aynı şekilde etkilenmesi söz konusu olamamaktadır.</a:t>
            </a:r>
          </a:p>
          <a:p>
            <a:pPr eaLnBrk="1" hangingPunct="1"/>
            <a:endParaRPr lang="tr-TR" sz="2000" dirty="0" smtClean="0"/>
          </a:p>
          <a:p>
            <a:pPr eaLnBrk="1" hangingPunct="1"/>
            <a:r>
              <a:rPr lang="tr-TR" sz="2000" dirty="0" smtClean="0"/>
              <a:t>Bu nedenle tümüyle ortadan kaldırmak yerine stresin azaltılması için örgüt yönetimlerine büyük görevler düşmektedir.</a:t>
            </a:r>
          </a:p>
        </p:txBody>
      </p:sp>
    </p:spTree>
    <p:extLst>
      <p:ext uri="{BB962C8B-B14F-4D97-AF65-F5344CB8AC3E}">
        <p14:creationId xmlns:p14="http://schemas.microsoft.com/office/powerpoint/2010/main" val="426452795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41)	Aşağıdakilerden hangisi  kas iskelet sisteminden korunma için yasal dayanak oluşturacak düzenlemeler içeren mevzuatlardan biri sayılmaz?  </a:t>
            </a:r>
          </a:p>
          <a:p>
            <a:pPr algn="l"/>
            <a:r>
              <a:rPr lang="tr-TR" sz="2400" dirty="0">
                <a:solidFill>
                  <a:schemeClr val="tx1"/>
                </a:solidFill>
              </a:rPr>
              <a:t>A) Ekranlı Araçlarla Çalışmalarda Sağlık ve Güvenlik Önlemleri Hakkında Yönetmelik</a:t>
            </a:r>
          </a:p>
          <a:p>
            <a:pPr algn="l"/>
            <a:r>
              <a:rPr lang="tr-TR" sz="2400" dirty="0">
                <a:solidFill>
                  <a:schemeClr val="tx1"/>
                </a:solidFill>
              </a:rPr>
              <a:t>B) Elle Taşıma İşleri Yönetmeliği</a:t>
            </a:r>
          </a:p>
          <a:p>
            <a:pPr algn="l"/>
            <a:r>
              <a:rPr lang="tr-TR" sz="2400" dirty="0">
                <a:solidFill>
                  <a:schemeClr val="tx1"/>
                </a:solidFill>
              </a:rPr>
              <a:t>C) Gürültü Yönetmeliği</a:t>
            </a:r>
          </a:p>
          <a:p>
            <a:pPr algn="l"/>
            <a:r>
              <a:rPr lang="tr-TR" sz="2400" dirty="0">
                <a:solidFill>
                  <a:schemeClr val="tx1"/>
                </a:solidFill>
              </a:rPr>
              <a:t>D) Titreşim Yönetmeliği</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118</a:t>
            </a:fld>
            <a:endParaRPr lang="tr-TR">
              <a:solidFill>
                <a:prstClr val="black">
                  <a:tint val="75000"/>
                </a:prstClr>
              </a:solidFill>
            </a:endParaRPr>
          </a:p>
        </p:txBody>
      </p:sp>
    </p:spTree>
    <p:extLst>
      <p:ext uri="{BB962C8B-B14F-4D97-AF65-F5344CB8AC3E}">
        <p14:creationId xmlns:p14="http://schemas.microsoft.com/office/powerpoint/2010/main" val="36586951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42)	Aşağıdakilerden hangisi işyeri hekimlerinin sağlık gözetimi kapsamındaki görevlerinden birisi değildir? </a:t>
            </a:r>
          </a:p>
          <a:p>
            <a:pPr algn="l"/>
            <a:r>
              <a:rPr lang="tr-TR" sz="2400" dirty="0">
                <a:solidFill>
                  <a:schemeClr val="tx1"/>
                </a:solidFill>
              </a:rPr>
              <a:t>A) </a:t>
            </a:r>
            <a:r>
              <a:rPr lang="tr-TR" sz="2400" dirty="0" smtClean="0">
                <a:solidFill>
                  <a:schemeClr val="tx1"/>
                </a:solidFill>
              </a:rPr>
              <a:t>İş </a:t>
            </a:r>
            <a:r>
              <a:rPr lang="tr-TR" sz="2400" dirty="0">
                <a:solidFill>
                  <a:schemeClr val="tx1"/>
                </a:solidFill>
              </a:rPr>
              <a:t>yerindeki işçi servislerinin uygunluğunu kontrol etmek                                                             </a:t>
            </a:r>
          </a:p>
          <a:p>
            <a:pPr algn="l"/>
            <a:r>
              <a:rPr lang="tr-TR" sz="2400" dirty="0">
                <a:solidFill>
                  <a:schemeClr val="tx1"/>
                </a:solidFill>
              </a:rPr>
              <a:t>B</a:t>
            </a:r>
            <a:r>
              <a:rPr lang="tr-TR" sz="2400" dirty="0" smtClean="0">
                <a:solidFill>
                  <a:schemeClr val="tx1"/>
                </a:solidFill>
              </a:rPr>
              <a:t>) </a:t>
            </a:r>
            <a:r>
              <a:rPr lang="tr-TR" sz="2400" dirty="0">
                <a:solidFill>
                  <a:schemeClr val="tx1"/>
                </a:solidFill>
              </a:rPr>
              <a:t>İşyerinde kreş ve çocuk bakım yerlerinde bakılan bebek ve çocukları muayene etmek </a:t>
            </a:r>
          </a:p>
          <a:p>
            <a:pPr algn="l"/>
            <a:r>
              <a:rPr lang="tr-TR" sz="2400" dirty="0">
                <a:solidFill>
                  <a:schemeClr val="tx1"/>
                </a:solidFill>
              </a:rPr>
              <a:t>C</a:t>
            </a:r>
            <a:r>
              <a:rPr lang="tr-TR" sz="2400" dirty="0" smtClean="0">
                <a:solidFill>
                  <a:schemeClr val="tx1"/>
                </a:solidFill>
              </a:rPr>
              <a:t>) İşe </a:t>
            </a:r>
            <a:r>
              <a:rPr lang="tr-TR" sz="2400" dirty="0">
                <a:solidFill>
                  <a:schemeClr val="tx1"/>
                </a:solidFill>
              </a:rPr>
              <a:t>giriş ve periyodik muayeneler ve tetkikler ile ilgili olarak çalışanları bilgilendirmek ve onların rızasını almak</a:t>
            </a:r>
          </a:p>
          <a:p>
            <a:pPr algn="l"/>
            <a:r>
              <a:rPr lang="tr-TR" sz="2400" dirty="0">
                <a:solidFill>
                  <a:schemeClr val="tx1"/>
                </a:solidFill>
              </a:rPr>
              <a:t>D) </a:t>
            </a:r>
            <a:r>
              <a:rPr lang="tr-TR" sz="2400" dirty="0" smtClean="0">
                <a:solidFill>
                  <a:schemeClr val="tx1"/>
                </a:solidFill>
              </a:rPr>
              <a:t>Meslek </a:t>
            </a:r>
            <a:r>
              <a:rPr lang="tr-TR" sz="2400" dirty="0">
                <a:solidFill>
                  <a:schemeClr val="tx1"/>
                </a:solidFill>
              </a:rPr>
              <a:t>hastalığı tanısı veya ön tanısı almış bir çalışanın olması durumunda kişinin çalıştığı ortamdaki diğer çalışanların sağlık muayenelerini tekrarlamak</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119</a:t>
            </a:fld>
            <a:endParaRPr lang="tr-TR">
              <a:solidFill>
                <a:prstClr val="black">
                  <a:tint val="75000"/>
                </a:prstClr>
              </a:solidFill>
            </a:endParaRPr>
          </a:p>
        </p:txBody>
      </p:sp>
    </p:spTree>
    <p:extLst>
      <p:ext uri="{BB962C8B-B14F-4D97-AF65-F5344CB8AC3E}">
        <p14:creationId xmlns:p14="http://schemas.microsoft.com/office/powerpoint/2010/main" val="2697291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4)	Mesleki solunum sistemi hastalığı etkenleri arasında aşağıdaki etkenlerden hangisi inorganik değildir? </a:t>
            </a:r>
          </a:p>
          <a:p>
            <a:pPr algn="l"/>
            <a:r>
              <a:rPr lang="tr-TR" sz="2400" dirty="0">
                <a:solidFill>
                  <a:schemeClr val="tx1"/>
                </a:solidFill>
              </a:rPr>
              <a:t>A) Silis tozu 		</a:t>
            </a:r>
            <a:r>
              <a:rPr lang="tr-TR" sz="2400" dirty="0" smtClean="0">
                <a:solidFill>
                  <a:schemeClr val="tx1"/>
                </a:solidFill>
              </a:rPr>
              <a:t>	B</a:t>
            </a:r>
            <a:r>
              <a:rPr lang="tr-TR" sz="2400" dirty="0">
                <a:solidFill>
                  <a:schemeClr val="tx1"/>
                </a:solidFill>
              </a:rPr>
              <a:t>) Asbest lifi </a:t>
            </a:r>
          </a:p>
          <a:p>
            <a:pPr algn="l"/>
            <a:r>
              <a:rPr lang="tr-TR" sz="2400" dirty="0">
                <a:solidFill>
                  <a:schemeClr val="tx1"/>
                </a:solidFill>
              </a:rPr>
              <a:t>C) Baryum tozu 		D) Pamuk toz</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12</a:t>
            </a:fld>
            <a:endParaRPr lang="tr-TR">
              <a:solidFill>
                <a:prstClr val="black">
                  <a:tint val="75000"/>
                </a:prstClr>
              </a:solidFill>
            </a:endParaRPr>
          </a:p>
        </p:txBody>
      </p:sp>
    </p:spTree>
    <p:extLst>
      <p:ext uri="{BB962C8B-B14F-4D97-AF65-F5344CB8AC3E}">
        <p14:creationId xmlns:p14="http://schemas.microsoft.com/office/powerpoint/2010/main" val="24784644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43)	Aşağıdaki ifadelerden hangisi doğrudur? </a:t>
            </a:r>
          </a:p>
          <a:p>
            <a:pPr algn="l"/>
            <a:r>
              <a:rPr lang="tr-TR" sz="2400" dirty="0">
                <a:solidFill>
                  <a:schemeClr val="tx1"/>
                </a:solidFill>
              </a:rPr>
              <a:t>A) Meslek hastalıkları iş yeri hekimliğinde en sık görülen hastalık grubudur</a:t>
            </a:r>
          </a:p>
          <a:p>
            <a:pPr algn="l"/>
            <a:r>
              <a:rPr lang="tr-TR" sz="2400" dirty="0">
                <a:solidFill>
                  <a:schemeClr val="tx1"/>
                </a:solidFill>
              </a:rPr>
              <a:t>B)	İşle ilgili hastalıkların görülme sıklığı meslek hastalıklarına göre daha fazladır</a:t>
            </a:r>
          </a:p>
          <a:p>
            <a:pPr algn="l"/>
            <a:r>
              <a:rPr lang="tr-TR" sz="2400" dirty="0">
                <a:solidFill>
                  <a:schemeClr val="tx1"/>
                </a:solidFill>
              </a:rPr>
              <a:t>C) 	İşle ilgili hastalıklar için işçiye tazminat ödenir</a:t>
            </a:r>
          </a:p>
          <a:p>
            <a:pPr algn="l"/>
            <a:r>
              <a:rPr lang="tr-TR" sz="2400" dirty="0">
                <a:solidFill>
                  <a:schemeClr val="tx1"/>
                </a:solidFill>
              </a:rPr>
              <a:t>D)	İşyeri hekimi ve iş güvenliği uzmanı işle ilgili hastalıkları Çalışma Bakanlığı’na bildirmekle yükümlüdür</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120</a:t>
            </a:fld>
            <a:endParaRPr lang="tr-TR">
              <a:solidFill>
                <a:prstClr val="black">
                  <a:tint val="75000"/>
                </a:prstClr>
              </a:solidFill>
            </a:endParaRPr>
          </a:p>
        </p:txBody>
      </p:sp>
    </p:spTree>
    <p:extLst>
      <p:ext uri="{BB962C8B-B14F-4D97-AF65-F5344CB8AC3E}">
        <p14:creationId xmlns:p14="http://schemas.microsoft.com/office/powerpoint/2010/main" val="40498185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44)	</a:t>
            </a: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121</a:t>
            </a:fld>
            <a:endParaRPr lang="tr-TR"/>
          </a:p>
        </p:txBody>
      </p:sp>
    </p:spTree>
    <p:extLst>
      <p:ext uri="{BB962C8B-B14F-4D97-AF65-F5344CB8AC3E}">
        <p14:creationId xmlns:p14="http://schemas.microsoft.com/office/powerpoint/2010/main" val="975279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idx="4294967295"/>
          </p:nvPr>
        </p:nvSpPr>
        <p:spPr>
          <a:xfrm>
            <a:off x="457200" y="274638"/>
            <a:ext cx="8229600" cy="654050"/>
          </a:xfrm>
        </p:spPr>
        <p:txBody>
          <a:bodyPr/>
          <a:lstStyle/>
          <a:p>
            <a:pPr algn="l" eaLnBrk="1" hangingPunct="1"/>
            <a:r>
              <a:rPr lang="tr-TR" sz="2500" b="1" dirty="0" smtClean="0">
                <a:solidFill>
                  <a:srgbClr val="7030A0"/>
                </a:solidFill>
              </a:rPr>
              <a:t>Meslek Hastalıklarının Özellikleri ve Sınıflandırılması	</a:t>
            </a:r>
            <a:endParaRPr lang="tr-TR" sz="2500" dirty="0" smtClean="0">
              <a:solidFill>
                <a:srgbClr val="7030A0"/>
              </a:solidFill>
            </a:endParaRPr>
          </a:p>
        </p:txBody>
      </p:sp>
      <p:sp>
        <p:nvSpPr>
          <p:cNvPr id="26627" name="2 İçerik Yer Tutucusu"/>
          <p:cNvSpPr>
            <a:spLocks noGrp="1"/>
          </p:cNvSpPr>
          <p:nvPr>
            <p:ph idx="4294967295"/>
          </p:nvPr>
        </p:nvSpPr>
        <p:spPr>
          <a:xfrm>
            <a:off x="1071563" y="1357313"/>
            <a:ext cx="7615237" cy="4768850"/>
          </a:xfrm>
        </p:spPr>
        <p:txBody>
          <a:bodyPr/>
          <a:lstStyle/>
          <a:p>
            <a:pPr marL="0" indent="0" eaLnBrk="1" hangingPunct="1">
              <a:buNone/>
            </a:pPr>
            <a:endParaRPr lang="tr-TR" sz="2000" dirty="0" smtClean="0"/>
          </a:p>
          <a:p>
            <a:pPr eaLnBrk="1" hangingPunct="1"/>
            <a:r>
              <a:rPr lang="tr-TR" sz="2000" u="sng" dirty="0" smtClean="0"/>
              <a:t>Meslek hastalıkları önlenebilir hastalıklardır </a:t>
            </a:r>
            <a:r>
              <a:rPr lang="tr-TR" sz="2000" dirty="0" smtClean="0"/>
              <a:t>.</a:t>
            </a:r>
          </a:p>
          <a:p>
            <a:pPr eaLnBrk="1" hangingPunct="1"/>
            <a:endParaRPr lang="tr-TR" sz="2000" dirty="0" smtClean="0"/>
          </a:p>
          <a:p>
            <a:pPr eaLnBrk="1" hangingPunct="1"/>
            <a:r>
              <a:rPr lang="tr-TR" sz="2400" b="1" u="sng" dirty="0" smtClean="0"/>
              <a:t>Meslek hastalıklarının kendine özgü bir klinik tablosu vardır.</a:t>
            </a:r>
          </a:p>
          <a:p>
            <a:pPr eaLnBrk="1" hangingPunct="1"/>
            <a:endParaRPr lang="tr-TR" sz="2400" b="1" u="sng" dirty="0" smtClean="0"/>
          </a:p>
          <a:p>
            <a:pPr eaLnBrk="1" hangingPunct="1"/>
            <a:r>
              <a:rPr lang="tr-TR" sz="2000" u="sng" dirty="0" smtClean="0"/>
              <a:t>Meslek hastalıklarında iyi belirlenmiş hastalık etkeni ( kimyasal , fiziksel veya biyolojik ) mutlaka bulunmaktadır .</a:t>
            </a:r>
          </a:p>
          <a:p>
            <a:pPr eaLnBrk="1" hangingPunct="1"/>
            <a:endParaRPr lang="tr-TR" sz="2000" dirty="0"/>
          </a:p>
          <a:p>
            <a:r>
              <a:rPr lang="tr-TR" sz="2000" dirty="0"/>
              <a:t>Meslek hastalıklarında , hastalık etkeni vücutta ( kan , idrar </a:t>
            </a:r>
            <a:r>
              <a:rPr lang="tr-TR" sz="2000" dirty="0" err="1"/>
              <a:t>v.b</a:t>
            </a:r>
            <a:r>
              <a:rPr lang="tr-TR" sz="2000" dirty="0"/>
              <a:t>. ) bulunur.</a:t>
            </a:r>
          </a:p>
          <a:p>
            <a:pPr eaLnBrk="1" hangingPunct="1"/>
            <a:endParaRPr lang="tr-TR" sz="2000" dirty="0" smtClean="0"/>
          </a:p>
          <a:p>
            <a:pPr eaLnBrk="1" hangingPunct="1"/>
            <a:endParaRPr lang="tr-TR" sz="2000" dirty="0" smtClean="0"/>
          </a:p>
        </p:txBody>
      </p:sp>
      <p:sp>
        <p:nvSpPr>
          <p:cNvPr id="4" name="3 Slayt Numarası Yer Tutucusu"/>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buFont typeface="Times New Roman" pitchFamily="16" charset="0"/>
              <a:buNone/>
              <a:defRPr/>
            </a:pPr>
            <a:fld id="{3FDABAF4-A7AC-4872-B71C-81661F9E7F67}" type="slidenum">
              <a:rPr lang="tr-TR" sz="1200">
                <a:solidFill>
                  <a:schemeClr val="tx1">
                    <a:tint val="75000"/>
                  </a:schemeClr>
                </a:solidFill>
                <a:latin typeface="Calibri" pitchFamily="34" charset="0"/>
                <a:ea typeface="MS Gothic" charset="-128"/>
                <a:cs typeface="+mn-cs"/>
              </a:rPr>
              <a:pPr fontAlgn="auto">
                <a:spcBef>
                  <a:spcPts val="0"/>
                </a:spcBef>
                <a:spcAft>
                  <a:spcPts val="0"/>
                </a:spcAft>
                <a:buFont typeface="Times New Roman" pitchFamily="16" charset="0"/>
                <a:buNone/>
                <a:defRPr/>
              </a:pPr>
              <a:t>122</a:t>
            </a:fld>
            <a:endParaRPr lang="tr-TR" sz="1200">
              <a:solidFill>
                <a:schemeClr val="tx1">
                  <a:tint val="75000"/>
                </a:schemeClr>
              </a:solidFill>
              <a:latin typeface="Calibri" pitchFamily="34" charset="0"/>
              <a:ea typeface="MS Gothic" charset="-128"/>
              <a:cs typeface="+mn-cs"/>
            </a:endParaRPr>
          </a:p>
        </p:txBody>
      </p:sp>
    </p:spTree>
    <p:extLst>
      <p:ext uri="{BB962C8B-B14F-4D97-AF65-F5344CB8AC3E}">
        <p14:creationId xmlns:p14="http://schemas.microsoft.com/office/powerpoint/2010/main" val="163147877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1 Başlık"/>
          <p:cNvSpPr>
            <a:spLocks noGrp="1"/>
          </p:cNvSpPr>
          <p:nvPr>
            <p:ph type="title"/>
          </p:nvPr>
        </p:nvSpPr>
        <p:spPr>
          <a:xfrm>
            <a:off x="250825" y="274638"/>
            <a:ext cx="8642350" cy="777875"/>
          </a:xfrm>
        </p:spPr>
        <p:txBody>
          <a:bodyPr/>
          <a:lstStyle/>
          <a:p>
            <a:pPr eaLnBrk="1" hangingPunct="1"/>
            <a:r>
              <a:rPr lang="tr-TR" sz="3600" b="1" smtClean="0"/>
              <a:t>MESLEKİ ALÜMİNYUM İNTOKSİKASYONLARI</a:t>
            </a:r>
            <a:endParaRPr lang="tr-TR" sz="3600" smtClean="0"/>
          </a:p>
        </p:txBody>
      </p:sp>
      <p:sp>
        <p:nvSpPr>
          <p:cNvPr id="3" name="2 İçerik Yer Tutucusu"/>
          <p:cNvSpPr>
            <a:spLocks noGrp="1"/>
          </p:cNvSpPr>
          <p:nvPr>
            <p:ph idx="1"/>
          </p:nvPr>
        </p:nvSpPr>
        <p:spPr>
          <a:xfrm>
            <a:off x="1619250" y="1143000"/>
            <a:ext cx="7067550" cy="4983163"/>
          </a:xfrm>
        </p:spPr>
        <p:txBody>
          <a:bodyPr>
            <a:normAutofit fontScale="77500" lnSpcReduction="20000"/>
          </a:bodyPr>
          <a:lstStyle/>
          <a:p>
            <a:pPr eaLnBrk="1" hangingPunct="1">
              <a:buFont typeface="Wingdings" pitchFamily="2" charset="2"/>
              <a:buChar char="ü"/>
              <a:defRPr/>
            </a:pPr>
            <a:r>
              <a:rPr lang="tr-TR" b="1" i="1" dirty="0" smtClean="0">
                <a:solidFill>
                  <a:srgbClr val="FF0000"/>
                </a:solidFill>
              </a:rPr>
              <a:t>VÜCUDA GİRİŞİ VE TOKSİSİTESİ</a:t>
            </a:r>
          </a:p>
          <a:p>
            <a:pPr eaLnBrk="1" hangingPunct="1">
              <a:defRPr/>
            </a:pPr>
            <a:r>
              <a:rPr lang="tr-TR" dirty="0" smtClean="0"/>
              <a:t>Vücuda solunum ve sindirim yolundan girer .</a:t>
            </a:r>
          </a:p>
          <a:p>
            <a:pPr eaLnBrk="1" hangingPunct="1">
              <a:defRPr/>
            </a:pPr>
            <a:endParaRPr lang="tr-TR" dirty="0" smtClean="0"/>
          </a:p>
          <a:p>
            <a:pPr eaLnBrk="1" hangingPunct="1">
              <a:defRPr/>
            </a:pPr>
            <a:r>
              <a:rPr lang="tr-TR" b="1" dirty="0" smtClean="0"/>
              <a:t> -Normalde kanda üst sınır 10mcg/litredir.</a:t>
            </a:r>
          </a:p>
          <a:p>
            <a:pPr eaLnBrk="1" hangingPunct="1">
              <a:defRPr/>
            </a:pPr>
            <a:r>
              <a:rPr lang="tr-TR" b="1" dirty="0" smtClean="0"/>
              <a:t> -İdrarda üst sınır 30mcg/litredir.</a:t>
            </a:r>
          </a:p>
          <a:p>
            <a:pPr eaLnBrk="1" hangingPunct="1">
              <a:defRPr/>
            </a:pPr>
            <a:endParaRPr lang="tr-TR" dirty="0" smtClean="0"/>
          </a:p>
          <a:p>
            <a:pPr eaLnBrk="1" hangingPunct="1">
              <a:defRPr/>
            </a:pPr>
            <a:r>
              <a:rPr lang="tr-TR" dirty="0" smtClean="0"/>
              <a:t>Alüminyumun neden olduğu tek endüstriyel hastalık</a:t>
            </a:r>
            <a:r>
              <a:rPr lang="tr-TR" i="1" dirty="0" smtClean="0"/>
              <a:t> </a:t>
            </a:r>
            <a:r>
              <a:rPr lang="tr-TR" b="1" i="1" dirty="0" err="1" smtClean="0">
                <a:solidFill>
                  <a:srgbClr val="FF0000"/>
                </a:solidFill>
              </a:rPr>
              <a:t>Shaver</a:t>
            </a:r>
            <a:r>
              <a:rPr lang="tr-TR" b="1" i="1" dirty="0" smtClean="0">
                <a:solidFill>
                  <a:srgbClr val="FF0000"/>
                </a:solidFill>
              </a:rPr>
              <a:t> hastalığıdır (</a:t>
            </a:r>
            <a:r>
              <a:rPr lang="tr-TR" b="1" i="1" dirty="0" err="1" smtClean="0">
                <a:solidFill>
                  <a:srgbClr val="FF0000"/>
                </a:solidFill>
              </a:rPr>
              <a:t>Alüminozis</a:t>
            </a:r>
            <a:r>
              <a:rPr lang="tr-TR" b="1" i="1" dirty="0" smtClean="0">
                <a:solidFill>
                  <a:srgbClr val="FF0000"/>
                </a:solidFill>
              </a:rPr>
              <a:t>).</a:t>
            </a:r>
          </a:p>
          <a:p>
            <a:pPr eaLnBrk="1" hangingPunct="1">
              <a:defRPr/>
            </a:pPr>
            <a:endParaRPr lang="tr-TR" b="1" i="1" dirty="0" smtClean="0">
              <a:solidFill>
                <a:srgbClr val="FF0000"/>
              </a:solidFill>
            </a:endParaRPr>
          </a:p>
          <a:p>
            <a:pPr eaLnBrk="1" hangingPunct="1">
              <a:defRPr/>
            </a:pPr>
            <a:r>
              <a:rPr lang="tr-TR" dirty="0" smtClean="0"/>
              <a:t>Fazla miktarda ağızdan alınınca hastalık yapabilir.</a:t>
            </a:r>
          </a:p>
          <a:p>
            <a:pPr eaLnBrk="1" hangingPunct="1">
              <a:defRPr/>
            </a:pPr>
            <a:r>
              <a:rPr lang="tr-TR" dirty="0" smtClean="0"/>
              <a:t>Alüminyum kapları kullanmakla zehirlenme olmadığı bildirilmektedir.</a:t>
            </a:r>
          </a:p>
          <a:p>
            <a:pPr eaLnBrk="1" hangingPunct="1">
              <a:defRPr/>
            </a:pPr>
            <a:endParaRPr lang="tr-TR" dirty="0"/>
          </a:p>
        </p:txBody>
      </p:sp>
      <p:sp>
        <p:nvSpPr>
          <p:cNvPr id="4" name="3 Slayt Numarası Yer Tutucusu"/>
          <p:cNvSpPr>
            <a:spLocks noGrp="1"/>
          </p:cNvSpPr>
          <p:nvPr>
            <p:ph type="sldNum" sz="quarter" idx="12"/>
          </p:nvPr>
        </p:nvSpPr>
        <p:spPr/>
        <p:txBody>
          <a:bodyPr/>
          <a:lstStyle/>
          <a:p>
            <a:pPr>
              <a:defRPr/>
            </a:pPr>
            <a:fld id="{BB3908BA-92F3-4F4C-A592-43FF45D5193C}" type="slidenum">
              <a:rPr lang="tr-TR" smtClean="0"/>
              <a:pPr>
                <a:defRPr/>
              </a:pPr>
              <a:t>123</a:t>
            </a:fld>
            <a:endParaRPr lang="tr-TR"/>
          </a:p>
        </p:txBody>
      </p:sp>
    </p:spTree>
    <p:extLst>
      <p:ext uri="{BB962C8B-B14F-4D97-AF65-F5344CB8AC3E}">
        <p14:creationId xmlns:p14="http://schemas.microsoft.com/office/powerpoint/2010/main" val="252465046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1 Başlık"/>
          <p:cNvSpPr>
            <a:spLocks noGrp="1"/>
          </p:cNvSpPr>
          <p:nvPr>
            <p:ph type="title"/>
          </p:nvPr>
        </p:nvSpPr>
        <p:spPr>
          <a:xfrm>
            <a:off x="250825" y="274638"/>
            <a:ext cx="8642350" cy="850900"/>
          </a:xfrm>
        </p:spPr>
        <p:txBody>
          <a:bodyPr/>
          <a:lstStyle/>
          <a:p>
            <a:pPr eaLnBrk="1" hangingPunct="1"/>
            <a:r>
              <a:rPr lang="tr-TR" sz="3600" b="1" smtClean="0"/>
              <a:t>MESLEKİ ALÜMİNYUM İNTOKSİKASYONLARI</a:t>
            </a:r>
            <a:endParaRPr lang="tr-TR" sz="3600" smtClean="0"/>
          </a:p>
        </p:txBody>
      </p:sp>
      <p:sp>
        <p:nvSpPr>
          <p:cNvPr id="121859" name="2 İçerik Yer Tutucusu"/>
          <p:cNvSpPr>
            <a:spLocks noGrp="1"/>
          </p:cNvSpPr>
          <p:nvPr>
            <p:ph idx="1"/>
          </p:nvPr>
        </p:nvSpPr>
        <p:spPr>
          <a:xfrm>
            <a:off x="611560" y="1125538"/>
            <a:ext cx="7992887" cy="5000625"/>
          </a:xfrm>
        </p:spPr>
        <p:txBody>
          <a:bodyPr/>
          <a:lstStyle/>
          <a:p>
            <a:pPr eaLnBrk="1" hangingPunct="1">
              <a:buFont typeface="Wingdings" pitchFamily="2" charset="2"/>
              <a:buChar char="ü"/>
            </a:pPr>
            <a:r>
              <a:rPr lang="tr-TR" sz="2800" b="1" i="1" dirty="0" smtClean="0">
                <a:solidFill>
                  <a:srgbClr val="FF0000"/>
                </a:solidFill>
              </a:rPr>
              <a:t>ZEHİRLENME BELİRTİLERİ</a:t>
            </a:r>
          </a:p>
          <a:p>
            <a:pPr eaLnBrk="1" hangingPunct="1"/>
            <a:r>
              <a:rPr lang="tr-TR" sz="2800" dirty="0" smtClean="0"/>
              <a:t>Alüminyum akciğerlerde </a:t>
            </a:r>
            <a:r>
              <a:rPr lang="tr-TR" sz="2800" dirty="0" err="1" smtClean="0"/>
              <a:t>fibroz</a:t>
            </a:r>
            <a:r>
              <a:rPr lang="tr-TR" sz="2800" dirty="0" smtClean="0"/>
              <a:t> doku artışına ve akciğerlerde hava kistlerinin oluşmasına neden olur.</a:t>
            </a:r>
          </a:p>
          <a:p>
            <a:pPr eaLnBrk="1" hangingPunct="1"/>
            <a:endParaRPr lang="tr-TR" sz="2800" dirty="0" smtClean="0"/>
          </a:p>
          <a:p>
            <a:pPr eaLnBrk="1" hangingPunct="1"/>
            <a:r>
              <a:rPr lang="tr-TR" sz="2800" dirty="0" smtClean="0"/>
              <a:t> Bazı araştırmacılar </a:t>
            </a:r>
            <a:r>
              <a:rPr lang="tr-TR" sz="2800" dirty="0" err="1" smtClean="0"/>
              <a:t>aluminyumla</a:t>
            </a:r>
            <a:r>
              <a:rPr lang="tr-TR" sz="2800" dirty="0" smtClean="0"/>
              <a:t> beraber bulunan silisyumu (silikatları) suçlamaktadır. </a:t>
            </a:r>
          </a:p>
          <a:p>
            <a:pPr eaLnBrk="1" hangingPunct="1"/>
            <a:endParaRPr lang="tr-TR" sz="2800" dirty="0" smtClean="0"/>
          </a:p>
          <a:p>
            <a:pPr eaLnBrk="1" hangingPunct="1"/>
            <a:r>
              <a:rPr lang="tr-TR" sz="2800" dirty="0" smtClean="0"/>
              <a:t>Ancak alüminyumun tek başına da, akciğerlerde </a:t>
            </a:r>
            <a:r>
              <a:rPr lang="tr-TR" sz="2800" dirty="0" err="1" smtClean="0"/>
              <a:t>fibröz</a:t>
            </a:r>
            <a:r>
              <a:rPr lang="tr-TR" sz="2800" dirty="0" smtClean="0"/>
              <a:t> doku artışına ve akciğerlerde hava kistlerinin oluşumuna neden olduğu kabul edilmektedir .</a:t>
            </a:r>
          </a:p>
          <a:p>
            <a:pPr eaLnBrk="1" hangingPunct="1"/>
            <a:endParaRPr lang="tr-TR" sz="2800" dirty="0" smtClean="0"/>
          </a:p>
        </p:txBody>
      </p:sp>
      <p:sp>
        <p:nvSpPr>
          <p:cNvPr id="5" name="4 Slayt Numarası Yer Tutucusu"/>
          <p:cNvSpPr>
            <a:spLocks noGrp="1"/>
          </p:cNvSpPr>
          <p:nvPr>
            <p:ph type="sldNum" sz="quarter" idx="12"/>
          </p:nvPr>
        </p:nvSpPr>
        <p:spPr/>
        <p:txBody>
          <a:bodyPr/>
          <a:lstStyle/>
          <a:p>
            <a:pPr>
              <a:defRPr/>
            </a:pPr>
            <a:fld id="{298F0563-4098-40C6-9FF1-964DB06971FB}" type="slidenum">
              <a:rPr lang="tr-TR" smtClean="0"/>
              <a:pPr>
                <a:defRPr/>
              </a:pPr>
              <a:t>124</a:t>
            </a:fld>
            <a:endParaRPr lang="tr-TR"/>
          </a:p>
        </p:txBody>
      </p:sp>
    </p:spTree>
    <p:extLst>
      <p:ext uri="{BB962C8B-B14F-4D97-AF65-F5344CB8AC3E}">
        <p14:creationId xmlns:p14="http://schemas.microsoft.com/office/powerpoint/2010/main" val="223508440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1 Başlık"/>
          <p:cNvSpPr>
            <a:spLocks noGrp="1"/>
          </p:cNvSpPr>
          <p:nvPr>
            <p:ph type="title"/>
          </p:nvPr>
        </p:nvSpPr>
        <p:spPr>
          <a:xfrm>
            <a:off x="179388" y="274638"/>
            <a:ext cx="8713787" cy="777875"/>
          </a:xfrm>
        </p:spPr>
        <p:txBody>
          <a:bodyPr/>
          <a:lstStyle/>
          <a:p>
            <a:pPr eaLnBrk="1" hangingPunct="1"/>
            <a:r>
              <a:rPr lang="tr-TR" sz="3600" b="1" smtClean="0"/>
              <a:t>MESLEKİ ALÜMİNYUM İNTOKSİKASYONLARI</a:t>
            </a:r>
            <a:endParaRPr lang="tr-TR" sz="3600" smtClean="0"/>
          </a:p>
        </p:txBody>
      </p:sp>
      <p:sp>
        <p:nvSpPr>
          <p:cNvPr id="122883" name="2 İçerik Yer Tutucusu"/>
          <p:cNvSpPr>
            <a:spLocks noGrp="1"/>
          </p:cNvSpPr>
          <p:nvPr>
            <p:ph idx="1"/>
          </p:nvPr>
        </p:nvSpPr>
        <p:spPr>
          <a:xfrm>
            <a:off x="323850" y="1052513"/>
            <a:ext cx="8640763" cy="5329237"/>
          </a:xfrm>
        </p:spPr>
        <p:txBody>
          <a:bodyPr/>
          <a:lstStyle/>
          <a:p>
            <a:pPr eaLnBrk="1" hangingPunct="1">
              <a:spcBef>
                <a:spcPts val="125"/>
              </a:spcBef>
            </a:pPr>
            <a:r>
              <a:rPr lang="tr-TR" sz="2800" smtClean="0"/>
              <a:t>Başlangıçta hafif halsizlik, kesik öksürük, zayıflama görülür. Nefes darlığı en sık görülen semptomdur . </a:t>
            </a:r>
          </a:p>
          <a:p>
            <a:pPr eaLnBrk="1" hangingPunct="1">
              <a:spcBef>
                <a:spcPts val="125"/>
              </a:spcBef>
            </a:pPr>
            <a:r>
              <a:rPr lang="tr-TR" sz="2800" smtClean="0"/>
              <a:t>Hastalık ilerledikçe şikayetleri artar.</a:t>
            </a:r>
          </a:p>
          <a:p>
            <a:pPr eaLnBrk="1" hangingPunct="1">
              <a:spcBef>
                <a:spcPts val="125"/>
              </a:spcBef>
            </a:pPr>
            <a:r>
              <a:rPr lang="tr-TR" sz="2800" smtClean="0"/>
              <a:t> İleri safhalarda KOAH gelişir .</a:t>
            </a:r>
          </a:p>
          <a:p>
            <a:pPr eaLnBrk="1" hangingPunct="1">
              <a:spcBef>
                <a:spcPts val="125"/>
              </a:spcBef>
            </a:pPr>
            <a:r>
              <a:rPr lang="tr-TR" sz="2800" smtClean="0"/>
              <a:t> Akciğerlerde fibrozis ve kistik görünüm daha çok üst ve orta bölümlerde ortaya çıkar . </a:t>
            </a:r>
          </a:p>
          <a:p>
            <a:pPr eaLnBrk="1" hangingPunct="1">
              <a:spcBef>
                <a:spcPts val="125"/>
              </a:spcBef>
            </a:pPr>
            <a:r>
              <a:rPr lang="tr-TR" sz="2800" smtClean="0"/>
              <a:t>Solunum fonksiyon testlerinde restriktif ve obstrüktif tip solunum bozuklukları tespit edilir . </a:t>
            </a:r>
          </a:p>
          <a:p>
            <a:pPr eaLnBrk="1" hangingPunct="1">
              <a:spcBef>
                <a:spcPts val="125"/>
              </a:spcBef>
            </a:pPr>
            <a:r>
              <a:rPr lang="tr-TR" sz="2800" smtClean="0"/>
              <a:t>Hava kistlerinin açılmasıyla spontan pnömotorakslar olur. Çoğunlukla hasta spontan pnömotoraks tablosuyla hekime müracaat eder. </a:t>
            </a:r>
            <a:r>
              <a:rPr lang="tr-TR" sz="2800" smtClean="0">
                <a:solidFill>
                  <a:srgbClr val="FF0000"/>
                </a:solidFill>
              </a:rPr>
              <a:t>Bu nedenle alüminyum meslek hastalığı yönünden eşittir</a:t>
            </a:r>
            <a:r>
              <a:rPr lang="tr-TR" sz="2800" i="1" smtClean="0">
                <a:solidFill>
                  <a:srgbClr val="FF0000"/>
                </a:solidFill>
              </a:rPr>
              <a:t> </a:t>
            </a:r>
            <a:r>
              <a:rPr lang="tr-TR" sz="2800" b="1" i="1" smtClean="0">
                <a:solidFill>
                  <a:srgbClr val="FF0000"/>
                </a:solidFill>
              </a:rPr>
              <a:t>Spontan Pnömotoraks </a:t>
            </a:r>
            <a:r>
              <a:rPr lang="tr-TR" sz="2800" i="1" smtClean="0">
                <a:solidFill>
                  <a:srgbClr val="FF0000"/>
                </a:solidFill>
              </a:rPr>
              <a:t>denilmektedir,</a:t>
            </a:r>
          </a:p>
          <a:p>
            <a:pPr eaLnBrk="1" hangingPunct="1"/>
            <a:endParaRPr lang="tr-TR" smtClean="0"/>
          </a:p>
        </p:txBody>
      </p:sp>
      <p:sp>
        <p:nvSpPr>
          <p:cNvPr id="4" name="3 Slayt Numarası Yer Tutucusu"/>
          <p:cNvSpPr>
            <a:spLocks noGrp="1"/>
          </p:cNvSpPr>
          <p:nvPr>
            <p:ph type="sldNum" sz="quarter" idx="12"/>
          </p:nvPr>
        </p:nvSpPr>
        <p:spPr/>
        <p:txBody>
          <a:bodyPr/>
          <a:lstStyle/>
          <a:p>
            <a:pPr>
              <a:defRPr/>
            </a:pPr>
            <a:fld id="{1E830021-FBF8-49A3-B4D5-AA1E579581CE}" type="slidenum">
              <a:rPr lang="tr-TR" smtClean="0"/>
              <a:pPr>
                <a:defRPr/>
              </a:pPr>
              <a:t>125</a:t>
            </a:fld>
            <a:endParaRPr lang="tr-TR"/>
          </a:p>
        </p:txBody>
      </p:sp>
    </p:spTree>
    <p:extLst>
      <p:ext uri="{BB962C8B-B14F-4D97-AF65-F5344CB8AC3E}">
        <p14:creationId xmlns:p14="http://schemas.microsoft.com/office/powerpoint/2010/main" val="111000606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44)	</a:t>
            </a:r>
            <a:r>
              <a:rPr lang="tr-TR" sz="2400" dirty="0" err="1">
                <a:solidFill>
                  <a:schemeClr val="tx1"/>
                </a:solidFill>
              </a:rPr>
              <a:t>Shaver</a:t>
            </a:r>
            <a:r>
              <a:rPr lang="tr-TR" sz="2400" dirty="0">
                <a:solidFill>
                  <a:schemeClr val="tx1"/>
                </a:solidFill>
              </a:rPr>
              <a:t> hastalığı aşağıdakilerden hangisine maruziyet sonucu gelişen bir meslek hastalığıdır? </a:t>
            </a:r>
          </a:p>
          <a:p>
            <a:pPr algn="l"/>
            <a:r>
              <a:rPr lang="tr-TR" sz="2400" dirty="0">
                <a:solidFill>
                  <a:schemeClr val="tx1"/>
                </a:solidFill>
              </a:rPr>
              <a:t>A) Kurşun 			B) Demir </a:t>
            </a:r>
          </a:p>
          <a:p>
            <a:pPr algn="l"/>
            <a:r>
              <a:rPr lang="tr-TR" sz="2400" dirty="0">
                <a:solidFill>
                  <a:schemeClr val="tx1"/>
                </a:solidFill>
              </a:rPr>
              <a:t>C) Alüminyum		D) Nikel</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126</a:t>
            </a:fld>
            <a:endParaRPr lang="tr-TR">
              <a:solidFill>
                <a:prstClr val="black">
                  <a:tint val="75000"/>
                </a:prstClr>
              </a:solidFill>
            </a:endParaRPr>
          </a:p>
        </p:txBody>
      </p:sp>
    </p:spTree>
    <p:extLst>
      <p:ext uri="{BB962C8B-B14F-4D97-AF65-F5344CB8AC3E}">
        <p14:creationId xmlns:p14="http://schemas.microsoft.com/office/powerpoint/2010/main" val="3883053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45)	Aşağıdakilerden hangisi </a:t>
            </a:r>
            <a:r>
              <a:rPr lang="tr-TR" sz="2400" dirty="0" err="1">
                <a:solidFill>
                  <a:schemeClr val="tx1"/>
                </a:solidFill>
              </a:rPr>
              <a:t>Pandemik</a:t>
            </a:r>
            <a:r>
              <a:rPr lang="tr-TR" sz="2400" dirty="0">
                <a:solidFill>
                  <a:schemeClr val="tx1"/>
                </a:solidFill>
              </a:rPr>
              <a:t> </a:t>
            </a:r>
            <a:r>
              <a:rPr lang="tr-TR" sz="2400" dirty="0" err="1">
                <a:solidFill>
                  <a:schemeClr val="tx1"/>
                </a:solidFill>
              </a:rPr>
              <a:t>Influenzadan</a:t>
            </a:r>
            <a:r>
              <a:rPr lang="tr-TR" sz="2400" dirty="0">
                <a:solidFill>
                  <a:schemeClr val="tx1"/>
                </a:solidFill>
              </a:rPr>
              <a:t> korunma önlemlerinden değildir? </a:t>
            </a:r>
          </a:p>
          <a:p>
            <a:pPr algn="l"/>
            <a:r>
              <a:rPr lang="tr-TR" sz="2400" dirty="0">
                <a:solidFill>
                  <a:schemeClr val="tx1"/>
                </a:solidFill>
              </a:rPr>
              <a:t>A) Hastaya 1 metre mesafe içinde mutlaka koruyucu gözlük kullanılmalıdır</a:t>
            </a:r>
          </a:p>
          <a:p>
            <a:pPr algn="l"/>
            <a:r>
              <a:rPr lang="tr-TR" sz="2400" dirty="0">
                <a:solidFill>
                  <a:schemeClr val="tx1"/>
                </a:solidFill>
              </a:rPr>
              <a:t>B) Hastalar için mümkünse aynı tıbbi cihazlar (</a:t>
            </a:r>
            <a:r>
              <a:rPr lang="tr-TR" sz="2400" dirty="0" err="1">
                <a:solidFill>
                  <a:schemeClr val="tx1"/>
                </a:solidFill>
              </a:rPr>
              <a:t>steteskop</a:t>
            </a:r>
            <a:r>
              <a:rPr lang="tr-TR" sz="2400" dirty="0">
                <a:solidFill>
                  <a:schemeClr val="tx1"/>
                </a:solidFill>
              </a:rPr>
              <a:t>, termometre  </a:t>
            </a:r>
            <a:r>
              <a:rPr lang="tr-TR" sz="2400" dirty="0" err="1">
                <a:solidFill>
                  <a:schemeClr val="tx1"/>
                </a:solidFill>
              </a:rPr>
              <a:t>vs</a:t>
            </a:r>
            <a:r>
              <a:rPr lang="tr-TR" sz="2400" dirty="0">
                <a:solidFill>
                  <a:schemeClr val="tx1"/>
                </a:solidFill>
              </a:rPr>
              <a:t>) kullanılmalıdır</a:t>
            </a:r>
          </a:p>
          <a:p>
            <a:pPr algn="l"/>
            <a:r>
              <a:rPr lang="tr-TR" sz="2400" dirty="0">
                <a:solidFill>
                  <a:schemeClr val="tx1"/>
                </a:solidFill>
              </a:rPr>
              <a:t>C) Hasta veya hastalar ayrı odalara alınarak damlacık ve temas izolasyonu yapılmalıdır</a:t>
            </a:r>
          </a:p>
          <a:p>
            <a:pPr algn="l"/>
            <a:r>
              <a:rPr lang="tr-TR" sz="2400" dirty="0">
                <a:solidFill>
                  <a:schemeClr val="tx1"/>
                </a:solidFill>
              </a:rPr>
              <a:t>D) Odaya girenler SARS ve tüberkülozda da kullanılan N-95 maskesi kullanmalıdır.</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127</a:t>
            </a:fld>
            <a:endParaRPr lang="tr-TR">
              <a:solidFill>
                <a:prstClr val="black">
                  <a:tint val="75000"/>
                </a:prstClr>
              </a:solidFill>
            </a:endParaRPr>
          </a:p>
        </p:txBody>
      </p:sp>
    </p:spTree>
    <p:extLst>
      <p:ext uri="{BB962C8B-B14F-4D97-AF65-F5344CB8AC3E}">
        <p14:creationId xmlns:p14="http://schemas.microsoft.com/office/powerpoint/2010/main" val="985724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idx="1"/>
          </p:nvPr>
        </p:nvSpPr>
        <p:spPr>
          <a:xfrm>
            <a:off x="179388" y="1673225"/>
            <a:ext cx="8640762" cy="4276055"/>
          </a:xfrm>
        </p:spPr>
        <p:txBody>
          <a:bodyPr/>
          <a:lstStyle/>
          <a:p>
            <a:r>
              <a:rPr lang="tr-TR" dirty="0" smtClean="0">
                <a:latin typeface="Tahoma" pitchFamily="34" charset="0"/>
              </a:rPr>
              <a:t>Tanı alan ya da şüphelenilen hastalar izole edilmeli, temas ve damlacık izolasyon önlemleri alınmalı</a:t>
            </a:r>
          </a:p>
          <a:p>
            <a:pPr eaLnBrk="1" hangingPunct="1">
              <a:buFont typeface="Arial" charset="0"/>
              <a:buChar char="•"/>
            </a:pPr>
            <a:r>
              <a:rPr lang="tr-TR" dirty="0" smtClean="0">
                <a:latin typeface="Tahoma" pitchFamily="34" charset="0"/>
              </a:rPr>
              <a:t>Tanı amacıyla kan ve doku örnekleri alınırken ve laboratuvara yollanırken korunma önlemleri alınmalı</a:t>
            </a:r>
          </a:p>
          <a:p>
            <a:pPr eaLnBrk="1" hangingPunct="1">
              <a:buFont typeface="Arial" charset="0"/>
              <a:buChar char="•"/>
            </a:pPr>
            <a:r>
              <a:rPr lang="tr-TR" dirty="0" smtClean="0">
                <a:latin typeface="Tahoma" pitchFamily="34" charset="0"/>
              </a:rPr>
              <a:t>Biyogüvenlik-4 düzeyindeki laboratuvar özelliklerine sahip laboratuvarlarda yapılmalı</a:t>
            </a:r>
          </a:p>
        </p:txBody>
      </p:sp>
      <p:sp>
        <p:nvSpPr>
          <p:cNvPr id="54275" name="Rectangle 3"/>
          <p:cNvSpPr>
            <a:spLocks noChangeArrowheads="1"/>
          </p:cNvSpPr>
          <p:nvPr/>
        </p:nvSpPr>
        <p:spPr bwMode="auto">
          <a:xfrm>
            <a:off x="250825" y="260350"/>
            <a:ext cx="84248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tr-TR" sz="3200" b="1">
                <a:solidFill>
                  <a:srgbClr val="FF0000"/>
                </a:solidFill>
                <a:latin typeface="Tahoma" pitchFamily="34" charset="0"/>
              </a:rPr>
              <a:t>Nozokomiyal Bulaşın Önlenmesi</a:t>
            </a:r>
          </a:p>
          <a:p>
            <a:pPr algn="ctr" eaLnBrk="0" hangingPunct="0"/>
            <a:r>
              <a:rPr lang="tr-TR" sz="3200" b="1">
                <a:solidFill>
                  <a:srgbClr val="FF0000"/>
                </a:solidFill>
                <a:latin typeface="Tahoma" pitchFamily="34" charset="0"/>
              </a:rPr>
              <a:t> Ve Kontrolü</a:t>
            </a:r>
          </a:p>
        </p:txBody>
      </p:sp>
      <p:sp>
        <p:nvSpPr>
          <p:cNvPr id="4" name="3 Slayt Numarası Yer Tutucusu"/>
          <p:cNvSpPr>
            <a:spLocks noGrp="1"/>
          </p:cNvSpPr>
          <p:nvPr>
            <p:ph type="sldNum" sz="quarter" idx="11"/>
          </p:nvPr>
        </p:nvSpPr>
        <p:spPr/>
        <p:txBody>
          <a:bodyPr/>
          <a:lstStyle/>
          <a:p>
            <a:pPr>
              <a:defRPr/>
            </a:pPr>
            <a:fld id="{7E9DBFC2-DBF4-45C5-AAA0-44E932B1DC3D}" type="slidenum">
              <a:rPr lang="tr-TR" smtClean="0"/>
              <a:pPr>
                <a:defRPr/>
              </a:pPr>
              <a:t>128</a:t>
            </a:fld>
            <a:endParaRPr lang="tr-TR"/>
          </a:p>
        </p:txBody>
      </p:sp>
    </p:spTree>
    <p:extLst>
      <p:ext uri="{BB962C8B-B14F-4D97-AF65-F5344CB8AC3E}">
        <p14:creationId xmlns:p14="http://schemas.microsoft.com/office/powerpoint/2010/main" val="273466757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5"/>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4362450" y="274638"/>
            <a:ext cx="419100" cy="654050"/>
          </a:xfrm>
          <a:noFill/>
        </p:spPr>
      </p:pic>
      <p:pic>
        <p:nvPicPr>
          <p:cNvPr id="55299"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t="23793"/>
          <a:stretch>
            <a:fillRect/>
          </a:stretch>
        </p:blipFill>
        <p:spPr>
          <a:xfrm>
            <a:off x="611188" y="2349500"/>
            <a:ext cx="7416800" cy="3600450"/>
          </a:xfrm>
          <a:noFill/>
        </p:spPr>
      </p:pic>
      <p:sp>
        <p:nvSpPr>
          <p:cNvPr id="55300" name="Rectangle 3"/>
          <p:cNvSpPr>
            <a:spLocks noChangeArrowheads="1"/>
          </p:cNvSpPr>
          <p:nvPr/>
        </p:nvSpPr>
        <p:spPr bwMode="auto">
          <a:xfrm>
            <a:off x="323850" y="2781300"/>
            <a:ext cx="35274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tr-TR" sz="2000">
                <a:latin typeface="Tahoma" pitchFamily="34" charset="0"/>
              </a:rPr>
              <a:t>Kan ve vücut sıvıları ile</a:t>
            </a:r>
          </a:p>
          <a:p>
            <a:pPr eaLnBrk="0" hangingPunct="0"/>
            <a:r>
              <a:rPr lang="tr-TR" sz="2000">
                <a:latin typeface="Tahoma" pitchFamily="34" charset="0"/>
              </a:rPr>
              <a:t>maruziyetle ilgili risk</a:t>
            </a:r>
          </a:p>
          <a:p>
            <a:pPr eaLnBrk="0" hangingPunct="0"/>
            <a:r>
              <a:rPr lang="tr-TR" sz="2000">
                <a:latin typeface="Tahoma" pitchFamily="34" charset="0"/>
              </a:rPr>
              <a:t>değerlendirilmesi yapılır</a:t>
            </a:r>
          </a:p>
        </p:txBody>
      </p:sp>
      <p:sp>
        <p:nvSpPr>
          <p:cNvPr id="55301" name="Rectangle 4"/>
          <p:cNvSpPr>
            <a:spLocks noChangeArrowheads="1"/>
          </p:cNvSpPr>
          <p:nvPr/>
        </p:nvSpPr>
        <p:spPr bwMode="auto">
          <a:xfrm>
            <a:off x="5148263" y="2997200"/>
            <a:ext cx="34559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tr-TR" sz="2000">
                <a:latin typeface="Tahoma" pitchFamily="34" charset="0"/>
              </a:rPr>
              <a:t>Riske göre önlem alınır</a:t>
            </a:r>
          </a:p>
        </p:txBody>
      </p:sp>
      <p:sp>
        <p:nvSpPr>
          <p:cNvPr id="55302" name="Rectangle 6"/>
          <p:cNvSpPr>
            <a:spLocks noChangeArrowheads="1"/>
          </p:cNvSpPr>
          <p:nvPr/>
        </p:nvSpPr>
        <p:spPr bwMode="auto">
          <a:xfrm>
            <a:off x="250825" y="765175"/>
            <a:ext cx="61928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endParaRPr lang="tr-TR" sz="2800" b="1">
              <a:solidFill>
                <a:srgbClr val="FF0000"/>
              </a:solidFill>
              <a:latin typeface="Tahoma" pitchFamily="34" charset="0"/>
            </a:endParaRPr>
          </a:p>
          <a:p>
            <a:pPr algn="ctr" eaLnBrk="0" hangingPunct="0"/>
            <a:r>
              <a:rPr lang="tr-TR" sz="2800" b="1">
                <a:solidFill>
                  <a:srgbClr val="FF0000"/>
                </a:solidFill>
                <a:latin typeface="Tahoma" pitchFamily="34" charset="0"/>
              </a:rPr>
              <a:t>Standart Önlemle İlgili Personel Koruyucu Ekipman Kullanımı</a:t>
            </a:r>
          </a:p>
        </p:txBody>
      </p:sp>
      <p:sp>
        <p:nvSpPr>
          <p:cNvPr id="7" name="6 Slayt Numarası Yer Tutucusu"/>
          <p:cNvSpPr>
            <a:spLocks noGrp="1"/>
          </p:cNvSpPr>
          <p:nvPr>
            <p:ph type="sldNum" sz="quarter" idx="11"/>
          </p:nvPr>
        </p:nvSpPr>
        <p:spPr/>
        <p:txBody>
          <a:bodyPr/>
          <a:lstStyle/>
          <a:p>
            <a:pPr>
              <a:defRPr/>
            </a:pPr>
            <a:fld id="{F576851E-165A-48DD-B271-1C1B22FA7D66}" type="slidenum">
              <a:rPr lang="tr-TR" smtClean="0"/>
              <a:pPr>
                <a:defRPr/>
              </a:pPr>
              <a:t>129</a:t>
            </a:fld>
            <a:endParaRPr lang="tr-TR"/>
          </a:p>
        </p:txBody>
      </p:sp>
    </p:spTree>
    <p:extLst>
      <p:ext uri="{BB962C8B-B14F-4D97-AF65-F5344CB8AC3E}">
        <p14:creationId xmlns:p14="http://schemas.microsoft.com/office/powerpoint/2010/main" val="453098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marL="457200" indent="-457200" algn="l">
              <a:buAutoNum type="arabicParenR" startAt="5"/>
            </a:pPr>
            <a:r>
              <a:rPr lang="tr-TR" sz="2400" dirty="0" smtClean="0">
                <a:solidFill>
                  <a:schemeClr val="tx1"/>
                </a:solidFill>
              </a:rPr>
              <a:t>Aşağıdakilerden </a:t>
            </a:r>
            <a:r>
              <a:rPr lang="tr-TR" sz="2400" dirty="0">
                <a:solidFill>
                  <a:schemeClr val="tx1"/>
                </a:solidFill>
              </a:rPr>
              <a:t>hangisi ideal </a:t>
            </a:r>
            <a:r>
              <a:rPr lang="tr-TR" sz="2400" dirty="0" err="1">
                <a:solidFill>
                  <a:schemeClr val="tx1"/>
                </a:solidFill>
              </a:rPr>
              <a:t>postürdür</a:t>
            </a:r>
            <a:r>
              <a:rPr lang="tr-TR" sz="2400" dirty="0">
                <a:solidFill>
                  <a:schemeClr val="tx1"/>
                </a:solidFill>
              </a:rPr>
              <a:t>? </a:t>
            </a:r>
            <a:endParaRPr lang="tr-TR" sz="2400" dirty="0" smtClean="0">
              <a:solidFill>
                <a:schemeClr val="tx1"/>
              </a:solidFill>
            </a:endParaRPr>
          </a:p>
          <a:p>
            <a:pPr marL="457200" indent="-457200" algn="l">
              <a:buAutoNum type="arabicParenR" startAt="5"/>
            </a:pPr>
            <a:endParaRPr lang="tr-TR" sz="2400" dirty="0">
              <a:solidFill>
                <a:schemeClr val="tx1"/>
              </a:solidFill>
            </a:endParaRPr>
          </a:p>
          <a:p>
            <a:pPr marL="457200" indent="-457200" algn="l">
              <a:buAutoNum type="arabicParenR" startAt="5"/>
            </a:pPr>
            <a:endParaRPr lang="tr-TR" sz="2400" dirty="0" smtClean="0">
              <a:solidFill>
                <a:schemeClr val="tx1"/>
              </a:solidFill>
            </a:endParaRPr>
          </a:p>
          <a:p>
            <a:pPr marL="457200" indent="-457200" algn="l">
              <a:buAutoNum type="arabicParenR" startAt="5"/>
            </a:pPr>
            <a:endParaRPr lang="tr-TR" sz="2400" dirty="0">
              <a:solidFill>
                <a:schemeClr val="tx1"/>
              </a:solidFill>
            </a:endParaRPr>
          </a:p>
          <a:p>
            <a:pPr marL="457200" indent="-457200" algn="l">
              <a:buAutoNum type="arabicParenR" startAt="5"/>
            </a:pPr>
            <a:endParaRPr lang="tr-TR" sz="2400" dirty="0" smtClean="0">
              <a:solidFill>
                <a:schemeClr val="tx1"/>
              </a:solidFill>
            </a:endParaRPr>
          </a:p>
          <a:p>
            <a:pPr algn="l"/>
            <a:endParaRPr lang="tr-TR" sz="2400" dirty="0">
              <a:solidFill>
                <a:schemeClr val="tx1"/>
              </a:solidFill>
            </a:endParaRPr>
          </a:p>
          <a:p>
            <a:pPr algn="l"/>
            <a:endParaRPr lang="tr-TR" sz="2400" dirty="0" smtClean="0">
              <a:solidFill>
                <a:schemeClr val="tx1"/>
              </a:solidFill>
            </a:endParaRPr>
          </a:p>
          <a:p>
            <a:pPr algn="l"/>
            <a:endParaRPr lang="tr-TR" sz="2400" dirty="0">
              <a:solidFill>
                <a:schemeClr val="tx1"/>
              </a:solidFill>
            </a:endParaRPr>
          </a:p>
          <a:p>
            <a:pPr algn="l"/>
            <a:endParaRPr lang="tr-TR" sz="2400" dirty="0">
              <a:solidFill>
                <a:schemeClr val="tx1"/>
              </a:solidFill>
            </a:endParaRPr>
          </a:p>
          <a:p>
            <a:pPr algn="l"/>
            <a:r>
              <a:rPr lang="tr-TR" sz="2400" dirty="0">
                <a:solidFill>
                  <a:schemeClr val="tx1"/>
                </a:solidFill>
              </a:rPr>
              <a:t>A)  </a:t>
            </a:r>
            <a:r>
              <a:rPr lang="tr-TR" sz="2400" dirty="0" smtClean="0">
                <a:solidFill>
                  <a:schemeClr val="tx1"/>
                </a:solidFill>
              </a:rPr>
              <a:t>		B</a:t>
            </a:r>
            <a:r>
              <a:rPr lang="tr-TR" sz="2400" dirty="0">
                <a:solidFill>
                  <a:schemeClr val="tx1"/>
                </a:solidFill>
              </a:rPr>
              <a:t>)  </a:t>
            </a:r>
            <a:r>
              <a:rPr lang="tr-TR" sz="2400" dirty="0" smtClean="0">
                <a:solidFill>
                  <a:schemeClr val="tx1"/>
                </a:solidFill>
              </a:rPr>
              <a:t>		C</a:t>
            </a:r>
            <a:r>
              <a:rPr lang="tr-TR" sz="2400" dirty="0">
                <a:solidFill>
                  <a:schemeClr val="tx1"/>
                </a:solidFill>
              </a:rPr>
              <a:t>)  </a:t>
            </a:r>
            <a:r>
              <a:rPr lang="tr-TR" sz="2400" dirty="0" smtClean="0">
                <a:solidFill>
                  <a:schemeClr val="tx1"/>
                </a:solidFill>
              </a:rPr>
              <a:t>		D</a:t>
            </a:r>
            <a:r>
              <a:rPr lang="tr-TR" sz="2400" dirty="0">
                <a:solidFill>
                  <a:schemeClr val="tx1"/>
                </a:solidFill>
              </a:rPr>
              <a:t>) </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13</a:t>
            </a:fld>
            <a:endParaRPr lang="tr-TR">
              <a:solidFill>
                <a:prstClr val="black">
                  <a:tint val="75000"/>
                </a:prstClr>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3271590"/>
            <a:ext cx="51435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856" y="3271590"/>
            <a:ext cx="43815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3281115"/>
            <a:ext cx="504825"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2280" y="3271590"/>
            <a:ext cx="66675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05402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274638"/>
            <a:ext cx="8229600" cy="654050"/>
          </a:xfrm>
        </p:spPr>
        <p:txBody>
          <a:bodyPr/>
          <a:lstStyle/>
          <a:p>
            <a:pPr eaLnBrk="1" hangingPunct="1"/>
            <a:endParaRPr lang="tr-TR" smtClean="0"/>
          </a:p>
        </p:txBody>
      </p:sp>
      <p:sp>
        <p:nvSpPr>
          <p:cNvPr id="91139" name="Rectangle 3"/>
          <p:cNvSpPr>
            <a:spLocks noGrp="1" noChangeArrowheads="1"/>
          </p:cNvSpPr>
          <p:nvPr>
            <p:ph idx="1"/>
          </p:nvPr>
        </p:nvSpPr>
        <p:spPr>
          <a:xfrm>
            <a:off x="457200" y="1071563"/>
            <a:ext cx="8229600" cy="5054600"/>
          </a:xfrm>
        </p:spPr>
        <p:txBody>
          <a:bodyPr/>
          <a:lstStyle/>
          <a:p>
            <a:pPr eaLnBrk="1" hangingPunct="1">
              <a:lnSpc>
                <a:spcPct val="80000"/>
              </a:lnSpc>
              <a:buFont typeface="Arial" charset="0"/>
              <a:buChar char="•"/>
            </a:pPr>
            <a:endParaRPr lang="tr-TR" sz="2100" dirty="0" smtClean="0"/>
          </a:p>
          <a:p>
            <a:pPr eaLnBrk="1" hangingPunct="1">
              <a:lnSpc>
                <a:spcPct val="80000"/>
              </a:lnSpc>
              <a:buFont typeface="Arial" charset="0"/>
              <a:buChar char="•"/>
            </a:pPr>
            <a:endParaRPr lang="tr-TR" sz="2100" dirty="0"/>
          </a:p>
          <a:p>
            <a:pPr eaLnBrk="1" hangingPunct="1">
              <a:lnSpc>
                <a:spcPct val="80000"/>
              </a:lnSpc>
              <a:buFont typeface="Arial" charset="0"/>
              <a:buChar char="•"/>
            </a:pPr>
            <a:r>
              <a:rPr lang="tr-TR" sz="2100" dirty="0" err="1" smtClean="0"/>
              <a:t>Multidisipliner</a:t>
            </a:r>
            <a:r>
              <a:rPr lang="tr-TR" sz="2100" dirty="0" smtClean="0"/>
              <a:t> yaklaşım gerektirir</a:t>
            </a:r>
          </a:p>
          <a:p>
            <a:pPr eaLnBrk="1" hangingPunct="1">
              <a:lnSpc>
                <a:spcPct val="80000"/>
              </a:lnSpc>
              <a:buFont typeface="Arial" charset="0"/>
              <a:buChar char="•"/>
            </a:pPr>
            <a:endParaRPr lang="tr-TR" sz="2100" dirty="0" smtClean="0"/>
          </a:p>
          <a:p>
            <a:pPr eaLnBrk="1" hangingPunct="1">
              <a:lnSpc>
                <a:spcPct val="80000"/>
              </a:lnSpc>
              <a:buFont typeface="Arial" charset="0"/>
              <a:buChar char="•"/>
            </a:pPr>
            <a:r>
              <a:rPr lang="tr-TR" sz="2100" dirty="0" smtClean="0"/>
              <a:t>Bakım veren sağlık çalışanı asgari olmalı</a:t>
            </a:r>
          </a:p>
          <a:p>
            <a:pPr eaLnBrk="1" hangingPunct="1">
              <a:lnSpc>
                <a:spcPct val="80000"/>
              </a:lnSpc>
              <a:buFont typeface="Arial" charset="0"/>
              <a:buChar char="•"/>
            </a:pPr>
            <a:endParaRPr lang="tr-TR" sz="2100" dirty="0" smtClean="0"/>
          </a:p>
          <a:p>
            <a:pPr eaLnBrk="1" hangingPunct="1">
              <a:lnSpc>
                <a:spcPct val="80000"/>
              </a:lnSpc>
              <a:buFont typeface="Arial" charset="0"/>
              <a:buChar char="•"/>
            </a:pPr>
            <a:r>
              <a:rPr lang="tr-TR" sz="2100" dirty="0" smtClean="0"/>
              <a:t>Uygun giysi ve </a:t>
            </a:r>
            <a:r>
              <a:rPr lang="tr-TR" sz="2100" b="1" dirty="0" smtClean="0"/>
              <a:t>N95 maske ile odaya girilmeli</a:t>
            </a:r>
          </a:p>
          <a:p>
            <a:pPr eaLnBrk="1" hangingPunct="1">
              <a:lnSpc>
                <a:spcPct val="80000"/>
              </a:lnSpc>
              <a:buFont typeface="Arial" charset="0"/>
              <a:buChar char="•"/>
            </a:pPr>
            <a:endParaRPr lang="tr-TR" sz="2100" b="1" dirty="0" smtClean="0"/>
          </a:p>
          <a:p>
            <a:pPr>
              <a:lnSpc>
                <a:spcPct val="80000"/>
              </a:lnSpc>
            </a:pPr>
            <a:r>
              <a:rPr lang="tr-TR" sz="2100" dirty="0"/>
              <a:t>Hastalar için mümkünse aynı tıbbi cihazlar (</a:t>
            </a:r>
            <a:r>
              <a:rPr lang="tr-TR" sz="2100" dirty="0" err="1"/>
              <a:t>steteskop</a:t>
            </a:r>
            <a:r>
              <a:rPr lang="tr-TR" sz="2100" dirty="0"/>
              <a:t>, termometre  </a:t>
            </a:r>
            <a:r>
              <a:rPr lang="tr-TR" sz="2100" dirty="0" err="1"/>
              <a:t>vs</a:t>
            </a:r>
            <a:r>
              <a:rPr lang="tr-TR" sz="2100" dirty="0"/>
              <a:t>) kullanılmalıdır</a:t>
            </a:r>
          </a:p>
          <a:p>
            <a:pPr eaLnBrk="1" hangingPunct="1">
              <a:lnSpc>
                <a:spcPct val="80000"/>
              </a:lnSpc>
              <a:buFont typeface="Arial" charset="0"/>
              <a:buChar char="•"/>
            </a:pPr>
            <a:endParaRPr lang="tr-TR" sz="2100" b="1" dirty="0" smtClean="0"/>
          </a:p>
        </p:txBody>
      </p:sp>
      <p:sp>
        <p:nvSpPr>
          <p:cNvPr id="4" name="3 Slayt Numarası Yer Tutucusu"/>
          <p:cNvSpPr>
            <a:spLocks noGrp="1"/>
          </p:cNvSpPr>
          <p:nvPr>
            <p:ph type="sldNum" sz="quarter" idx="11"/>
          </p:nvPr>
        </p:nvSpPr>
        <p:spPr/>
        <p:txBody>
          <a:bodyPr/>
          <a:lstStyle/>
          <a:p>
            <a:pPr>
              <a:defRPr/>
            </a:pPr>
            <a:fld id="{734FC0CA-59A0-47D4-90DD-3DB4E4DB04FA}" type="slidenum">
              <a:rPr lang="tr-TR" smtClean="0"/>
              <a:pPr>
                <a:defRPr/>
              </a:pPr>
              <a:t>130</a:t>
            </a:fld>
            <a:endParaRPr lang="tr-TR"/>
          </a:p>
        </p:txBody>
      </p:sp>
    </p:spTree>
    <p:extLst>
      <p:ext uri="{BB962C8B-B14F-4D97-AF65-F5344CB8AC3E}">
        <p14:creationId xmlns:p14="http://schemas.microsoft.com/office/powerpoint/2010/main" val="184032114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46)	Vidalama, küçük parçaların montajı, çekiçle dövme gibi işlerde çalışanlarda daha sık görülen dirsek bükülmüşken el bileğinin dışa döndürülmesi, el bileğinin arkaya bükülmesi ve elle silkme tarzında çarpma gibi vücut hareketlerinin sürekli yapılması sonucu ortaya çıkan kas iskelet sistemi hastalığı aşağıdakilerden hangisidir? </a:t>
            </a:r>
          </a:p>
          <a:p>
            <a:pPr algn="l"/>
            <a:r>
              <a:rPr lang="tr-TR" sz="2400" dirty="0">
                <a:solidFill>
                  <a:schemeClr val="tx1"/>
                </a:solidFill>
              </a:rPr>
              <a:t>A) </a:t>
            </a:r>
            <a:r>
              <a:rPr lang="tr-TR" sz="2400" dirty="0" err="1">
                <a:solidFill>
                  <a:schemeClr val="tx1"/>
                </a:solidFill>
              </a:rPr>
              <a:t>Ulnar</a:t>
            </a:r>
            <a:r>
              <a:rPr lang="tr-TR" sz="2400" dirty="0">
                <a:solidFill>
                  <a:schemeClr val="tx1"/>
                </a:solidFill>
              </a:rPr>
              <a:t> oluk sendromu</a:t>
            </a:r>
          </a:p>
          <a:p>
            <a:pPr algn="l"/>
            <a:r>
              <a:rPr lang="tr-TR" sz="2400" dirty="0">
                <a:solidFill>
                  <a:schemeClr val="tx1"/>
                </a:solidFill>
              </a:rPr>
              <a:t>B) Tenisçi dirseği</a:t>
            </a:r>
          </a:p>
          <a:p>
            <a:pPr algn="l"/>
            <a:r>
              <a:rPr lang="tr-TR" sz="2400" dirty="0">
                <a:solidFill>
                  <a:schemeClr val="tx1"/>
                </a:solidFill>
              </a:rPr>
              <a:t>C) Tetik parmak</a:t>
            </a:r>
          </a:p>
          <a:p>
            <a:pPr algn="l"/>
            <a:r>
              <a:rPr lang="tr-TR" sz="2400" dirty="0">
                <a:solidFill>
                  <a:schemeClr val="tx1"/>
                </a:solidFill>
              </a:rPr>
              <a:t>D) </a:t>
            </a:r>
            <a:r>
              <a:rPr lang="tr-TR" sz="2400" dirty="0" err="1">
                <a:solidFill>
                  <a:schemeClr val="tx1"/>
                </a:solidFill>
              </a:rPr>
              <a:t>Rotator</a:t>
            </a:r>
            <a:r>
              <a:rPr lang="tr-TR" sz="2400" dirty="0">
                <a:solidFill>
                  <a:schemeClr val="tx1"/>
                </a:solidFill>
              </a:rPr>
              <a:t> </a:t>
            </a:r>
            <a:r>
              <a:rPr lang="tr-TR" sz="2400" dirty="0" err="1">
                <a:solidFill>
                  <a:schemeClr val="tx1"/>
                </a:solidFill>
              </a:rPr>
              <a:t>kaf</a:t>
            </a:r>
            <a:r>
              <a:rPr lang="tr-TR" sz="2400" dirty="0">
                <a:solidFill>
                  <a:schemeClr val="tx1"/>
                </a:solidFill>
              </a:rPr>
              <a:t> sendromu</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131</a:t>
            </a:fld>
            <a:endParaRPr lang="tr-TR">
              <a:solidFill>
                <a:prstClr val="black">
                  <a:tint val="75000"/>
                </a:prstClr>
              </a:solidFill>
            </a:endParaRPr>
          </a:p>
        </p:txBody>
      </p:sp>
    </p:spTree>
    <p:extLst>
      <p:ext uri="{BB962C8B-B14F-4D97-AF65-F5344CB8AC3E}">
        <p14:creationId xmlns:p14="http://schemas.microsoft.com/office/powerpoint/2010/main" val="3627221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46)	Vidalama, küçük parçaların montajı, çekiçle dövme gibi işlerde çalışanlarda daha sık görülen dirsek bükülmüşken el bileğinin dışa döndürülmesi, el bileğinin arkaya bükülmesi ve elle silkme tarzında çarpma gibi vücut hareketlerinin sürekli yapılması sonucu ortaya çıkan kas iskelet sistemi hastalığı aşağıdakilerden hangisidir? </a:t>
            </a:r>
          </a:p>
          <a:p>
            <a:pPr algn="l"/>
            <a:r>
              <a:rPr lang="tr-TR" sz="2400" dirty="0">
                <a:solidFill>
                  <a:schemeClr val="tx1"/>
                </a:solidFill>
              </a:rPr>
              <a:t>A) </a:t>
            </a:r>
            <a:r>
              <a:rPr lang="tr-TR" sz="2400" dirty="0" err="1">
                <a:solidFill>
                  <a:schemeClr val="tx1"/>
                </a:solidFill>
              </a:rPr>
              <a:t>Ulnar</a:t>
            </a:r>
            <a:r>
              <a:rPr lang="tr-TR" sz="2400" dirty="0">
                <a:solidFill>
                  <a:schemeClr val="tx1"/>
                </a:solidFill>
              </a:rPr>
              <a:t> oluk sendromu</a:t>
            </a:r>
          </a:p>
          <a:p>
            <a:pPr algn="l"/>
            <a:r>
              <a:rPr lang="tr-TR" sz="2400" dirty="0">
                <a:solidFill>
                  <a:schemeClr val="tx1"/>
                </a:solidFill>
              </a:rPr>
              <a:t>B) Tenisçi dirseği</a:t>
            </a:r>
          </a:p>
          <a:p>
            <a:pPr algn="l"/>
            <a:r>
              <a:rPr lang="tr-TR" sz="2400" dirty="0">
                <a:solidFill>
                  <a:schemeClr val="tx1"/>
                </a:solidFill>
              </a:rPr>
              <a:t>C) Tetik parmak</a:t>
            </a:r>
          </a:p>
          <a:p>
            <a:pPr algn="l"/>
            <a:r>
              <a:rPr lang="tr-TR" sz="2400" dirty="0">
                <a:solidFill>
                  <a:schemeClr val="tx1"/>
                </a:solidFill>
              </a:rPr>
              <a:t>D) </a:t>
            </a:r>
            <a:r>
              <a:rPr lang="tr-TR" sz="2400" dirty="0" err="1">
                <a:solidFill>
                  <a:schemeClr val="tx1"/>
                </a:solidFill>
              </a:rPr>
              <a:t>Rotator</a:t>
            </a:r>
            <a:r>
              <a:rPr lang="tr-TR" sz="2400" dirty="0">
                <a:solidFill>
                  <a:schemeClr val="tx1"/>
                </a:solidFill>
              </a:rPr>
              <a:t> </a:t>
            </a:r>
            <a:r>
              <a:rPr lang="tr-TR" sz="2400" dirty="0" err="1">
                <a:solidFill>
                  <a:schemeClr val="tx1"/>
                </a:solidFill>
              </a:rPr>
              <a:t>kaf</a:t>
            </a:r>
            <a:r>
              <a:rPr lang="tr-TR" sz="2400" dirty="0">
                <a:solidFill>
                  <a:schemeClr val="tx1"/>
                </a:solidFill>
              </a:rPr>
              <a:t> sendromu</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132</a:t>
            </a:fld>
            <a:endParaRPr lang="tr-TR">
              <a:solidFill>
                <a:prstClr val="black">
                  <a:tint val="75000"/>
                </a:prstClr>
              </a:solidFill>
            </a:endParaRPr>
          </a:p>
        </p:txBody>
      </p:sp>
    </p:spTree>
    <p:extLst>
      <p:ext uri="{BB962C8B-B14F-4D97-AF65-F5344CB8AC3E}">
        <p14:creationId xmlns:p14="http://schemas.microsoft.com/office/powerpoint/2010/main" val="103376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defRPr/>
            </a:pPr>
            <a:fld id="{D48840D0-4C6A-498E-9CA0-AEB7766C7F65}" type="slidenum">
              <a:rPr lang="tr-TR"/>
              <a:pPr>
                <a:defRPr/>
              </a:pPr>
              <a:t>133</a:t>
            </a:fld>
            <a:endParaRPr lang="tr-TR" dirty="0"/>
          </a:p>
        </p:txBody>
      </p:sp>
      <p:sp>
        <p:nvSpPr>
          <p:cNvPr id="48131" name="1 Başlık"/>
          <p:cNvSpPr>
            <a:spLocks noGrp="1"/>
          </p:cNvSpPr>
          <p:nvPr>
            <p:ph type="title"/>
          </p:nvPr>
        </p:nvSpPr>
        <p:spPr>
          <a:xfrm>
            <a:off x="457200" y="274638"/>
            <a:ext cx="8229600" cy="654050"/>
          </a:xfrm>
        </p:spPr>
        <p:txBody>
          <a:bodyPr/>
          <a:lstStyle/>
          <a:p>
            <a:pPr eaLnBrk="1" hangingPunct="1"/>
            <a:r>
              <a:rPr lang="tr-TR" smtClean="0"/>
              <a:t>“Birikimsel zedelenmeler”</a:t>
            </a:r>
          </a:p>
        </p:txBody>
      </p:sp>
      <p:graphicFrame>
        <p:nvGraphicFramePr>
          <p:cNvPr id="4" name="Group 3"/>
          <p:cNvGraphicFramePr>
            <a:graphicFrameLocks noGrp="1"/>
          </p:cNvGraphicFramePr>
          <p:nvPr/>
        </p:nvGraphicFramePr>
        <p:xfrm>
          <a:off x="142875" y="1285875"/>
          <a:ext cx="8785225" cy="5040313"/>
        </p:xfrm>
        <a:graphic>
          <a:graphicData uri="http://schemas.openxmlformats.org/drawingml/2006/table">
            <a:tbl>
              <a:tblPr/>
              <a:tblGrid>
                <a:gridCol w="2426395"/>
                <a:gridCol w="3179415"/>
                <a:gridCol w="3179415"/>
              </a:tblGrid>
              <a:tr h="85377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tr-TR" sz="2000" b="1" i="0" u="none" strike="noStrike" cap="none" normalizeH="0" baseline="0" dirty="0" smtClean="0">
                          <a:ln>
                            <a:noFill/>
                          </a:ln>
                          <a:solidFill>
                            <a:srgbClr val="000066"/>
                          </a:solidFill>
                          <a:effectLst>
                            <a:outerShdw blurRad="38100" dist="38100" dir="2700000" algn="tl">
                              <a:srgbClr val="000000">
                                <a:alpha val="43137"/>
                              </a:srgbClr>
                            </a:outerShdw>
                          </a:effectLst>
                          <a:latin typeface="Segoe Print" pitchFamily="2" charset="0"/>
                        </a:rPr>
                        <a:t>Hastalık</a:t>
                      </a:r>
                      <a:endParaRPr kumimoji="0" lang="en-US" sz="2000" b="1" i="0" u="none" strike="noStrike" cap="none" normalizeH="0" baseline="0" dirty="0" smtClean="0">
                        <a:ln>
                          <a:noFill/>
                        </a:ln>
                        <a:solidFill>
                          <a:srgbClr val="000066"/>
                        </a:solidFill>
                        <a:effectLst>
                          <a:outerShdw blurRad="38100" dist="38100" dir="2700000" algn="tl">
                            <a:srgbClr val="000000">
                              <a:alpha val="43137"/>
                            </a:srgbClr>
                          </a:outerShdw>
                        </a:effectLst>
                        <a:latin typeface="Segoe Print" pitchFamily="2" charset="0"/>
                      </a:endParaRPr>
                    </a:p>
                  </a:txBody>
                  <a:tcPr marL="91443" marR="91443"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tr-TR" sz="2000" b="1" i="0" u="none" strike="noStrike" cap="none" normalizeH="0" baseline="0" dirty="0" smtClean="0">
                          <a:ln>
                            <a:noFill/>
                          </a:ln>
                          <a:solidFill>
                            <a:srgbClr val="000066"/>
                          </a:solidFill>
                          <a:effectLst>
                            <a:outerShdw blurRad="38100" dist="38100" dir="2700000" algn="tl">
                              <a:srgbClr val="000000">
                                <a:alpha val="43137"/>
                              </a:srgbClr>
                            </a:outerShdw>
                          </a:effectLst>
                          <a:latin typeface="Segoe Print" pitchFamily="2" charset="0"/>
                        </a:rPr>
                        <a:t>Vücut hareketi </a:t>
                      </a:r>
                      <a:endParaRPr kumimoji="0" lang="en-US" sz="2000" b="1" i="0" u="none" strike="noStrike" cap="none" normalizeH="0" baseline="0" dirty="0" smtClean="0">
                        <a:ln>
                          <a:noFill/>
                        </a:ln>
                        <a:solidFill>
                          <a:srgbClr val="000066"/>
                        </a:solidFill>
                        <a:effectLst>
                          <a:outerShdw blurRad="38100" dist="38100" dir="2700000" algn="tl">
                            <a:srgbClr val="000000">
                              <a:alpha val="43137"/>
                            </a:srgbClr>
                          </a:outerShdw>
                        </a:effectLst>
                        <a:latin typeface="Segoe Print" pitchFamily="2" charset="0"/>
                      </a:endParaRPr>
                    </a:p>
                  </a:txBody>
                  <a:tcPr marL="91443" marR="91443"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tr-TR" sz="2000" b="1" i="0" u="none" strike="noStrike" cap="none" normalizeH="0" baseline="0" dirty="0" smtClean="0">
                          <a:ln>
                            <a:noFill/>
                          </a:ln>
                          <a:solidFill>
                            <a:srgbClr val="000066"/>
                          </a:solidFill>
                          <a:effectLst>
                            <a:outerShdw blurRad="38100" dist="38100" dir="2700000" algn="tl">
                              <a:srgbClr val="000000">
                                <a:alpha val="43137"/>
                              </a:srgbClr>
                            </a:outerShdw>
                          </a:effectLst>
                          <a:latin typeface="Segoe Print" pitchFamily="2" charset="0"/>
                        </a:rPr>
                        <a:t>Tipik işler, meslekler</a:t>
                      </a:r>
                      <a:endParaRPr kumimoji="0" lang="en-US" sz="2000" b="1" i="0" u="none" strike="noStrike" cap="none" normalizeH="0" baseline="0" dirty="0" smtClean="0">
                        <a:ln>
                          <a:noFill/>
                        </a:ln>
                        <a:solidFill>
                          <a:srgbClr val="000066"/>
                        </a:solidFill>
                        <a:effectLst>
                          <a:outerShdw blurRad="38100" dist="38100" dir="2700000" algn="tl">
                            <a:srgbClr val="000000">
                              <a:alpha val="43137"/>
                            </a:srgbClr>
                          </a:outerShdw>
                        </a:effectLst>
                        <a:latin typeface="Segoe Print" pitchFamily="2" charset="0"/>
                      </a:endParaRPr>
                    </a:p>
                  </a:txBody>
                  <a:tcPr marL="91443" marR="91443"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8654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tr-TR" sz="2300" b="1" i="0" u="none" strike="noStrike" cap="none" normalizeH="0" baseline="0" dirty="0" err="1" smtClean="0">
                          <a:ln>
                            <a:noFill/>
                          </a:ln>
                          <a:solidFill>
                            <a:srgbClr val="C00000"/>
                          </a:solidFill>
                          <a:effectLst>
                            <a:outerShdw blurRad="38100" dist="38100" dir="2700000" algn="tl">
                              <a:srgbClr val="000000">
                                <a:alpha val="43137"/>
                              </a:srgbClr>
                            </a:outerShdw>
                          </a:effectLst>
                          <a:latin typeface="Segoe Print" pitchFamily="2" charset="0"/>
                        </a:rPr>
                        <a:t>Epikondilit</a:t>
                      </a:r>
                      <a:r>
                        <a:rPr kumimoji="0" lang="tr-TR" sz="2300" b="1" i="0" u="none" strike="noStrike" cap="none" normalizeH="0" baseline="0" dirty="0" smtClean="0">
                          <a:ln>
                            <a:noFill/>
                          </a:ln>
                          <a:solidFill>
                            <a:srgbClr val="C00000"/>
                          </a:solidFill>
                          <a:effectLst>
                            <a:outerShdw blurRad="38100" dist="38100" dir="2700000" algn="tl">
                              <a:srgbClr val="000000">
                                <a:alpha val="43137"/>
                              </a:srgbClr>
                            </a:outerShdw>
                          </a:effectLst>
                          <a:latin typeface="Segoe Print" pitchFamily="2" charset="0"/>
                        </a:rPr>
                        <a: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tr-TR" sz="2300" b="1" i="0" u="none" strike="noStrike" cap="none" normalizeH="0" baseline="0" dirty="0" smtClean="0">
                          <a:ln>
                            <a:noFill/>
                          </a:ln>
                          <a:solidFill>
                            <a:srgbClr val="C00000"/>
                          </a:solidFill>
                          <a:effectLst>
                            <a:outerShdw blurRad="38100" dist="38100" dir="2700000" algn="tl">
                              <a:srgbClr val="000000">
                                <a:alpha val="43137"/>
                              </a:srgbClr>
                            </a:outerShdw>
                          </a:effectLst>
                          <a:latin typeface="Segoe Print" pitchFamily="2" charset="0"/>
                        </a:rPr>
                        <a:t>tenisçi dirseği</a:t>
                      </a:r>
                      <a:endParaRPr kumimoji="0" lang="en-US" sz="2300" b="1" i="0" u="none" strike="noStrike" cap="none" normalizeH="0" baseline="0" dirty="0" smtClean="0">
                        <a:ln>
                          <a:noFill/>
                        </a:ln>
                        <a:solidFill>
                          <a:srgbClr val="C00000"/>
                        </a:solidFill>
                        <a:effectLst>
                          <a:outerShdw blurRad="38100" dist="38100" dir="2700000" algn="tl">
                            <a:srgbClr val="000000">
                              <a:alpha val="43137"/>
                            </a:srgbClr>
                          </a:outerShdw>
                        </a:effectLst>
                        <a:latin typeface="Segoe Print" pitchFamily="2" charset="0"/>
                      </a:endParaRPr>
                    </a:p>
                  </a:txBody>
                  <a:tcPr marL="91443" marR="91443"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tr-TR" sz="2300" b="1" i="0" u="none" strike="noStrike" cap="none" normalizeH="0" baseline="0" dirty="0" smtClean="0">
                          <a:ln>
                            <a:noFill/>
                          </a:ln>
                          <a:solidFill>
                            <a:srgbClr val="336600"/>
                          </a:solidFill>
                          <a:effectLst>
                            <a:outerShdw blurRad="38100" dist="38100" dir="2700000" algn="tl">
                              <a:srgbClr val="000000">
                                <a:alpha val="43137"/>
                              </a:srgbClr>
                            </a:outerShdw>
                          </a:effectLst>
                          <a:latin typeface="Segoe Print" pitchFamily="2" charset="0"/>
                        </a:rPr>
                        <a:t>Dirsek bükülmüşken el bileğinin dışa döndürülmesi,</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tr-TR" sz="2300" b="1" i="0" u="none" strike="noStrike" cap="none" normalizeH="0" baseline="0" dirty="0" smtClean="0">
                          <a:ln>
                            <a:noFill/>
                          </a:ln>
                          <a:solidFill>
                            <a:srgbClr val="336600"/>
                          </a:solidFill>
                          <a:effectLst>
                            <a:outerShdw blurRad="38100" dist="38100" dir="2700000" algn="tl">
                              <a:srgbClr val="000000">
                                <a:alpha val="43137"/>
                              </a:srgbClr>
                            </a:outerShdw>
                          </a:effectLst>
                          <a:latin typeface="Segoe Print" pitchFamily="2" charset="0"/>
                        </a:rPr>
                        <a:t>el bileğinin arkaya bükülmesi,</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tr-TR" sz="2300" b="1" i="0" u="none" strike="noStrike" cap="none" normalizeH="0" baseline="0" dirty="0" smtClean="0">
                          <a:ln>
                            <a:noFill/>
                          </a:ln>
                          <a:solidFill>
                            <a:srgbClr val="336600"/>
                          </a:solidFill>
                          <a:effectLst>
                            <a:outerShdw blurRad="38100" dist="38100" dir="2700000" algn="tl">
                              <a:srgbClr val="000000">
                                <a:alpha val="43137"/>
                              </a:srgbClr>
                            </a:outerShdw>
                          </a:effectLst>
                          <a:latin typeface="Segoe Print" pitchFamily="2" charset="0"/>
                        </a:rPr>
                        <a:t>silkme tarzında atma ya da çarpma hareketi</a:t>
                      </a:r>
                      <a:endParaRPr kumimoji="0" lang="en-US" sz="2300" b="1" i="0" u="none" strike="noStrike" cap="none" normalizeH="0" baseline="0" dirty="0" smtClean="0">
                        <a:ln>
                          <a:noFill/>
                        </a:ln>
                        <a:solidFill>
                          <a:srgbClr val="336600"/>
                        </a:solidFill>
                        <a:effectLst>
                          <a:outerShdw blurRad="38100" dist="38100" dir="2700000" algn="tl">
                            <a:srgbClr val="000000">
                              <a:alpha val="43137"/>
                            </a:srgbClr>
                          </a:outerShdw>
                        </a:effectLst>
                        <a:latin typeface="Segoe Print" pitchFamily="2" charset="0"/>
                      </a:endParaRPr>
                    </a:p>
                  </a:txBody>
                  <a:tcPr marL="91443" marR="91443"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tr-TR" sz="2300" b="1" i="0" u="none" strike="noStrike" cap="none" normalizeH="0" baseline="0" dirty="0" smtClean="0">
                          <a:ln>
                            <a:noFill/>
                          </a:ln>
                          <a:solidFill>
                            <a:srgbClr val="000066"/>
                          </a:solidFill>
                          <a:effectLst>
                            <a:outerShdw blurRad="38100" dist="38100" dir="2700000" algn="tl">
                              <a:srgbClr val="000000">
                                <a:alpha val="43137"/>
                              </a:srgbClr>
                            </a:outerShdw>
                          </a:effectLst>
                          <a:latin typeface="Segoe Print" pitchFamily="2" charset="0"/>
                        </a:rPr>
                        <a:t>Vidalama,</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tr-TR" sz="2300" b="1" i="0" u="none" strike="noStrike" cap="none" normalizeH="0" baseline="0" dirty="0" smtClean="0">
                          <a:ln>
                            <a:noFill/>
                          </a:ln>
                          <a:solidFill>
                            <a:srgbClr val="000066"/>
                          </a:solidFill>
                          <a:effectLst>
                            <a:outerShdw blurRad="38100" dist="38100" dir="2700000" algn="tl">
                              <a:srgbClr val="000000">
                                <a:alpha val="43137"/>
                              </a:srgbClr>
                            </a:outerShdw>
                          </a:effectLst>
                          <a:latin typeface="Segoe Print" pitchFamily="2" charset="0"/>
                        </a:rPr>
                        <a:t>küçük parçaların montajı</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tr-TR" sz="2300" b="1" i="0" u="none" strike="noStrike" cap="none" normalizeH="0" baseline="0" dirty="0" smtClean="0">
                          <a:ln>
                            <a:noFill/>
                          </a:ln>
                          <a:solidFill>
                            <a:srgbClr val="000066"/>
                          </a:solidFill>
                          <a:effectLst>
                            <a:outerShdw blurRad="38100" dist="38100" dir="2700000" algn="tl">
                              <a:srgbClr val="000000">
                                <a:alpha val="43137"/>
                              </a:srgbClr>
                            </a:outerShdw>
                          </a:effectLst>
                          <a:latin typeface="Segoe Print" pitchFamily="2" charset="0"/>
                        </a:rPr>
                        <a:t>Çekiçle dövme</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tr-TR" sz="2300" b="1" i="0" u="none" strike="noStrike" cap="none" normalizeH="0" baseline="0" dirty="0" smtClean="0">
                          <a:ln>
                            <a:noFill/>
                          </a:ln>
                          <a:solidFill>
                            <a:srgbClr val="000066"/>
                          </a:solidFill>
                          <a:effectLst>
                            <a:outerShdw blurRad="38100" dist="38100" dir="2700000" algn="tl">
                              <a:srgbClr val="000000">
                                <a:alpha val="43137"/>
                              </a:srgbClr>
                            </a:outerShdw>
                          </a:effectLst>
                          <a:latin typeface="Segoe Print" pitchFamily="2" charset="0"/>
                        </a:rPr>
                        <a:t>Tenis ve bowling oynama</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tr-TR" sz="2300" b="1" i="0" u="none" strike="noStrike" cap="none" normalizeH="0" baseline="0" dirty="0" smtClean="0">
                          <a:ln>
                            <a:noFill/>
                          </a:ln>
                          <a:solidFill>
                            <a:srgbClr val="000066"/>
                          </a:solidFill>
                          <a:effectLst>
                            <a:outerShdw blurRad="38100" dist="38100" dir="2700000" algn="tl">
                              <a:srgbClr val="000000">
                                <a:alpha val="43137"/>
                              </a:srgbClr>
                            </a:outerShdw>
                          </a:effectLst>
                          <a:latin typeface="Segoe Print" pitchFamily="2" charset="0"/>
                        </a:rPr>
                        <a:t>Müzisyenler</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300" b="1" i="0" u="none" strike="noStrike" cap="none" normalizeH="0" baseline="0" dirty="0" smtClean="0">
                        <a:ln>
                          <a:noFill/>
                        </a:ln>
                        <a:solidFill>
                          <a:srgbClr val="3333CC"/>
                        </a:solidFill>
                        <a:effectLst>
                          <a:outerShdw blurRad="38100" dist="38100" dir="2700000" algn="tl">
                            <a:srgbClr val="000000">
                              <a:alpha val="43137"/>
                            </a:srgbClr>
                          </a:outerShdw>
                        </a:effectLst>
                        <a:latin typeface="Segoe Print" pitchFamily="2" charset="0"/>
                      </a:endParaRPr>
                    </a:p>
                  </a:txBody>
                  <a:tcPr marL="91443" marR="91443"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4 Slayt Numarası Yer Tutucusu"/>
          <p:cNvSpPr txBox="1">
            <a:spLocks noGrp="1"/>
          </p:cNvSpPr>
          <p:nvPr/>
        </p:nvSpPr>
        <p:spPr>
          <a:xfrm>
            <a:off x="6553200" y="6356350"/>
            <a:ext cx="2133600" cy="365125"/>
          </a:xfrm>
          <a:prstGeom prst="rect">
            <a:avLst/>
          </a:prstGeom>
          <a:noFill/>
        </p:spPr>
        <p:txBody>
          <a:bodyPr anchor="ctr"/>
          <a:lstStyle/>
          <a:p>
            <a:pPr algn="r">
              <a:buFont typeface="Times New Roman" pitchFamily="16" charset="0"/>
              <a:buNone/>
              <a:defRPr/>
            </a:pPr>
            <a:fld id="{CE64424A-2353-408A-842E-A1740A42F815}" type="slidenum">
              <a:rPr lang="tr-TR" sz="1200">
                <a:solidFill>
                  <a:schemeClr val="tx1">
                    <a:tint val="75000"/>
                  </a:schemeClr>
                </a:solidFill>
                <a:latin typeface="Calibri" pitchFamily="34" charset="0"/>
                <a:ea typeface="MS Gothic" charset="-128"/>
              </a:rPr>
              <a:pPr algn="r">
                <a:buFont typeface="Times New Roman" pitchFamily="16" charset="0"/>
                <a:buNone/>
                <a:defRPr/>
              </a:pPr>
              <a:t>133</a:t>
            </a:fld>
            <a:endParaRPr lang="tr-TR" sz="1200" dirty="0">
              <a:solidFill>
                <a:schemeClr val="tx1">
                  <a:tint val="75000"/>
                </a:schemeClr>
              </a:solidFill>
              <a:latin typeface="Calibri" pitchFamily="34" charset="0"/>
              <a:ea typeface="MS Gothic" charset="-128"/>
            </a:endParaRPr>
          </a:p>
        </p:txBody>
      </p:sp>
    </p:spTree>
    <p:extLst>
      <p:ext uri="{BB962C8B-B14F-4D97-AF65-F5344CB8AC3E}">
        <p14:creationId xmlns:p14="http://schemas.microsoft.com/office/powerpoint/2010/main" val="103422435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47)	Korunma politikası “Katılım ve Uzlaşma” düzeyine gelmiş işletme tipi aşağıdakilerden hangisidir? </a:t>
            </a:r>
          </a:p>
          <a:p>
            <a:pPr algn="l"/>
            <a:r>
              <a:rPr lang="tr-TR" sz="2400" dirty="0">
                <a:solidFill>
                  <a:schemeClr val="tx1"/>
                </a:solidFill>
              </a:rPr>
              <a:t>A) </a:t>
            </a:r>
            <a:r>
              <a:rPr lang="tr-TR" sz="2400" dirty="0" err="1">
                <a:solidFill>
                  <a:schemeClr val="tx1"/>
                </a:solidFill>
              </a:rPr>
              <a:t>Taylorcu</a:t>
            </a:r>
            <a:r>
              <a:rPr lang="tr-TR" sz="2400" dirty="0">
                <a:solidFill>
                  <a:schemeClr val="tx1"/>
                </a:solidFill>
              </a:rPr>
              <a:t> işletme	</a:t>
            </a:r>
          </a:p>
          <a:p>
            <a:pPr algn="l"/>
            <a:r>
              <a:rPr lang="tr-TR" sz="2400" dirty="0">
                <a:solidFill>
                  <a:schemeClr val="tx1"/>
                </a:solidFill>
              </a:rPr>
              <a:t>B) Aile tipi işletme</a:t>
            </a:r>
          </a:p>
          <a:p>
            <a:pPr algn="l"/>
            <a:r>
              <a:rPr lang="tr-TR" sz="2400" dirty="0">
                <a:solidFill>
                  <a:schemeClr val="tx1"/>
                </a:solidFill>
              </a:rPr>
              <a:t>C) Erişkin işletme		</a:t>
            </a:r>
          </a:p>
          <a:p>
            <a:pPr algn="l"/>
            <a:r>
              <a:rPr lang="tr-TR" sz="2400" dirty="0">
                <a:solidFill>
                  <a:schemeClr val="tx1"/>
                </a:solidFill>
              </a:rPr>
              <a:t>D) </a:t>
            </a:r>
            <a:r>
              <a:rPr lang="tr-TR" sz="2400" dirty="0" err="1">
                <a:solidFill>
                  <a:schemeClr val="tx1"/>
                </a:solidFill>
              </a:rPr>
              <a:t>İnsancıllaştırılmış</a:t>
            </a:r>
            <a:r>
              <a:rPr lang="tr-TR" sz="2400" dirty="0">
                <a:solidFill>
                  <a:schemeClr val="tx1"/>
                </a:solidFill>
              </a:rPr>
              <a:t> işletme </a:t>
            </a: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134</a:t>
            </a:fld>
            <a:endParaRPr lang="tr-TR">
              <a:solidFill>
                <a:prstClr val="black">
                  <a:tint val="75000"/>
                </a:prstClr>
              </a:solidFill>
            </a:endParaRPr>
          </a:p>
        </p:txBody>
      </p:sp>
    </p:spTree>
    <p:extLst>
      <p:ext uri="{BB962C8B-B14F-4D97-AF65-F5344CB8AC3E}">
        <p14:creationId xmlns:p14="http://schemas.microsoft.com/office/powerpoint/2010/main" val="2202398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p:txBody>
          <a:bodyPr/>
          <a:lstStyle/>
          <a:p>
            <a:pPr>
              <a:defRPr/>
            </a:pPr>
            <a:fld id="{801642AC-962B-4822-8357-5EF84D9AAD11}" type="slidenum">
              <a:rPr lang="tr-TR"/>
              <a:pPr>
                <a:defRPr/>
              </a:pPr>
              <a:t>135</a:t>
            </a:fld>
            <a:endParaRPr lang="tr-TR"/>
          </a:p>
        </p:txBody>
      </p:sp>
      <p:sp>
        <p:nvSpPr>
          <p:cNvPr id="29699" name="Rectangle 2"/>
          <p:cNvSpPr>
            <a:spLocks noGrp="1"/>
          </p:cNvSpPr>
          <p:nvPr>
            <p:ph type="title" idx="4294967295"/>
          </p:nvPr>
        </p:nvSpPr>
        <p:spPr/>
        <p:txBody>
          <a:bodyPr/>
          <a:lstStyle/>
          <a:p>
            <a:r>
              <a:rPr lang="tr-TR" dirty="0" smtClean="0"/>
              <a:t>İşletme Tipi ile Koruma Politikası </a:t>
            </a:r>
          </a:p>
        </p:txBody>
      </p:sp>
      <p:sp>
        <p:nvSpPr>
          <p:cNvPr id="29700" name="Rectangle 3"/>
          <p:cNvSpPr>
            <a:spLocks noGrp="1"/>
          </p:cNvSpPr>
          <p:nvPr>
            <p:ph type="body" idx="4294967295"/>
          </p:nvPr>
        </p:nvSpPr>
        <p:spPr/>
        <p:txBody>
          <a:bodyPr/>
          <a:lstStyle/>
          <a:p>
            <a:pPr>
              <a:buFont typeface="Arial" pitchFamily="34" charset="0"/>
              <a:buNone/>
            </a:pPr>
            <a:r>
              <a:rPr lang="tr-TR" b="1" u="sng" smtClean="0"/>
              <a:t>İşletme Tipi </a:t>
            </a:r>
            <a:r>
              <a:rPr lang="tr-TR" b="1" smtClean="0"/>
              <a:t>			</a:t>
            </a:r>
            <a:r>
              <a:rPr lang="tr-TR" b="1" u="sng" smtClean="0"/>
              <a:t>Koruma Politikası</a:t>
            </a:r>
            <a:endParaRPr lang="tr-TR" smtClean="0"/>
          </a:p>
          <a:p>
            <a:pPr>
              <a:buFont typeface="Arial" pitchFamily="34" charset="0"/>
              <a:buNone/>
            </a:pPr>
            <a:r>
              <a:rPr lang="tr-TR" smtClean="0"/>
              <a:t>1. Aile İşletmesi			Onarma</a:t>
            </a:r>
          </a:p>
          <a:p>
            <a:pPr>
              <a:buFont typeface="Arial" pitchFamily="34" charset="0"/>
              <a:buNone/>
            </a:pPr>
            <a:r>
              <a:rPr lang="tr-TR" smtClean="0"/>
              <a:t>2. Taylorcu İşletme		Uygun hale getirme</a:t>
            </a:r>
          </a:p>
          <a:p>
            <a:pPr>
              <a:buFont typeface="Arial" pitchFamily="34" charset="0"/>
              <a:buNone/>
            </a:pPr>
            <a:r>
              <a:rPr lang="tr-TR" smtClean="0"/>
              <a:t>3. İnsancıllaşmış İşletme	Bilgilendirme, eğitim</a:t>
            </a:r>
          </a:p>
          <a:p>
            <a:pPr>
              <a:buFont typeface="Arial" pitchFamily="34" charset="0"/>
              <a:buNone/>
            </a:pPr>
            <a:r>
              <a:rPr lang="tr-TR" smtClean="0"/>
              <a:t>4. Erişkin İşletme		Katılım, uzlaşma </a:t>
            </a:r>
          </a:p>
        </p:txBody>
      </p:sp>
    </p:spTree>
    <p:extLst>
      <p:ext uri="{BB962C8B-B14F-4D97-AF65-F5344CB8AC3E}">
        <p14:creationId xmlns:p14="http://schemas.microsoft.com/office/powerpoint/2010/main" val="112142375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pPr>
              <a:defRPr/>
            </a:pPr>
            <a:fld id="{D5B9774C-1257-4B79-95F2-88EF7A1057F2}" type="slidenum">
              <a:rPr lang="tr-TR"/>
              <a:pPr>
                <a:defRPr/>
              </a:pPr>
              <a:t>136</a:t>
            </a:fld>
            <a:endParaRPr lang="tr-TR"/>
          </a:p>
        </p:txBody>
      </p:sp>
      <p:sp>
        <p:nvSpPr>
          <p:cNvPr id="32771" name="Rectangle 2"/>
          <p:cNvSpPr>
            <a:spLocks noGrp="1"/>
          </p:cNvSpPr>
          <p:nvPr>
            <p:ph type="title" idx="4294967295"/>
          </p:nvPr>
        </p:nvSpPr>
        <p:spPr>
          <a:xfrm>
            <a:off x="457200" y="274638"/>
            <a:ext cx="8229600" cy="922337"/>
          </a:xfrm>
        </p:spPr>
        <p:txBody>
          <a:bodyPr/>
          <a:lstStyle/>
          <a:p>
            <a:r>
              <a:rPr lang="tr-TR" b="1" smtClean="0"/>
              <a:t>TAYLORCU İŞLETME</a:t>
            </a:r>
          </a:p>
        </p:txBody>
      </p:sp>
      <p:sp>
        <p:nvSpPr>
          <p:cNvPr id="32772" name="Rectangle 3"/>
          <p:cNvSpPr>
            <a:spLocks noGrp="1"/>
          </p:cNvSpPr>
          <p:nvPr>
            <p:ph type="body" idx="4294967295"/>
          </p:nvPr>
        </p:nvSpPr>
        <p:spPr>
          <a:xfrm>
            <a:off x="250825" y="1052513"/>
            <a:ext cx="3816350" cy="5000625"/>
          </a:xfrm>
        </p:spPr>
        <p:txBody>
          <a:bodyPr/>
          <a:lstStyle/>
          <a:p>
            <a:pPr>
              <a:buFont typeface="Arial" charset="0"/>
              <a:buNone/>
            </a:pPr>
            <a:r>
              <a:rPr lang="tr-TR" sz="2400" b="1" smtClean="0"/>
              <a:t>SORUMLU KİŞİ / KURULUŞ: </a:t>
            </a:r>
          </a:p>
          <a:p>
            <a:pPr>
              <a:buFont typeface="Arial" charset="0"/>
              <a:buNone/>
            </a:pPr>
            <a:r>
              <a:rPr lang="tr-TR" sz="2400" smtClean="0"/>
              <a:t>İşveren  + işletme yöneticileri</a:t>
            </a:r>
          </a:p>
          <a:p>
            <a:pPr>
              <a:buFont typeface="Arial" charset="0"/>
              <a:buNone/>
            </a:pPr>
            <a:r>
              <a:rPr lang="tr-TR" sz="2400" smtClean="0"/>
              <a:t>Sendikalar, sendika temsilcileri</a:t>
            </a:r>
          </a:p>
          <a:p>
            <a:pPr>
              <a:buFont typeface="Arial" charset="0"/>
              <a:buNone/>
            </a:pPr>
            <a:r>
              <a:rPr lang="tr-TR" sz="2400" smtClean="0"/>
              <a:t>İşçi sağlığı ve iş güvenliği kurulu </a:t>
            </a:r>
          </a:p>
          <a:p>
            <a:pPr>
              <a:buFont typeface="Arial" charset="0"/>
              <a:buNone/>
            </a:pPr>
            <a:r>
              <a:rPr lang="tr-TR" sz="2400" smtClean="0"/>
              <a:t>İşyeri hekimi (İH) </a:t>
            </a:r>
          </a:p>
          <a:p>
            <a:pPr>
              <a:buFont typeface="Arial" charset="0"/>
              <a:buNone/>
            </a:pPr>
            <a:r>
              <a:rPr lang="tr-TR" sz="2400" smtClean="0"/>
              <a:t>İş müfettişi (İM)</a:t>
            </a:r>
          </a:p>
          <a:p>
            <a:pPr>
              <a:buFont typeface="Arial" charset="0"/>
              <a:buNone/>
            </a:pPr>
            <a:r>
              <a:rPr lang="tr-TR" sz="2400" smtClean="0"/>
              <a:t>Sosyal güvenlik (SG)</a:t>
            </a:r>
          </a:p>
        </p:txBody>
      </p:sp>
      <p:sp>
        <p:nvSpPr>
          <p:cNvPr id="32773" name="Rectangle 4"/>
          <p:cNvSpPr>
            <a:spLocks/>
          </p:cNvSpPr>
          <p:nvPr/>
        </p:nvSpPr>
        <p:spPr bwMode="auto">
          <a:xfrm>
            <a:off x="3779838" y="1052513"/>
            <a:ext cx="5364162" cy="51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Arial" charset="0"/>
              <a:buNone/>
            </a:pPr>
            <a:r>
              <a:rPr lang="tr-TR" sz="2400" b="1">
                <a:latin typeface="Calibri" pitchFamily="34" charset="0"/>
              </a:rPr>
              <a:t>	GÖSTERGELER :</a:t>
            </a:r>
          </a:p>
          <a:p>
            <a:pPr marL="342900" indent="-342900" eaLnBrk="0" hangingPunct="0">
              <a:spcBef>
                <a:spcPct val="20000"/>
              </a:spcBef>
              <a:buFont typeface="Arial" charset="0"/>
              <a:buChar char="•"/>
            </a:pPr>
            <a:r>
              <a:rPr lang="tr-TR" sz="2400">
                <a:latin typeface="Calibri" pitchFamily="34" charset="0"/>
              </a:rPr>
              <a:t>İş kazaları genellikle bildirilir</a:t>
            </a:r>
          </a:p>
          <a:p>
            <a:pPr marL="342900" indent="-342900" eaLnBrk="0" hangingPunct="0">
              <a:spcBef>
                <a:spcPct val="20000"/>
              </a:spcBef>
              <a:buFont typeface="Arial" charset="0"/>
              <a:buChar char="•"/>
            </a:pPr>
            <a:r>
              <a:rPr lang="tr-TR" sz="2400">
                <a:latin typeface="Calibri" pitchFamily="34" charset="0"/>
              </a:rPr>
              <a:t>Yalnız ölümcül iş kazaları araştırılır</a:t>
            </a:r>
          </a:p>
          <a:p>
            <a:pPr marL="342900" indent="-342900" eaLnBrk="0" hangingPunct="0">
              <a:spcBef>
                <a:spcPct val="20000"/>
              </a:spcBef>
              <a:buFont typeface="Arial" charset="0"/>
              <a:buChar char="•"/>
            </a:pPr>
            <a:r>
              <a:rPr lang="tr-TR" sz="2400">
                <a:latin typeface="Calibri" pitchFamily="34" charset="0"/>
              </a:rPr>
              <a:t>İş kazaları tek etmenle(teknik, insani) açıklanır </a:t>
            </a:r>
          </a:p>
          <a:p>
            <a:pPr marL="342900" indent="-342900" eaLnBrk="0" hangingPunct="0">
              <a:spcBef>
                <a:spcPct val="20000"/>
              </a:spcBef>
              <a:buFont typeface="Arial" charset="0"/>
              <a:buChar char="•"/>
            </a:pPr>
            <a:r>
              <a:rPr lang="tr-TR" sz="2400">
                <a:latin typeface="Calibri" pitchFamily="34" charset="0"/>
              </a:rPr>
              <a:t>Meslek hastalıkları genellikle bildirilmez</a:t>
            </a:r>
          </a:p>
          <a:p>
            <a:pPr marL="342900" indent="-342900" eaLnBrk="0" hangingPunct="0">
              <a:spcBef>
                <a:spcPct val="20000"/>
              </a:spcBef>
              <a:buFont typeface="Arial" charset="0"/>
              <a:buChar char="•"/>
            </a:pPr>
            <a:r>
              <a:rPr lang="tr-TR" sz="2400">
                <a:latin typeface="Calibri" pitchFamily="34" charset="0"/>
              </a:rPr>
              <a:t>Çalışan temsilcilerinin bildirimleri var</a:t>
            </a:r>
          </a:p>
          <a:p>
            <a:pPr marL="342900" indent="-342900" eaLnBrk="0" hangingPunct="0">
              <a:spcBef>
                <a:spcPct val="20000"/>
              </a:spcBef>
              <a:buFont typeface="Arial" charset="0"/>
              <a:buChar char="•"/>
            </a:pPr>
            <a:r>
              <a:rPr lang="tr-TR" sz="2400">
                <a:latin typeface="Calibri" pitchFamily="34" charset="0"/>
              </a:rPr>
              <a:t>İşçi sağlığı  iş güvenliği kurulu denetimleri</a:t>
            </a:r>
          </a:p>
          <a:p>
            <a:pPr marL="342900" indent="-342900" eaLnBrk="0" hangingPunct="0">
              <a:spcBef>
                <a:spcPct val="20000"/>
              </a:spcBef>
              <a:buFont typeface="Arial" charset="0"/>
              <a:buChar char="•"/>
            </a:pPr>
            <a:r>
              <a:rPr lang="tr-TR" sz="2400">
                <a:latin typeface="Calibri" pitchFamily="34" charset="0"/>
              </a:rPr>
              <a:t>Dış kuruluş (İH,İM,SG) denetimleri</a:t>
            </a:r>
            <a:endParaRPr lang="tr-TR" sz="2400" b="1">
              <a:latin typeface="Calibri" pitchFamily="34" charset="0"/>
            </a:endParaRPr>
          </a:p>
          <a:p>
            <a:pPr marL="342900" indent="-342900" eaLnBrk="0" hangingPunct="0">
              <a:spcBef>
                <a:spcPct val="20000"/>
              </a:spcBef>
              <a:buFont typeface="Arial" charset="0"/>
              <a:buChar char="•"/>
            </a:pPr>
            <a:r>
              <a:rPr lang="tr-TR" sz="2400" b="1">
                <a:latin typeface="Calibri" pitchFamily="34" charset="0"/>
              </a:rPr>
              <a:t>* İş kazası istatistikleri</a:t>
            </a:r>
            <a:r>
              <a:rPr lang="tr-TR" sz="3200">
                <a:latin typeface="Calibri" pitchFamily="34" charset="0"/>
              </a:rPr>
              <a:t> </a:t>
            </a:r>
          </a:p>
        </p:txBody>
      </p:sp>
    </p:spTree>
    <p:extLst>
      <p:ext uri="{BB962C8B-B14F-4D97-AF65-F5344CB8AC3E}">
        <p14:creationId xmlns:p14="http://schemas.microsoft.com/office/powerpoint/2010/main" val="132529931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pPr>
              <a:defRPr/>
            </a:pPr>
            <a:fld id="{05215C7A-6272-407F-9DB3-6930371A559D}" type="slidenum">
              <a:rPr lang="tr-TR"/>
              <a:pPr>
                <a:defRPr/>
              </a:pPr>
              <a:t>137</a:t>
            </a:fld>
            <a:endParaRPr lang="tr-TR"/>
          </a:p>
        </p:txBody>
      </p:sp>
      <p:sp>
        <p:nvSpPr>
          <p:cNvPr id="36867" name="Rectangle 2"/>
          <p:cNvSpPr>
            <a:spLocks noGrp="1"/>
          </p:cNvSpPr>
          <p:nvPr>
            <p:ph type="title" idx="4294967295"/>
          </p:nvPr>
        </p:nvSpPr>
        <p:spPr>
          <a:xfrm>
            <a:off x="457200" y="274638"/>
            <a:ext cx="8229600" cy="777875"/>
          </a:xfrm>
        </p:spPr>
        <p:txBody>
          <a:bodyPr/>
          <a:lstStyle/>
          <a:p>
            <a:r>
              <a:rPr lang="tr-TR" b="1" smtClean="0"/>
              <a:t>YETİŞKİN İŞLETME</a:t>
            </a:r>
            <a:r>
              <a:rPr lang="tr-TR" smtClean="0"/>
              <a:t> </a:t>
            </a:r>
          </a:p>
        </p:txBody>
      </p:sp>
      <p:sp>
        <p:nvSpPr>
          <p:cNvPr id="36868" name="Rectangle 3"/>
          <p:cNvSpPr>
            <a:spLocks noGrp="1"/>
          </p:cNvSpPr>
          <p:nvPr>
            <p:ph type="body" idx="4294967295"/>
          </p:nvPr>
        </p:nvSpPr>
        <p:spPr>
          <a:xfrm>
            <a:off x="250825" y="1052513"/>
            <a:ext cx="3816350" cy="5000625"/>
          </a:xfrm>
        </p:spPr>
        <p:txBody>
          <a:bodyPr/>
          <a:lstStyle/>
          <a:p>
            <a:pPr>
              <a:lnSpc>
                <a:spcPct val="90000"/>
              </a:lnSpc>
              <a:buFont typeface="Arial" pitchFamily="34" charset="0"/>
              <a:buNone/>
            </a:pPr>
            <a:r>
              <a:rPr lang="tr-TR" b="1" smtClean="0"/>
              <a:t>SORUMLU KİŞİ / KURULUŞ: </a:t>
            </a:r>
          </a:p>
          <a:p>
            <a:pPr>
              <a:lnSpc>
                <a:spcPct val="90000"/>
              </a:lnSpc>
            </a:pPr>
            <a:r>
              <a:rPr lang="tr-TR" smtClean="0"/>
              <a:t>III. Bölümdeki kişiler</a:t>
            </a:r>
          </a:p>
          <a:p>
            <a:pPr>
              <a:lnSpc>
                <a:spcPct val="90000"/>
              </a:lnSpc>
              <a:buFont typeface="Arial" pitchFamily="34" charset="0"/>
              <a:buNone/>
            </a:pPr>
            <a:r>
              <a:rPr lang="tr-TR" smtClean="0"/>
              <a:t>		+</a:t>
            </a:r>
          </a:p>
          <a:p>
            <a:pPr>
              <a:lnSpc>
                <a:spcPct val="90000"/>
              </a:lnSpc>
            </a:pPr>
            <a:r>
              <a:rPr lang="tr-TR" smtClean="0"/>
              <a:t>Çalışanlar: çalışma koşulları ile ilgili görüşlerini doğrudan ve toplu olarak ifade ederler </a:t>
            </a:r>
          </a:p>
        </p:txBody>
      </p:sp>
      <p:sp>
        <p:nvSpPr>
          <p:cNvPr id="36869" name="Rectangle 4"/>
          <p:cNvSpPr>
            <a:spLocks/>
          </p:cNvSpPr>
          <p:nvPr/>
        </p:nvSpPr>
        <p:spPr bwMode="auto">
          <a:xfrm>
            <a:off x="3779838" y="1052513"/>
            <a:ext cx="5364162" cy="51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Arial" pitchFamily="34" charset="0"/>
              <a:buNone/>
            </a:pPr>
            <a:r>
              <a:rPr lang="tr-TR" sz="2400" b="1">
                <a:latin typeface="Calibri" pitchFamily="34" charset="0"/>
              </a:rPr>
              <a:t>	GÖSTERGELER :</a:t>
            </a:r>
          </a:p>
          <a:p>
            <a:pPr marL="342900" indent="-342900" eaLnBrk="0" hangingPunct="0">
              <a:spcBef>
                <a:spcPct val="20000"/>
              </a:spcBef>
              <a:buFont typeface="Arial" pitchFamily="34" charset="0"/>
              <a:buChar char="•"/>
            </a:pPr>
            <a:r>
              <a:rPr lang="tr-TR" sz="3200">
                <a:latin typeface="Calibri" pitchFamily="34" charset="0"/>
              </a:rPr>
              <a:t>Tüm iş kazaları araştırılır ve çözümlenir</a:t>
            </a:r>
          </a:p>
          <a:p>
            <a:pPr marL="342900" indent="-342900" eaLnBrk="0" hangingPunct="0">
              <a:spcBef>
                <a:spcPct val="20000"/>
              </a:spcBef>
              <a:buFont typeface="Arial" pitchFamily="34" charset="0"/>
              <a:buChar char="•"/>
            </a:pPr>
            <a:r>
              <a:rPr lang="tr-TR" sz="3200">
                <a:latin typeface="Calibri" pitchFamily="34" charset="0"/>
              </a:rPr>
              <a:t>Epidomiyolojik araştırmalar yürütülür</a:t>
            </a:r>
          </a:p>
          <a:p>
            <a:pPr marL="342900" indent="-342900" eaLnBrk="0" hangingPunct="0">
              <a:spcBef>
                <a:spcPct val="20000"/>
              </a:spcBef>
              <a:buFont typeface="Arial" pitchFamily="34" charset="0"/>
              <a:buChar char="•"/>
            </a:pPr>
            <a:r>
              <a:rPr lang="tr-TR" sz="3200">
                <a:latin typeface="Calibri" pitchFamily="34" charset="0"/>
              </a:rPr>
              <a:t>İş çözümlemesi yapılır (ergonomik yaklaşım)</a:t>
            </a:r>
          </a:p>
          <a:p>
            <a:pPr marL="342900" indent="-342900" eaLnBrk="0" hangingPunct="0">
              <a:spcBef>
                <a:spcPct val="20000"/>
              </a:spcBef>
              <a:buFont typeface="Arial" pitchFamily="34" charset="0"/>
              <a:buChar char="•"/>
            </a:pPr>
            <a:r>
              <a:rPr lang="tr-TR" sz="3200">
                <a:latin typeface="Calibri" pitchFamily="34" charset="0"/>
              </a:rPr>
              <a:t>Grup tartışmalarının sonuçları çözümlenir.</a:t>
            </a:r>
          </a:p>
          <a:p>
            <a:pPr marL="342900" indent="-342900" eaLnBrk="0" hangingPunct="0">
              <a:spcBef>
                <a:spcPct val="20000"/>
              </a:spcBef>
              <a:buFont typeface="Arial" pitchFamily="34" charset="0"/>
              <a:buNone/>
            </a:pPr>
            <a:r>
              <a:rPr lang="tr-TR" sz="3200" b="1">
                <a:latin typeface="Calibri" pitchFamily="34" charset="0"/>
              </a:rPr>
              <a:t>*Olası  risk etmenleri listesi</a:t>
            </a:r>
            <a:r>
              <a:rPr lang="tr-TR" sz="3200">
                <a:latin typeface="Calibri" pitchFamily="34" charset="0"/>
              </a:rPr>
              <a:t> </a:t>
            </a:r>
          </a:p>
        </p:txBody>
      </p:sp>
    </p:spTree>
    <p:extLst>
      <p:ext uri="{BB962C8B-B14F-4D97-AF65-F5344CB8AC3E}">
        <p14:creationId xmlns:p14="http://schemas.microsoft.com/office/powerpoint/2010/main" val="302532856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000" dirty="0">
                <a:solidFill>
                  <a:schemeClr val="tx1"/>
                </a:solidFill>
              </a:rPr>
              <a:t>48)	Tozlu bir çalışmada, tozun çıktığı yerde havalandırma sistemi kurulmuştur. Yapılan ortam ölçümleri sonucu ortamda hala toz olduğu satanmış ve ortam için de ayrı bir havalandırma sistemi yapılmıştır. Bu durumda takip edilecek yol ne olmalıdır? </a:t>
            </a:r>
          </a:p>
          <a:p>
            <a:pPr algn="l"/>
            <a:r>
              <a:rPr lang="tr-TR" sz="2000" dirty="0">
                <a:solidFill>
                  <a:schemeClr val="tx1"/>
                </a:solidFill>
              </a:rPr>
              <a:t>A) 	Hem kaynağa, hem de ortama yönelik koruma yapılmış olduğu için sağlıklı bir çalışma ortamı oluşmuştur. Başka riskler varsa oraya </a:t>
            </a:r>
            <a:r>
              <a:rPr lang="tr-TR" sz="2000" dirty="0" err="1">
                <a:solidFill>
                  <a:schemeClr val="tx1"/>
                </a:solidFill>
              </a:rPr>
              <a:t>yönelinmelidir</a:t>
            </a:r>
            <a:endParaRPr lang="tr-TR" sz="2000" dirty="0">
              <a:solidFill>
                <a:schemeClr val="tx1"/>
              </a:solidFill>
            </a:endParaRPr>
          </a:p>
          <a:p>
            <a:pPr algn="l"/>
            <a:r>
              <a:rPr lang="tr-TR" sz="2000" dirty="0">
                <a:solidFill>
                  <a:schemeClr val="tx1"/>
                </a:solidFill>
              </a:rPr>
              <a:t>B) Ne olur ne olmaz, çalışanlara uygun toz maskesi dağıtılmalı ve kullandırılmalıdır</a:t>
            </a:r>
          </a:p>
          <a:p>
            <a:pPr algn="l"/>
            <a:r>
              <a:rPr lang="tr-TR" sz="2000" dirty="0">
                <a:solidFill>
                  <a:schemeClr val="tx1"/>
                </a:solidFill>
              </a:rPr>
              <a:t>C) İlave olarak tozu tutması için duvarlar nemlendirilmelidir</a:t>
            </a:r>
          </a:p>
          <a:p>
            <a:pPr algn="l"/>
            <a:r>
              <a:rPr lang="tr-TR" sz="2000" dirty="0">
                <a:solidFill>
                  <a:schemeClr val="tx1"/>
                </a:solidFill>
              </a:rPr>
              <a:t>D) Tekrar ölçüm yaptırılmalı, sağlığa zararlı bir durum varsa toz maskesi kullandırılmalıdır </a:t>
            </a: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138</a:t>
            </a:fld>
            <a:endParaRPr lang="tr-TR">
              <a:solidFill>
                <a:prstClr val="black">
                  <a:tint val="75000"/>
                </a:prstClr>
              </a:solidFill>
            </a:endParaRPr>
          </a:p>
        </p:txBody>
      </p:sp>
    </p:spTree>
    <p:extLst>
      <p:ext uri="{BB962C8B-B14F-4D97-AF65-F5344CB8AC3E}">
        <p14:creationId xmlns:p14="http://schemas.microsoft.com/office/powerpoint/2010/main" val="8965700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49)	Aşağıdakilerden hangisi </a:t>
            </a:r>
            <a:r>
              <a:rPr lang="tr-TR" sz="2400" dirty="0" err="1">
                <a:solidFill>
                  <a:schemeClr val="tx1"/>
                </a:solidFill>
              </a:rPr>
              <a:t>parenteral</a:t>
            </a:r>
            <a:r>
              <a:rPr lang="tr-TR" sz="2400" dirty="0">
                <a:solidFill>
                  <a:schemeClr val="tx1"/>
                </a:solidFill>
              </a:rPr>
              <a:t> bulaşan hepatitlerden korunma için alınacak önlemler arasında sayılamaz? </a:t>
            </a:r>
          </a:p>
          <a:p>
            <a:pPr algn="l"/>
            <a:endParaRPr lang="tr-TR" sz="2400" dirty="0">
              <a:solidFill>
                <a:schemeClr val="tx1"/>
              </a:solidFill>
            </a:endParaRPr>
          </a:p>
          <a:p>
            <a:pPr algn="l"/>
            <a:r>
              <a:rPr lang="tr-TR" sz="2400" dirty="0">
                <a:solidFill>
                  <a:schemeClr val="tx1"/>
                </a:solidFill>
              </a:rPr>
              <a:t>A) Kan ve vücut sıvıları ile temas eden cildi hemen su ve sabunla yıkamalı</a:t>
            </a:r>
          </a:p>
          <a:p>
            <a:pPr algn="l"/>
            <a:r>
              <a:rPr lang="tr-TR" sz="2400" dirty="0">
                <a:solidFill>
                  <a:schemeClr val="tx1"/>
                </a:solidFill>
              </a:rPr>
              <a:t>B) Kan ve vücut sıvılarının sıçrama riski varsa maske, gözlük ve önlük kullanmalı</a:t>
            </a:r>
          </a:p>
          <a:p>
            <a:pPr algn="l"/>
            <a:r>
              <a:rPr lang="tr-TR" sz="2400" dirty="0">
                <a:solidFill>
                  <a:schemeClr val="tx1"/>
                </a:solidFill>
              </a:rPr>
              <a:t>C)Hastadan kan alındıktan sonra iğneler kılıfına takılmalı</a:t>
            </a:r>
          </a:p>
          <a:p>
            <a:pPr algn="l"/>
            <a:r>
              <a:rPr lang="tr-TR" sz="2400" dirty="0">
                <a:solidFill>
                  <a:schemeClr val="tx1"/>
                </a:solidFill>
              </a:rPr>
              <a:t>D) Tüm hastaların kanları potansiyel olarak </a:t>
            </a:r>
            <a:r>
              <a:rPr lang="tr-TR" sz="2400" dirty="0" err="1">
                <a:solidFill>
                  <a:schemeClr val="tx1"/>
                </a:solidFill>
              </a:rPr>
              <a:t>infeksiyöz</a:t>
            </a:r>
            <a:r>
              <a:rPr lang="tr-TR" sz="2400" dirty="0">
                <a:solidFill>
                  <a:schemeClr val="tx1"/>
                </a:solidFill>
              </a:rPr>
              <a:t> kabul edilerek, kan almada ve kanlı sıvılarla temasta eldiven giymeli</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139</a:t>
            </a:fld>
            <a:endParaRPr lang="tr-TR">
              <a:solidFill>
                <a:prstClr val="black">
                  <a:tint val="75000"/>
                </a:prstClr>
              </a:solidFill>
            </a:endParaRPr>
          </a:p>
        </p:txBody>
      </p:sp>
    </p:spTree>
    <p:extLst>
      <p:ext uri="{BB962C8B-B14F-4D97-AF65-F5344CB8AC3E}">
        <p14:creationId xmlns:p14="http://schemas.microsoft.com/office/powerpoint/2010/main" val="22431496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6)	Aşağıdakilerden hangisi işyeri hekiminin tutması gereken sağlıkla ilgili kayıtlardan birisi değildir? </a:t>
            </a:r>
          </a:p>
          <a:p>
            <a:pPr algn="l"/>
            <a:r>
              <a:rPr lang="tr-TR" sz="2400" dirty="0">
                <a:solidFill>
                  <a:schemeClr val="tx1"/>
                </a:solidFill>
              </a:rPr>
              <a:t>A) Gürültü haritası</a:t>
            </a:r>
          </a:p>
          <a:p>
            <a:pPr algn="l"/>
            <a:r>
              <a:rPr lang="tr-TR" sz="2400" dirty="0">
                <a:solidFill>
                  <a:schemeClr val="tx1"/>
                </a:solidFill>
              </a:rPr>
              <a:t>B) İşçilerin bulaşıcı hastalık olmadığına dair sağlık kayıtları</a:t>
            </a:r>
          </a:p>
          <a:p>
            <a:pPr algn="l"/>
            <a:r>
              <a:rPr lang="tr-TR" sz="2400" dirty="0">
                <a:solidFill>
                  <a:schemeClr val="tx1"/>
                </a:solidFill>
              </a:rPr>
              <a:t>C) Kurşunla çalışan işçilerin sağlık kayıtları</a:t>
            </a:r>
          </a:p>
          <a:p>
            <a:pPr algn="l"/>
            <a:r>
              <a:rPr lang="tr-TR" sz="2400" dirty="0">
                <a:solidFill>
                  <a:schemeClr val="tx1"/>
                </a:solidFill>
              </a:rPr>
              <a:t>D) Akciğer </a:t>
            </a:r>
            <a:r>
              <a:rPr lang="tr-TR" sz="2400" dirty="0" err="1">
                <a:solidFill>
                  <a:schemeClr val="tx1"/>
                </a:solidFill>
              </a:rPr>
              <a:t>grafisi</a:t>
            </a:r>
            <a:r>
              <a:rPr lang="tr-TR" sz="2400" dirty="0">
                <a:solidFill>
                  <a:schemeClr val="tx1"/>
                </a:solidFill>
              </a:rPr>
              <a:t> raporları</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14</a:t>
            </a:fld>
            <a:endParaRPr lang="tr-TR">
              <a:solidFill>
                <a:prstClr val="black">
                  <a:tint val="75000"/>
                </a:prstClr>
              </a:solidFill>
            </a:endParaRPr>
          </a:p>
        </p:txBody>
      </p:sp>
    </p:spTree>
    <p:extLst>
      <p:ext uri="{BB962C8B-B14F-4D97-AF65-F5344CB8AC3E}">
        <p14:creationId xmlns:p14="http://schemas.microsoft.com/office/powerpoint/2010/main" val="2592920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sz="half" idx="1"/>
          </p:nvPr>
        </p:nvSpPr>
        <p:spPr>
          <a:xfrm>
            <a:off x="179388" y="692150"/>
            <a:ext cx="8569325" cy="3889375"/>
          </a:xfrm>
        </p:spPr>
        <p:txBody>
          <a:bodyPr/>
          <a:lstStyle/>
          <a:p>
            <a:pPr eaLnBrk="1" hangingPunct="1">
              <a:buFont typeface="Wingdings" pitchFamily="2" charset="2"/>
              <a:buChar char="¢"/>
            </a:pPr>
            <a:r>
              <a:rPr lang="tr-TR" sz="2400" smtClean="0">
                <a:latin typeface="Tahoma" pitchFamily="34" charset="0"/>
              </a:rPr>
              <a:t>Sağlık çalışanları cerrahi prosedürler esnasında oluşabilecek kesici yaralanmalar  </a:t>
            </a:r>
          </a:p>
          <a:p>
            <a:pPr eaLnBrk="1" hangingPunct="1">
              <a:buFont typeface="Wingdings" pitchFamily="2" charset="2"/>
              <a:buChar char="¢"/>
            </a:pPr>
            <a:endParaRPr lang="tr-TR" sz="2400" smtClean="0">
              <a:latin typeface="Tahoma" pitchFamily="34" charset="0"/>
            </a:endParaRPr>
          </a:p>
          <a:p>
            <a:pPr eaLnBrk="1" hangingPunct="1">
              <a:buFont typeface="Wingdings" pitchFamily="2" charset="2"/>
              <a:buChar char="¢"/>
            </a:pPr>
            <a:r>
              <a:rPr lang="tr-TR" sz="2400" smtClean="0">
                <a:latin typeface="Tahoma" pitchFamily="34" charset="0"/>
              </a:rPr>
              <a:t>Enfekte kan ve doku ile temas eden </a:t>
            </a:r>
          </a:p>
          <a:p>
            <a:pPr eaLnBrk="1" hangingPunct="1">
              <a:buFont typeface="Wingdings" pitchFamily="2" charset="2"/>
              <a:buNone/>
            </a:pPr>
            <a:r>
              <a:rPr lang="tr-TR" sz="2400" smtClean="0">
                <a:latin typeface="Tahoma" pitchFamily="34" charset="0"/>
              </a:rPr>
              <a:t>     ve semptomlar yönünden günlük </a:t>
            </a:r>
          </a:p>
          <a:p>
            <a:pPr eaLnBrk="1" hangingPunct="1">
              <a:buFont typeface="Wingdings" pitchFamily="2" charset="2"/>
              <a:buNone/>
            </a:pPr>
            <a:r>
              <a:rPr lang="tr-TR" sz="2400" smtClean="0">
                <a:latin typeface="Tahoma" pitchFamily="34" charset="0"/>
              </a:rPr>
              <a:t>     olarak izlenmeli</a:t>
            </a:r>
          </a:p>
          <a:p>
            <a:pPr eaLnBrk="1" hangingPunct="1">
              <a:buFont typeface="Wingdings" pitchFamily="2" charset="2"/>
              <a:buChar char="¢"/>
            </a:pPr>
            <a:endParaRPr lang="tr-TR" sz="2400" smtClean="0">
              <a:latin typeface="Tahoma" pitchFamily="34" charset="0"/>
            </a:endParaRPr>
          </a:p>
          <a:p>
            <a:pPr eaLnBrk="1" hangingPunct="1">
              <a:buFont typeface="Wingdings" pitchFamily="2" charset="2"/>
              <a:buChar char="¢"/>
            </a:pPr>
            <a:r>
              <a:rPr lang="tr-TR" sz="2400" smtClean="0">
                <a:latin typeface="Tahoma" pitchFamily="34" charset="0"/>
              </a:rPr>
              <a:t>Kesici ve delici aletler, vücut atıkları </a:t>
            </a:r>
          </a:p>
          <a:p>
            <a:pPr eaLnBrk="1" hangingPunct="1">
              <a:buFont typeface="Wingdings" pitchFamily="2" charset="2"/>
              <a:buNone/>
            </a:pPr>
            <a:r>
              <a:rPr lang="tr-TR" sz="2400" smtClean="0">
                <a:latin typeface="Tahoma" pitchFamily="34" charset="0"/>
              </a:rPr>
              <a:t>    güvenli bir  şekilde atılmalı veya </a:t>
            </a:r>
          </a:p>
          <a:p>
            <a:pPr eaLnBrk="1" hangingPunct="1">
              <a:buFont typeface="Wingdings" pitchFamily="2" charset="2"/>
              <a:buNone/>
            </a:pPr>
            <a:r>
              <a:rPr lang="tr-TR" sz="2400" smtClean="0">
                <a:latin typeface="Tahoma" pitchFamily="34" charset="0"/>
              </a:rPr>
              <a:t>    dekontamine edilmeli</a:t>
            </a:r>
          </a:p>
          <a:p>
            <a:pPr eaLnBrk="1" hangingPunct="1">
              <a:buFont typeface="Wingdings" pitchFamily="2" charset="2"/>
              <a:buChar char="¢"/>
            </a:pPr>
            <a:endParaRPr lang="tr-TR" sz="2400" smtClean="0">
              <a:latin typeface="Tahoma" pitchFamily="34" charset="0"/>
            </a:endParaRPr>
          </a:p>
          <a:p>
            <a:pPr eaLnBrk="1" hangingPunct="1">
              <a:buFont typeface="Wingdings" pitchFamily="2" charset="2"/>
              <a:buNone/>
            </a:pPr>
            <a:endParaRPr lang="tr-TR" sz="2400" smtClean="0">
              <a:latin typeface="Tahoma" pitchFamily="34" charset="0"/>
            </a:endParaRPr>
          </a:p>
        </p:txBody>
      </p:sp>
      <p:pic>
        <p:nvPicPr>
          <p:cNvPr id="56323"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51500" y="1773238"/>
            <a:ext cx="3009900" cy="2232025"/>
          </a:xfrm>
          <a:solidFill>
            <a:srgbClr val="FF0000"/>
          </a:solidFill>
        </p:spPr>
      </p:pic>
      <p:sp>
        <p:nvSpPr>
          <p:cNvPr id="56324" name="Line 4"/>
          <p:cNvSpPr>
            <a:spLocks noChangeShapeType="1"/>
          </p:cNvSpPr>
          <p:nvPr/>
        </p:nvSpPr>
        <p:spPr bwMode="auto">
          <a:xfrm flipH="1" flipV="1">
            <a:off x="5651500" y="1844675"/>
            <a:ext cx="2665413" cy="1871663"/>
          </a:xfrm>
          <a:prstGeom prst="line">
            <a:avLst/>
          </a:prstGeom>
          <a:noFill/>
          <a:ln w="28575">
            <a:solidFill>
              <a:srgbClr val="FF0000"/>
            </a:solidFill>
            <a:round/>
            <a:headEnd type="triangle" w="lg" len="sm"/>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56325" name="Line 5"/>
          <p:cNvSpPr>
            <a:spLocks noChangeShapeType="1"/>
          </p:cNvSpPr>
          <p:nvPr/>
        </p:nvSpPr>
        <p:spPr bwMode="auto">
          <a:xfrm flipV="1">
            <a:off x="5724525" y="1989138"/>
            <a:ext cx="2665413" cy="1944687"/>
          </a:xfrm>
          <a:prstGeom prst="line">
            <a:avLst/>
          </a:prstGeom>
          <a:noFill/>
          <a:ln w="28575">
            <a:solidFill>
              <a:srgbClr val="FF0000"/>
            </a:solidFill>
            <a:round/>
            <a:headEnd type="triangle" w="lg" len="sm"/>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 name="5 Slayt Numarası Yer Tutucusu"/>
          <p:cNvSpPr>
            <a:spLocks noGrp="1"/>
          </p:cNvSpPr>
          <p:nvPr>
            <p:ph type="sldNum" sz="quarter" idx="12"/>
          </p:nvPr>
        </p:nvSpPr>
        <p:spPr/>
        <p:txBody>
          <a:bodyPr/>
          <a:lstStyle/>
          <a:p>
            <a:pPr>
              <a:defRPr/>
            </a:pPr>
            <a:fld id="{C2BCBA25-6459-425A-BD26-A8D4B608E8AF}" type="slidenum">
              <a:rPr lang="tr-TR" smtClean="0"/>
              <a:pPr>
                <a:defRPr/>
              </a:pPr>
              <a:t>140</a:t>
            </a:fld>
            <a:endParaRPr lang="tr-TR"/>
          </a:p>
        </p:txBody>
      </p:sp>
    </p:spTree>
    <p:extLst>
      <p:ext uri="{BB962C8B-B14F-4D97-AF65-F5344CB8AC3E}">
        <p14:creationId xmlns:p14="http://schemas.microsoft.com/office/powerpoint/2010/main" val="66389063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sz="half" idx="1"/>
          </p:nvPr>
        </p:nvSpPr>
        <p:spPr>
          <a:xfrm>
            <a:off x="250825" y="1987550"/>
            <a:ext cx="5689600" cy="3097213"/>
          </a:xfrm>
        </p:spPr>
        <p:txBody>
          <a:bodyPr/>
          <a:lstStyle/>
          <a:p>
            <a:pPr marL="273050" indent="-273050" eaLnBrk="1" hangingPunct="1"/>
            <a:r>
              <a:rPr lang="tr-TR" sz="2600" smtClean="0">
                <a:latin typeface="Tahoma" pitchFamily="34" charset="0"/>
              </a:rPr>
              <a:t>İğne battı ise %70’lik alkolle 20-30 sn temizlenir, su ve sabun ile yıkanır</a:t>
            </a:r>
          </a:p>
          <a:p>
            <a:pPr marL="273050" indent="-273050" eaLnBrk="1" hangingPunct="1"/>
            <a:endParaRPr lang="tr-TR" sz="2600" smtClean="0">
              <a:latin typeface="Tahoma" pitchFamily="34" charset="0"/>
            </a:endParaRPr>
          </a:p>
          <a:p>
            <a:pPr marL="273050" indent="-273050" eaLnBrk="1" hangingPunct="1"/>
            <a:r>
              <a:rPr lang="tr-TR" sz="2600" smtClean="0">
                <a:latin typeface="Tahoma" pitchFamily="34" charset="0"/>
              </a:rPr>
              <a:t>Cilt ve mukoza teması durumunda bulaş bölgesi su ve sabun ile yıkanır</a:t>
            </a:r>
          </a:p>
          <a:p>
            <a:pPr marL="273050" indent="-273050" eaLnBrk="1" hangingPunct="1"/>
            <a:endParaRPr lang="tr-TR" sz="2600" smtClean="0">
              <a:latin typeface="Tahoma" pitchFamily="34" charset="0"/>
            </a:endParaRPr>
          </a:p>
          <a:p>
            <a:pPr marL="273050" indent="-273050" eaLnBrk="1" hangingPunct="1"/>
            <a:r>
              <a:rPr lang="tr-TR" sz="2600" smtClean="0">
                <a:latin typeface="Tahoma" pitchFamily="34" charset="0"/>
              </a:rPr>
              <a:t>Göze sıçrama olması durumunda bol su ile göz yıkanır</a:t>
            </a:r>
          </a:p>
          <a:p>
            <a:pPr marL="273050" indent="-273050" eaLnBrk="1" hangingPunct="1"/>
            <a:endParaRPr lang="tr-TR" sz="2600" smtClean="0">
              <a:latin typeface="Tahoma" pitchFamily="34" charset="0"/>
            </a:endParaRPr>
          </a:p>
        </p:txBody>
      </p:sp>
      <p:pic>
        <p:nvPicPr>
          <p:cNvPr id="57347" name="Picture 3"/>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867400" y="836613"/>
            <a:ext cx="2865438" cy="2736850"/>
          </a:xfrm>
          <a:noFill/>
        </p:spPr>
      </p:pic>
      <p:pic>
        <p:nvPicPr>
          <p:cNvPr id="57348" name="Picture 4"/>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853113" y="4067175"/>
            <a:ext cx="1504950" cy="1847850"/>
          </a:xfrm>
          <a:noFill/>
        </p:spPr>
      </p:pic>
      <p:sp>
        <p:nvSpPr>
          <p:cNvPr id="57349" name="Rectangle 5"/>
          <p:cNvSpPr>
            <a:spLocks noChangeArrowheads="1"/>
          </p:cNvSpPr>
          <p:nvPr/>
        </p:nvSpPr>
        <p:spPr bwMode="auto">
          <a:xfrm>
            <a:off x="323850" y="393700"/>
            <a:ext cx="558800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eaLnBrk="0" hangingPunct="0"/>
            <a:r>
              <a:rPr lang="tr-TR" sz="3200" b="1">
                <a:solidFill>
                  <a:srgbClr val="FF0000"/>
                </a:solidFill>
                <a:latin typeface="Tahoma" pitchFamily="34" charset="0"/>
              </a:rPr>
              <a:t>Enfekte Materyal İle Temas </a:t>
            </a:r>
          </a:p>
          <a:p>
            <a:pPr algn="ctr" eaLnBrk="0" hangingPunct="0"/>
            <a:r>
              <a:rPr lang="tr-TR" sz="3200" b="1">
                <a:solidFill>
                  <a:srgbClr val="FF0000"/>
                </a:solidFill>
                <a:latin typeface="Tahoma" pitchFamily="34" charset="0"/>
              </a:rPr>
              <a:t>Durumunda</a:t>
            </a:r>
            <a:r>
              <a:rPr lang="tr-TR" sz="3200" b="1">
                <a:solidFill>
                  <a:schemeClr val="tx2"/>
                </a:solidFill>
                <a:latin typeface="Tahoma" pitchFamily="34" charset="0"/>
              </a:rPr>
              <a:t/>
            </a:r>
            <a:br>
              <a:rPr lang="tr-TR" sz="3200" b="1">
                <a:solidFill>
                  <a:schemeClr val="tx2"/>
                </a:solidFill>
                <a:latin typeface="Tahoma" pitchFamily="34" charset="0"/>
              </a:rPr>
            </a:br>
            <a:endParaRPr lang="tr-TR" sz="3200" b="1">
              <a:solidFill>
                <a:schemeClr val="tx2"/>
              </a:solidFill>
              <a:latin typeface="Tahoma" pitchFamily="34" charset="0"/>
            </a:endParaRPr>
          </a:p>
        </p:txBody>
      </p:sp>
      <p:sp>
        <p:nvSpPr>
          <p:cNvPr id="6" name="5 Slayt Numarası Yer Tutucusu"/>
          <p:cNvSpPr>
            <a:spLocks noGrp="1"/>
          </p:cNvSpPr>
          <p:nvPr>
            <p:ph type="sldNum" sz="quarter" idx="12"/>
          </p:nvPr>
        </p:nvSpPr>
        <p:spPr/>
        <p:txBody>
          <a:bodyPr/>
          <a:lstStyle/>
          <a:p>
            <a:pPr>
              <a:defRPr/>
            </a:pPr>
            <a:fld id="{7B521FF6-0345-4DA6-B343-E4B3E7190D15}" type="slidenum">
              <a:rPr lang="tr-TR" smtClean="0"/>
              <a:pPr>
                <a:defRPr/>
              </a:pPr>
              <a:t>141</a:t>
            </a:fld>
            <a:endParaRPr lang="tr-TR"/>
          </a:p>
        </p:txBody>
      </p:sp>
    </p:spTree>
    <p:extLst>
      <p:ext uri="{BB962C8B-B14F-4D97-AF65-F5344CB8AC3E}">
        <p14:creationId xmlns:p14="http://schemas.microsoft.com/office/powerpoint/2010/main" val="289067349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000" dirty="0">
                <a:solidFill>
                  <a:schemeClr val="tx1"/>
                </a:solidFill>
              </a:rPr>
              <a:t>50)	Bir işçide saptanmış olan bulaşıcı hastalığın meslek hastalıkları listesinde yer almaması halinde bu hastalığın meslek hastalığı sayılabilmesi hususunda aşağıdakilerden hangisi doğru değildir? </a:t>
            </a:r>
          </a:p>
          <a:p>
            <a:pPr algn="l"/>
            <a:r>
              <a:rPr lang="tr-TR" sz="2000" dirty="0">
                <a:solidFill>
                  <a:schemeClr val="tx1"/>
                </a:solidFill>
              </a:rPr>
              <a:t>A)	İşçinin bu hastalığı, yaptığı iş ve görev icabı olarak aldığı kesin olarak tespit edilmişse,  bu enfeksiyon hastalığı da meslek hastalığı sayılır. </a:t>
            </a:r>
          </a:p>
          <a:p>
            <a:pPr algn="l"/>
            <a:r>
              <a:rPr lang="tr-TR" sz="2000" dirty="0">
                <a:solidFill>
                  <a:schemeClr val="tx1"/>
                </a:solidFill>
              </a:rPr>
              <a:t>B) Bu husustaki teşhisin laboratuvar deneyleriyle teyit edilmesi gereklidir. </a:t>
            </a:r>
          </a:p>
          <a:p>
            <a:pPr algn="l"/>
            <a:r>
              <a:rPr lang="tr-TR" sz="2000" dirty="0">
                <a:solidFill>
                  <a:schemeClr val="tx1"/>
                </a:solidFill>
              </a:rPr>
              <a:t>C) Bu durumda, hastalığın azami kuluçka süresi maruziyet süresi olarak kabul edilir.</a:t>
            </a:r>
          </a:p>
          <a:p>
            <a:pPr algn="l"/>
            <a:r>
              <a:rPr lang="tr-TR" sz="2000" dirty="0">
                <a:solidFill>
                  <a:schemeClr val="tx1"/>
                </a:solidFill>
              </a:rPr>
              <a:t>D)	Bu hastalığın meslek hastalığı sayılıp sayılmayacağı konusunda çıkacak uyuşmazlıklar Sosyal Sigorta Yüksek Sağlık Kurulu tarafından karara bağlanabilir</a:t>
            </a:r>
          </a:p>
          <a:p>
            <a:pPr algn="l"/>
            <a:endParaRPr lang="tr-TR" sz="2000" dirty="0">
              <a:solidFill>
                <a:schemeClr val="tx1"/>
              </a:solidFill>
            </a:endParaRP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142</a:t>
            </a:fld>
            <a:endParaRPr lang="tr-TR">
              <a:solidFill>
                <a:prstClr val="black">
                  <a:tint val="75000"/>
                </a:prstClr>
              </a:solidFill>
            </a:endParaRPr>
          </a:p>
        </p:txBody>
      </p:sp>
    </p:spTree>
    <p:extLst>
      <p:ext uri="{BB962C8B-B14F-4D97-AF65-F5344CB8AC3E}">
        <p14:creationId xmlns:p14="http://schemas.microsoft.com/office/powerpoint/2010/main" val="42344281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51)	Meslek hastalıkları ile mücadelede aşağıdaki yaklaşımlardan hangisi yeni iş sağlığı güvenliği anlayışına ait değildir? </a:t>
            </a:r>
          </a:p>
          <a:p>
            <a:pPr algn="l"/>
            <a:r>
              <a:rPr lang="tr-TR" sz="2400" dirty="0">
                <a:solidFill>
                  <a:schemeClr val="tx1"/>
                </a:solidFill>
              </a:rPr>
              <a:t>A) Risk değerlendirmesi</a:t>
            </a:r>
          </a:p>
          <a:p>
            <a:pPr algn="l"/>
            <a:r>
              <a:rPr lang="tr-TR" sz="2400" dirty="0">
                <a:solidFill>
                  <a:schemeClr val="tx1"/>
                </a:solidFill>
              </a:rPr>
              <a:t>B) Meydana gelmiş hastalıklar ve sonuçları ile ilgilenme</a:t>
            </a:r>
          </a:p>
          <a:p>
            <a:pPr algn="l"/>
            <a:r>
              <a:rPr lang="tr-TR" sz="2400" dirty="0">
                <a:solidFill>
                  <a:schemeClr val="tx1"/>
                </a:solidFill>
              </a:rPr>
              <a:t>C) Eğitim ve işçi katılımı</a:t>
            </a:r>
          </a:p>
          <a:p>
            <a:pPr algn="l"/>
            <a:r>
              <a:rPr lang="tr-TR" sz="2400" dirty="0">
                <a:solidFill>
                  <a:schemeClr val="tx1"/>
                </a:solidFill>
              </a:rPr>
              <a:t>D) Çalışanlara yönelik toplu korunma önlemleri </a:t>
            </a: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143</a:t>
            </a:fld>
            <a:endParaRPr lang="tr-TR">
              <a:solidFill>
                <a:prstClr val="black">
                  <a:tint val="75000"/>
                </a:prstClr>
              </a:solidFill>
            </a:endParaRPr>
          </a:p>
        </p:txBody>
      </p:sp>
    </p:spTree>
    <p:extLst>
      <p:ext uri="{BB962C8B-B14F-4D97-AF65-F5344CB8AC3E}">
        <p14:creationId xmlns:p14="http://schemas.microsoft.com/office/powerpoint/2010/main" val="37739997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52)	Birden fazla iş kazası veya meslek hastalığı sonucu sürekli iş göremezlik dereceleri veya birden fazla özürlülük derecelerinin birleştirilmesinde kullanılan hesaplama şekline ne denir? </a:t>
            </a:r>
          </a:p>
          <a:p>
            <a:pPr algn="l"/>
            <a:r>
              <a:rPr lang="tr-TR" sz="2400" dirty="0">
                <a:solidFill>
                  <a:schemeClr val="tx1"/>
                </a:solidFill>
              </a:rPr>
              <a:t>A) İş kazası ve meslek hastalığı cetveli</a:t>
            </a:r>
          </a:p>
          <a:p>
            <a:pPr algn="l"/>
            <a:r>
              <a:rPr lang="tr-TR" sz="2400" dirty="0">
                <a:solidFill>
                  <a:schemeClr val="tx1"/>
                </a:solidFill>
              </a:rPr>
              <a:t>B) </a:t>
            </a:r>
            <a:r>
              <a:rPr lang="tr-TR" sz="2400" dirty="0" err="1">
                <a:solidFill>
                  <a:schemeClr val="tx1"/>
                </a:solidFill>
              </a:rPr>
              <a:t>Ramazzini</a:t>
            </a:r>
            <a:r>
              <a:rPr lang="tr-TR" sz="2400" dirty="0">
                <a:solidFill>
                  <a:schemeClr val="tx1"/>
                </a:solidFill>
              </a:rPr>
              <a:t> Formülü </a:t>
            </a:r>
          </a:p>
          <a:p>
            <a:pPr algn="l"/>
            <a:r>
              <a:rPr lang="tr-TR" sz="2400" dirty="0">
                <a:solidFill>
                  <a:schemeClr val="tx1"/>
                </a:solidFill>
              </a:rPr>
              <a:t>C) </a:t>
            </a:r>
            <a:r>
              <a:rPr lang="tr-TR" sz="2400" dirty="0" err="1">
                <a:solidFill>
                  <a:schemeClr val="tx1"/>
                </a:solidFill>
              </a:rPr>
              <a:t>Harrington</a:t>
            </a:r>
            <a:r>
              <a:rPr lang="tr-TR" sz="2400" dirty="0">
                <a:solidFill>
                  <a:schemeClr val="tx1"/>
                </a:solidFill>
              </a:rPr>
              <a:t> Formülü </a:t>
            </a:r>
          </a:p>
          <a:p>
            <a:pPr algn="l"/>
            <a:r>
              <a:rPr lang="tr-TR" sz="2400" dirty="0">
                <a:solidFill>
                  <a:schemeClr val="tx1"/>
                </a:solidFill>
              </a:rPr>
              <a:t>D) </a:t>
            </a:r>
            <a:r>
              <a:rPr lang="tr-TR" sz="2400" dirty="0" err="1">
                <a:solidFill>
                  <a:schemeClr val="tx1"/>
                </a:solidFill>
              </a:rPr>
              <a:t>Balthazard</a:t>
            </a:r>
            <a:r>
              <a:rPr lang="tr-TR" sz="2400" dirty="0">
                <a:solidFill>
                  <a:schemeClr val="tx1"/>
                </a:solidFill>
              </a:rPr>
              <a:t> Formülü</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144</a:t>
            </a:fld>
            <a:endParaRPr lang="tr-TR">
              <a:solidFill>
                <a:prstClr val="black">
                  <a:tint val="75000"/>
                </a:prstClr>
              </a:solidFill>
            </a:endParaRPr>
          </a:p>
        </p:txBody>
      </p:sp>
    </p:spTree>
    <p:extLst>
      <p:ext uri="{BB962C8B-B14F-4D97-AF65-F5344CB8AC3E}">
        <p14:creationId xmlns:p14="http://schemas.microsoft.com/office/powerpoint/2010/main" val="36512278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53)	İşle ilgili hastalıklara ilişkin olarak aşağıdakilerden hangisi yanlıştır? </a:t>
            </a:r>
          </a:p>
          <a:p>
            <a:pPr algn="l"/>
            <a:r>
              <a:rPr lang="tr-TR" sz="2400" dirty="0">
                <a:solidFill>
                  <a:schemeClr val="tx1"/>
                </a:solidFill>
              </a:rPr>
              <a:t>A)	İşyeri ortam faktörleri hastalığın ilerleyişini değiştirebilir</a:t>
            </a:r>
          </a:p>
          <a:p>
            <a:pPr algn="l"/>
            <a:r>
              <a:rPr lang="tr-TR" sz="2400" dirty="0">
                <a:solidFill>
                  <a:schemeClr val="tx1"/>
                </a:solidFill>
              </a:rPr>
              <a:t>B) Meslek hastalıklarından farklı olarak hastalık için riskli işi yapmayanlarda da ortaya çıkabilir</a:t>
            </a:r>
          </a:p>
          <a:p>
            <a:pPr algn="l"/>
            <a:r>
              <a:rPr lang="tr-TR" sz="2400" dirty="0">
                <a:solidFill>
                  <a:schemeClr val="tx1"/>
                </a:solidFill>
              </a:rPr>
              <a:t>C) İşyeri ortam faktörleri hastalığın ortaya çıkmasını kolaylaştırabilir </a:t>
            </a:r>
          </a:p>
          <a:p>
            <a:pPr algn="l"/>
            <a:r>
              <a:rPr lang="tr-TR" sz="2400" dirty="0">
                <a:solidFill>
                  <a:schemeClr val="tx1"/>
                </a:solidFill>
              </a:rPr>
              <a:t>D)	İşle ilgili hastalıklarda işyerinde bulunan etkenlerle hastalık arasında zorunlu bir nedensellik ilişkisi vardır.</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145</a:t>
            </a:fld>
            <a:endParaRPr lang="tr-TR">
              <a:solidFill>
                <a:prstClr val="black">
                  <a:tint val="75000"/>
                </a:prstClr>
              </a:solidFill>
            </a:endParaRPr>
          </a:p>
        </p:txBody>
      </p:sp>
    </p:spTree>
    <p:extLst>
      <p:ext uri="{BB962C8B-B14F-4D97-AF65-F5344CB8AC3E}">
        <p14:creationId xmlns:p14="http://schemas.microsoft.com/office/powerpoint/2010/main" val="30228163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54)	Bir kimyasal maddenin tüm yaşam boyunca alındığında </a:t>
            </a:r>
            <a:r>
              <a:rPr lang="tr-TR" sz="2400" dirty="0" err="1">
                <a:solidFill>
                  <a:schemeClr val="tx1"/>
                </a:solidFill>
              </a:rPr>
              <a:t>toksik</a:t>
            </a:r>
            <a:r>
              <a:rPr lang="tr-TR" sz="2400" dirty="0">
                <a:solidFill>
                  <a:schemeClr val="tx1"/>
                </a:solidFill>
              </a:rPr>
              <a:t> etki göstermeyip bir risk taşımayan besinlerle günlük alım düzeyi aşağıdaki tanımlardan hangisine uymaktadır?</a:t>
            </a:r>
          </a:p>
          <a:p>
            <a:pPr algn="l"/>
            <a:r>
              <a:rPr lang="tr-TR" sz="2400" dirty="0">
                <a:solidFill>
                  <a:schemeClr val="tx1"/>
                </a:solidFill>
              </a:rPr>
              <a:t>A) Kabul Edilebilir Günlük Alım Düzeyi</a:t>
            </a:r>
          </a:p>
          <a:p>
            <a:pPr algn="l"/>
            <a:r>
              <a:rPr lang="tr-TR" sz="2400" dirty="0">
                <a:solidFill>
                  <a:schemeClr val="tx1"/>
                </a:solidFill>
              </a:rPr>
              <a:t>B) Müsaade Edilen Maruziyet Sınır Değeri</a:t>
            </a:r>
          </a:p>
          <a:p>
            <a:pPr algn="l"/>
            <a:r>
              <a:rPr lang="tr-TR" sz="2400" dirty="0">
                <a:solidFill>
                  <a:schemeClr val="tx1"/>
                </a:solidFill>
              </a:rPr>
              <a:t>C) Önerilen Maruziyet Sınır Değeri</a:t>
            </a:r>
          </a:p>
          <a:p>
            <a:pPr algn="l"/>
            <a:r>
              <a:rPr lang="tr-TR" sz="2400" dirty="0">
                <a:solidFill>
                  <a:schemeClr val="tx1"/>
                </a:solidFill>
              </a:rPr>
              <a:t>D) Medyan </a:t>
            </a:r>
            <a:r>
              <a:rPr lang="tr-TR" sz="2400" dirty="0" err="1">
                <a:solidFill>
                  <a:schemeClr val="tx1"/>
                </a:solidFill>
              </a:rPr>
              <a:t>Toksik</a:t>
            </a:r>
            <a:r>
              <a:rPr lang="tr-TR" sz="2400" dirty="0">
                <a:solidFill>
                  <a:schemeClr val="tx1"/>
                </a:solidFill>
              </a:rPr>
              <a:t> Doz</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146</a:t>
            </a:fld>
            <a:endParaRPr lang="tr-TR">
              <a:solidFill>
                <a:prstClr val="black">
                  <a:tint val="75000"/>
                </a:prstClr>
              </a:solidFill>
            </a:endParaRPr>
          </a:p>
        </p:txBody>
      </p:sp>
    </p:spTree>
    <p:extLst>
      <p:ext uri="{BB962C8B-B14F-4D97-AF65-F5344CB8AC3E}">
        <p14:creationId xmlns:p14="http://schemas.microsoft.com/office/powerpoint/2010/main" val="22250186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pPr>
              <a:defRPr/>
            </a:pPr>
            <a:fld id="{01DB1F6D-A55D-4F8B-BB4E-D2D2B2372CB0}" type="slidenum">
              <a:rPr lang="tr-TR">
                <a:solidFill>
                  <a:prstClr val="black">
                    <a:tint val="75000"/>
                  </a:prstClr>
                </a:solidFill>
              </a:rPr>
              <a:pPr>
                <a:defRPr/>
              </a:pPr>
              <a:t>147</a:t>
            </a:fld>
            <a:endParaRPr lang="tr-TR" dirty="0">
              <a:solidFill>
                <a:prstClr val="black">
                  <a:tint val="75000"/>
                </a:prstClr>
              </a:solidFill>
            </a:endParaRPr>
          </a:p>
        </p:txBody>
      </p:sp>
      <p:sp>
        <p:nvSpPr>
          <p:cNvPr id="59395" name="1 Başlık"/>
          <p:cNvSpPr>
            <a:spLocks noGrp="1"/>
          </p:cNvSpPr>
          <p:nvPr>
            <p:ph type="title"/>
          </p:nvPr>
        </p:nvSpPr>
        <p:spPr>
          <a:xfrm>
            <a:off x="457200" y="274638"/>
            <a:ext cx="8229600" cy="654050"/>
          </a:xfrm>
        </p:spPr>
        <p:txBody>
          <a:bodyPr/>
          <a:lstStyle/>
          <a:p>
            <a:pPr eaLnBrk="1" hangingPunct="1"/>
            <a:r>
              <a:rPr lang="tr-TR" smtClean="0"/>
              <a:t>Subakut/Kronik Toksisite Belirteçleri</a:t>
            </a:r>
          </a:p>
        </p:txBody>
      </p:sp>
      <p:sp>
        <p:nvSpPr>
          <p:cNvPr id="59396" name="2 İçerik Yer Tutucusu"/>
          <p:cNvSpPr>
            <a:spLocks noGrp="1"/>
          </p:cNvSpPr>
          <p:nvPr>
            <p:ph idx="1"/>
          </p:nvPr>
        </p:nvSpPr>
        <p:spPr>
          <a:xfrm>
            <a:off x="457200" y="1071563"/>
            <a:ext cx="8229600" cy="5054600"/>
          </a:xfrm>
        </p:spPr>
        <p:txBody>
          <a:bodyPr/>
          <a:lstStyle/>
          <a:p>
            <a:pPr eaLnBrk="1" hangingPunct="1">
              <a:buFont typeface="Arial" charset="0"/>
              <a:buChar char="•"/>
            </a:pPr>
            <a:r>
              <a:rPr lang="tr-TR" dirty="0" smtClean="0">
                <a:cs typeface="Times New Roman" pitchFamily="18" charset="0"/>
                <a:sym typeface="Symbol" pitchFamily="18" charset="2"/>
              </a:rPr>
              <a:t>ADI (</a:t>
            </a:r>
            <a:r>
              <a:rPr lang="tr-TR" dirty="0" err="1" smtClean="0">
                <a:cs typeface="Times New Roman" pitchFamily="18" charset="0"/>
                <a:sym typeface="Symbol" pitchFamily="18" charset="2"/>
              </a:rPr>
              <a:t>Acceptable</a:t>
            </a:r>
            <a:r>
              <a:rPr lang="tr-TR" dirty="0" smtClean="0">
                <a:cs typeface="Times New Roman" pitchFamily="18" charset="0"/>
                <a:sym typeface="Symbol" pitchFamily="18" charset="2"/>
              </a:rPr>
              <a:t> Daily </a:t>
            </a:r>
            <a:r>
              <a:rPr lang="tr-TR" dirty="0" err="1" smtClean="0">
                <a:cs typeface="Times New Roman" pitchFamily="18" charset="0"/>
                <a:sym typeface="Symbol" pitchFamily="18" charset="2"/>
              </a:rPr>
              <a:t>Intake</a:t>
            </a:r>
            <a:r>
              <a:rPr lang="tr-TR" dirty="0" smtClean="0">
                <a:cs typeface="Times New Roman" pitchFamily="18" charset="0"/>
                <a:sym typeface="Symbol" pitchFamily="18" charset="2"/>
              </a:rPr>
              <a:t>):</a:t>
            </a:r>
          </a:p>
          <a:p>
            <a:pPr lvl="1" eaLnBrk="1" hangingPunct="1">
              <a:buFont typeface="Arial" charset="0"/>
              <a:buChar char="•"/>
            </a:pPr>
            <a:r>
              <a:rPr lang="tr-TR" dirty="0" smtClean="0">
                <a:cs typeface="Times New Roman" pitchFamily="18" charset="0"/>
                <a:sym typeface="Symbol" pitchFamily="18" charset="2"/>
              </a:rPr>
              <a:t>Kabul Edilebil</a:t>
            </a:r>
            <a:r>
              <a:rPr lang="tr-TR" dirty="0" smtClean="0">
                <a:sym typeface="Symbol" pitchFamily="18" charset="2"/>
              </a:rPr>
              <a:t>i</a:t>
            </a:r>
            <a:r>
              <a:rPr lang="tr-TR" dirty="0" smtClean="0">
                <a:cs typeface="Times New Roman" pitchFamily="18" charset="0"/>
                <a:sym typeface="Symbol" pitchFamily="18" charset="2"/>
              </a:rPr>
              <a:t>r Günlük Al</a:t>
            </a:r>
            <a:r>
              <a:rPr lang="tr-TR" dirty="0" smtClean="0">
                <a:sym typeface="Symbol" pitchFamily="18" charset="2"/>
              </a:rPr>
              <a:t>ı</a:t>
            </a:r>
            <a:r>
              <a:rPr lang="tr-TR" dirty="0" smtClean="0">
                <a:cs typeface="Times New Roman" pitchFamily="18" charset="0"/>
                <a:sym typeface="Symbol" pitchFamily="18" charset="2"/>
              </a:rPr>
              <a:t>m Düzeyi</a:t>
            </a:r>
          </a:p>
          <a:p>
            <a:pPr lvl="1" eaLnBrk="1" hangingPunct="1">
              <a:buFont typeface="Arial" charset="0"/>
              <a:buChar char="•"/>
            </a:pPr>
            <a:r>
              <a:rPr lang="tr-TR" dirty="0" smtClean="0">
                <a:cs typeface="Times New Roman" pitchFamily="18" charset="0"/>
                <a:sym typeface="Symbol" pitchFamily="18" charset="2"/>
              </a:rPr>
              <a:t>Bir kimyasal maddenin tüm ya</a:t>
            </a:r>
            <a:r>
              <a:rPr lang="tr-TR" dirty="0" smtClean="0">
                <a:sym typeface="Symbol" pitchFamily="18" charset="2"/>
              </a:rPr>
              <a:t>ş</a:t>
            </a:r>
            <a:r>
              <a:rPr lang="tr-TR" dirty="0" smtClean="0">
                <a:cs typeface="Times New Roman" pitchFamily="18" charset="0"/>
                <a:sym typeface="Symbol" pitchFamily="18" charset="2"/>
              </a:rPr>
              <a:t>am boyunca al</a:t>
            </a:r>
            <a:r>
              <a:rPr lang="tr-TR" dirty="0" smtClean="0">
                <a:sym typeface="Symbol" pitchFamily="18" charset="2"/>
              </a:rPr>
              <a:t>ı</a:t>
            </a:r>
            <a:r>
              <a:rPr lang="tr-TR" dirty="0" smtClean="0">
                <a:cs typeface="Times New Roman" pitchFamily="18" charset="0"/>
                <a:sym typeface="Symbol" pitchFamily="18" charset="2"/>
              </a:rPr>
              <a:t>nd</a:t>
            </a:r>
            <a:r>
              <a:rPr lang="tr-TR" dirty="0" smtClean="0">
                <a:sym typeface="Symbol" pitchFamily="18" charset="2"/>
              </a:rPr>
              <a:t>ığı</a:t>
            </a:r>
            <a:r>
              <a:rPr lang="tr-TR" dirty="0" smtClean="0">
                <a:cs typeface="Times New Roman" pitchFamily="18" charset="0"/>
                <a:sym typeface="Symbol" pitchFamily="18" charset="2"/>
              </a:rPr>
              <a:t>nda </a:t>
            </a:r>
            <a:r>
              <a:rPr lang="tr-TR" dirty="0" err="1" smtClean="0">
                <a:cs typeface="Times New Roman" pitchFamily="18" charset="0"/>
                <a:sym typeface="Symbol" pitchFamily="18" charset="2"/>
              </a:rPr>
              <a:t>toksik</a:t>
            </a:r>
            <a:r>
              <a:rPr lang="tr-TR" dirty="0" smtClean="0">
                <a:cs typeface="Times New Roman" pitchFamily="18" charset="0"/>
                <a:sym typeface="Symbol" pitchFamily="18" charset="2"/>
              </a:rPr>
              <a:t> etki göstermeyip bir risk ta</a:t>
            </a:r>
            <a:r>
              <a:rPr lang="tr-TR" dirty="0" smtClean="0">
                <a:sym typeface="Symbol" pitchFamily="18" charset="2"/>
              </a:rPr>
              <a:t>şı</a:t>
            </a:r>
            <a:r>
              <a:rPr lang="tr-TR" dirty="0" smtClean="0">
                <a:cs typeface="Times New Roman" pitchFamily="18" charset="0"/>
                <a:sym typeface="Symbol" pitchFamily="18" charset="2"/>
              </a:rPr>
              <a:t>mayan besinlerle GÜNLÜK al</a:t>
            </a:r>
            <a:r>
              <a:rPr lang="tr-TR" dirty="0" smtClean="0">
                <a:sym typeface="Symbol" pitchFamily="18" charset="2"/>
              </a:rPr>
              <a:t>ı</a:t>
            </a:r>
            <a:r>
              <a:rPr lang="tr-TR" dirty="0" smtClean="0">
                <a:cs typeface="Times New Roman" pitchFamily="18" charset="0"/>
                <a:sym typeface="Symbol" pitchFamily="18" charset="2"/>
              </a:rPr>
              <a:t>m düzeyi (mg/kg/gün).</a:t>
            </a:r>
          </a:p>
          <a:p>
            <a:pPr lvl="1" eaLnBrk="1" hangingPunct="1">
              <a:buFont typeface="Arial" charset="0"/>
              <a:buChar char="•"/>
            </a:pPr>
            <a:r>
              <a:rPr lang="tr-TR" dirty="0" smtClean="0">
                <a:cs typeface="Times New Roman" pitchFamily="18" charset="0"/>
                <a:sym typeface="Symbol" pitchFamily="18" charset="2"/>
              </a:rPr>
              <a:t>Güvenlik faktörü kullan</a:t>
            </a:r>
            <a:r>
              <a:rPr lang="tr-TR" dirty="0" smtClean="0">
                <a:sym typeface="Symbol" pitchFamily="18" charset="2"/>
              </a:rPr>
              <a:t>ı</a:t>
            </a:r>
            <a:r>
              <a:rPr lang="tr-TR" dirty="0" smtClean="0">
                <a:cs typeface="Times New Roman" pitchFamily="18" charset="0"/>
                <a:sym typeface="Symbol" pitchFamily="18" charset="2"/>
              </a:rPr>
              <a:t>l</a:t>
            </a:r>
            <a:r>
              <a:rPr lang="tr-TR" dirty="0" smtClean="0">
                <a:sym typeface="Symbol" pitchFamily="18" charset="2"/>
              </a:rPr>
              <a:t>ı</a:t>
            </a:r>
            <a:r>
              <a:rPr lang="tr-TR" dirty="0" smtClean="0">
                <a:cs typeface="Times New Roman" pitchFamily="18" charset="0"/>
                <a:sym typeface="Symbol" pitchFamily="18" charset="2"/>
              </a:rPr>
              <a:t>r.</a:t>
            </a:r>
            <a:endParaRPr lang="tr-TR" dirty="0" smtClean="0"/>
          </a:p>
          <a:p>
            <a:pPr eaLnBrk="1" hangingPunct="1">
              <a:buFont typeface="Arial" charset="0"/>
              <a:buChar char="•"/>
            </a:pPr>
            <a:endParaRPr lang="tr-TR" dirty="0" smtClean="0">
              <a:cs typeface="Times New Roman" pitchFamily="18" charset="0"/>
              <a:sym typeface="Symbol" pitchFamily="18" charset="2"/>
            </a:endParaRPr>
          </a:p>
          <a:p>
            <a:pPr eaLnBrk="1" hangingPunct="1">
              <a:buFont typeface="Arial" charset="0"/>
              <a:buChar char="•"/>
            </a:pPr>
            <a:r>
              <a:rPr lang="tr-TR" dirty="0" smtClean="0">
                <a:cs typeface="Times New Roman" pitchFamily="18" charset="0"/>
                <a:sym typeface="Symbol" pitchFamily="18" charset="2"/>
              </a:rPr>
              <a:t>NOAEL/</a:t>
            </a:r>
            <a:r>
              <a:rPr lang="tr-TR" dirty="0" err="1" smtClean="0">
                <a:cs typeface="Times New Roman" pitchFamily="18" charset="0"/>
                <a:sym typeface="Symbol" pitchFamily="18" charset="2"/>
              </a:rPr>
              <a:t>NOEL’in</a:t>
            </a:r>
            <a:r>
              <a:rPr lang="tr-TR" dirty="0" smtClean="0">
                <a:cs typeface="Times New Roman" pitchFamily="18" charset="0"/>
                <a:sym typeface="Symbol" pitchFamily="18" charset="2"/>
              </a:rPr>
              <a:t> bir diğer kullanım şeklidir.</a:t>
            </a:r>
          </a:p>
          <a:p>
            <a:pPr eaLnBrk="1" hangingPunct="1">
              <a:buFont typeface="Arial" charset="0"/>
              <a:buChar char="•"/>
            </a:pPr>
            <a:endParaRPr lang="tr-TR" dirty="0" smtClean="0">
              <a:cs typeface="Times New Roman" pitchFamily="18" charset="0"/>
              <a:sym typeface="Symbol" pitchFamily="18" charset="2"/>
            </a:endParaRPr>
          </a:p>
        </p:txBody>
      </p:sp>
      <p:sp>
        <p:nvSpPr>
          <p:cNvPr id="4" name="3 Slayt Numarası Yer Tutucusu"/>
          <p:cNvSpPr txBox="1">
            <a:spLocks noGrp="1"/>
          </p:cNvSpPr>
          <p:nvPr/>
        </p:nvSpPr>
        <p:spPr>
          <a:xfrm>
            <a:off x="6553200" y="6356350"/>
            <a:ext cx="2133600" cy="365125"/>
          </a:xfrm>
          <a:prstGeom prst="rect">
            <a:avLst/>
          </a:prstGeom>
          <a:noFill/>
        </p:spPr>
        <p:txBody>
          <a:bodyPr anchor="ctr"/>
          <a:lstStyle/>
          <a:p>
            <a:pPr algn="r">
              <a:buFont typeface="Times New Roman" pitchFamily="16" charset="0"/>
              <a:buNone/>
              <a:defRPr/>
            </a:pPr>
            <a:fld id="{E1D136BA-349C-4436-B3CC-D23A7A7FE57A}" type="slidenum">
              <a:rPr lang="tr-TR" sz="1200">
                <a:solidFill>
                  <a:prstClr val="black">
                    <a:tint val="75000"/>
                  </a:prstClr>
                </a:solidFill>
                <a:latin typeface="Calibri" pitchFamily="34" charset="0"/>
                <a:ea typeface="MS Gothic" charset="-128"/>
                <a:cs typeface="Arial" charset="0"/>
              </a:rPr>
              <a:pPr algn="r">
                <a:buFont typeface="Times New Roman" pitchFamily="16" charset="0"/>
                <a:buNone/>
                <a:defRPr/>
              </a:pPr>
              <a:t>147</a:t>
            </a:fld>
            <a:endParaRPr lang="tr-TR" sz="1200" dirty="0">
              <a:solidFill>
                <a:prstClr val="black">
                  <a:tint val="75000"/>
                </a:prstClr>
              </a:solidFill>
              <a:latin typeface="Calibri" pitchFamily="34" charset="0"/>
              <a:ea typeface="MS Gothic" charset="-128"/>
              <a:cs typeface="Arial" charset="0"/>
            </a:endParaRPr>
          </a:p>
        </p:txBody>
      </p:sp>
    </p:spTree>
    <p:extLst>
      <p:ext uri="{BB962C8B-B14F-4D97-AF65-F5344CB8AC3E}">
        <p14:creationId xmlns:p14="http://schemas.microsoft.com/office/powerpoint/2010/main" val="1921355866"/>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pPr>
              <a:defRPr/>
            </a:pPr>
            <a:fld id="{4FC08438-C934-452D-8DB8-CFC7FE673445}" type="slidenum">
              <a:rPr lang="tr-TR"/>
              <a:pPr>
                <a:defRPr/>
              </a:pPr>
              <a:t>148</a:t>
            </a:fld>
            <a:endParaRPr lang="tr-TR" dirty="0"/>
          </a:p>
        </p:txBody>
      </p:sp>
      <p:sp>
        <p:nvSpPr>
          <p:cNvPr id="58371" name="1 Başlık"/>
          <p:cNvSpPr>
            <a:spLocks noGrp="1"/>
          </p:cNvSpPr>
          <p:nvPr>
            <p:ph type="title"/>
          </p:nvPr>
        </p:nvSpPr>
        <p:spPr>
          <a:xfrm>
            <a:off x="457200" y="274638"/>
            <a:ext cx="8229600" cy="654050"/>
          </a:xfrm>
        </p:spPr>
        <p:txBody>
          <a:bodyPr/>
          <a:lstStyle/>
          <a:p>
            <a:pPr eaLnBrk="1" hangingPunct="1"/>
            <a:r>
              <a:rPr lang="tr-TR" smtClean="0"/>
              <a:t>Subakut/Kronik Toksisite Belirteçleri</a:t>
            </a:r>
          </a:p>
        </p:txBody>
      </p:sp>
      <p:sp>
        <p:nvSpPr>
          <p:cNvPr id="58372" name="2 İçerik Yer Tutucusu"/>
          <p:cNvSpPr>
            <a:spLocks noGrp="1"/>
          </p:cNvSpPr>
          <p:nvPr>
            <p:ph idx="1"/>
          </p:nvPr>
        </p:nvSpPr>
        <p:spPr>
          <a:xfrm>
            <a:off x="457200" y="1071563"/>
            <a:ext cx="8229600" cy="5054600"/>
          </a:xfrm>
        </p:spPr>
        <p:txBody>
          <a:bodyPr/>
          <a:lstStyle/>
          <a:p>
            <a:pPr eaLnBrk="1" hangingPunct="1">
              <a:buFont typeface="Arial" charset="0"/>
              <a:buChar char="•"/>
            </a:pPr>
            <a:r>
              <a:rPr lang="tr-TR" dirty="0" smtClean="0"/>
              <a:t>TLV değeriyle eşdeğer belirteçler;</a:t>
            </a:r>
          </a:p>
          <a:p>
            <a:pPr eaLnBrk="1" hangingPunct="1">
              <a:buFont typeface="Arial" charset="0"/>
              <a:buChar char="•"/>
            </a:pPr>
            <a:endParaRPr lang="tr-TR" dirty="0" smtClean="0"/>
          </a:p>
          <a:p>
            <a:pPr eaLnBrk="1" hangingPunct="1">
              <a:buFont typeface="Arial" charset="0"/>
              <a:buChar char="•"/>
            </a:pPr>
            <a:r>
              <a:rPr lang="tr-TR" dirty="0" smtClean="0"/>
              <a:t>PEL (</a:t>
            </a:r>
            <a:r>
              <a:rPr lang="tr-TR" dirty="0" err="1" smtClean="0"/>
              <a:t>Permissible</a:t>
            </a:r>
            <a:r>
              <a:rPr lang="tr-TR" dirty="0" smtClean="0"/>
              <a:t> </a:t>
            </a:r>
            <a:r>
              <a:rPr lang="tr-TR" dirty="0" err="1" smtClean="0"/>
              <a:t>Exposure</a:t>
            </a:r>
            <a:r>
              <a:rPr lang="tr-TR" dirty="0" smtClean="0"/>
              <a:t> Limit):</a:t>
            </a:r>
          </a:p>
          <a:p>
            <a:pPr lvl="1" eaLnBrk="1" hangingPunct="1">
              <a:buFont typeface="Arial" charset="0"/>
              <a:buChar char="•"/>
            </a:pPr>
            <a:r>
              <a:rPr lang="tr-TR" dirty="0" smtClean="0"/>
              <a:t>Müsaade Edilen </a:t>
            </a:r>
            <a:r>
              <a:rPr lang="tr-TR" dirty="0" err="1" smtClean="0"/>
              <a:t>Maruziyet</a:t>
            </a:r>
            <a:r>
              <a:rPr lang="tr-TR" dirty="0" smtClean="0"/>
              <a:t> Sınırı</a:t>
            </a:r>
          </a:p>
          <a:p>
            <a:pPr lvl="1" eaLnBrk="1" hangingPunct="1">
              <a:buFont typeface="Arial" charset="0"/>
              <a:buChar char="•"/>
            </a:pPr>
            <a:r>
              <a:rPr lang="tr-TR" dirty="0" smtClean="0"/>
              <a:t>OSHA tarafından saptanan değerlerdir.</a:t>
            </a:r>
          </a:p>
          <a:p>
            <a:pPr lvl="1" eaLnBrk="1" hangingPunct="1">
              <a:buFont typeface="Arial" charset="0"/>
              <a:buChar char="•"/>
            </a:pPr>
            <a:r>
              <a:rPr lang="tr-TR" dirty="0" smtClean="0"/>
              <a:t>PEL değeri Birleşik Devletler için yasal yaptırım özelliğini taşımaktadır.</a:t>
            </a:r>
          </a:p>
          <a:p>
            <a:pPr eaLnBrk="1" hangingPunct="1">
              <a:buFont typeface="Arial" charset="0"/>
              <a:buChar char="•"/>
            </a:pPr>
            <a:endParaRPr lang="tr-TR" dirty="0" smtClean="0"/>
          </a:p>
          <a:p>
            <a:pPr eaLnBrk="1" hangingPunct="1">
              <a:buFont typeface="Arial" charset="0"/>
              <a:buChar char="•"/>
            </a:pPr>
            <a:r>
              <a:rPr lang="tr-TR" dirty="0" smtClean="0"/>
              <a:t>REL (</a:t>
            </a:r>
            <a:r>
              <a:rPr lang="tr-TR" dirty="0" err="1" smtClean="0"/>
              <a:t>Recommended</a:t>
            </a:r>
            <a:r>
              <a:rPr lang="tr-TR" dirty="0" smtClean="0"/>
              <a:t> </a:t>
            </a:r>
            <a:r>
              <a:rPr lang="tr-TR" dirty="0" err="1" smtClean="0"/>
              <a:t>Exposure</a:t>
            </a:r>
            <a:r>
              <a:rPr lang="tr-TR" dirty="0" smtClean="0"/>
              <a:t> Level):</a:t>
            </a:r>
          </a:p>
          <a:p>
            <a:pPr lvl="1" eaLnBrk="1" hangingPunct="1">
              <a:buFont typeface="Arial" charset="0"/>
              <a:buChar char="•"/>
            </a:pPr>
            <a:r>
              <a:rPr lang="tr-TR" dirty="0" smtClean="0"/>
              <a:t>Önerilen </a:t>
            </a:r>
            <a:r>
              <a:rPr lang="tr-TR" dirty="0" err="1" smtClean="0"/>
              <a:t>Maruziyet</a:t>
            </a:r>
            <a:r>
              <a:rPr lang="tr-TR" dirty="0" smtClean="0"/>
              <a:t> Seviyesi</a:t>
            </a:r>
          </a:p>
          <a:p>
            <a:pPr lvl="1" eaLnBrk="1" hangingPunct="1">
              <a:buFont typeface="Arial" charset="0"/>
              <a:buChar char="•"/>
            </a:pPr>
            <a:r>
              <a:rPr lang="tr-TR" dirty="0" smtClean="0"/>
              <a:t>NIOSH  tarafından önerilen değerlerdir.</a:t>
            </a:r>
          </a:p>
          <a:p>
            <a:pPr eaLnBrk="1" hangingPunct="1">
              <a:buFont typeface="Arial" charset="0"/>
              <a:buChar char="•"/>
            </a:pPr>
            <a:endParaRPr lang="tr-TR" dirty="0" smtClean="0"/>
          </a:p>
        </p:txBody>
      </p:sp>
      <p:sp>
        <p:nvSpPr>
          <p:cNvPr id="4" name="3 Slayt Numarası Yer Tutucusu"/>
          <p:cNvSpPr txBox="1">
            <a:spLocks noGrp="1"/>
          </p:cNvSpPr>
          <p:nvPr/>
        </p:nvSpPr>
        <p:spPr>
          <a:xfrm>
            <a:off x="6553200" y="6356350"/>
            <a:ext cx="2133600" cy="365125"/>
          </a:xfrm>
          <a:prstGeom prst="rect">
            <a:avLst/>
          </a:prstGeom>
          <a:noFill/>
        </p:spPr>
        <p:txBody>
          <a:bodyPr anchor="ctr"/>
          <a:lstStyle/>
          <a:p>
            <a:pPr algn="r">
              <a:buFont typeface="Times New Roman" pitchFamily="16" charset="0"/>
              <a:buNone/>
              <a:defRPr/>
            </a:pPr>
            <a:fld id="{48481DC5-4210-4919-BA32-A719582E5D39}" type="slidenum">
              <a:rPr lang="tr-TR" sz="1200">
                <a:solidFill>
                  <a:schemeClr val="tx1">
                    <a:tint val="75000"/>
                  </a:schemeClr>
                </a:solidFill>
                <a:latin typeface="Calibri" pitchFamily="34" charset="0"/>
                <a:ea typeface="MS Gothic" charset="-128"/>
              </a:rPr>
              <a:pPr algn="r">
                <a:buFont typeface="Times New Roman" pitchFamily="16" charset="0"/>
                <a:buNone/>
                <a:defRPr/>
              </a:pPr>
              <a:t>148</a:t>
            </a:fld>
            <a:endParaRPr lang="tr-TR" sz="1200" dirty="0">
              <a:solidFill>
                <a:schemeClr val="tx1">
                  <a:tint val="75000"/>
                </a:schemeClr>
              </a:solidFill>
              <a:latin typeface="Calibri" pitchFamily="34" charset="0"/>
              <a:ea typeface="MS Gothic" charset="-128"/>
            </a:endParaRPr>
          </a:p>
        </p:txBody>
      </p:sp>
    </p:spTree>
    <p:extLst>
      <p:ext uri="{BB962C8B-B14F-4D97-AF65-F5344CB8AC3E}">
        <p14:creationId xmlns:p14="http://schemas.microsoft.com/office/powerpoint/2010/main" val="2737217260"/>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55)	Karbondioksit, Karbon monoksit, LPG’nin özellikleri için aşağıdakilerden hangi sıralama doğrudur? </a:t>
            </a:r>
          </a:p>
          <a:p>
            <a:pPr algn="l"/>
            <a:r>
              <a:rPr lang="tr-TR" sz="2400" dirty="0">
                <a:solidFill>
                  <a:schemeClr val="tx1"/>
                </a:solidFill>
              </a:rPr>
              <a:t>A) Boğucu – Boğucu - Boğucu</a:t>
            </a:r>
          </a:p>
          <a:p>
            <a:pPr algn="l"/>
            <a:r>
              <a:rPr lang="tr-TR" sz="2400" dirty="0">
                <a:solidFill>
                  <a:schemeClr val="tx1"/>
                </a:solidFill>
              </a:rPr>
              <a:t>B) Boğucu - Zehirli – Boğucu</a:t>
            </a:r>
          </a:p>
          <a:p>
            <a:pPr algn="l"/>
            <a:r>
              <a:rPr lang="tr-TR" sz="2400" dirty="0">
                <a:solidFill>
                  <a:schemeClr val="tx1"/>
                </a:solidFill>
              </a:rPr>
              <a:t>C) Zehirli - Zehirli - Boğucu</a:t>
            </a:r>
          </a:p>
          <a:p>
            <a:pPr algn="l"/>
            <a:r>
              <a:rPr lang="tr-TR" sz="2400" dirty="0">
                <a:solidFill>
                  <a:schemeClr val="tx1"/>
                </a:solidFill>
              </a:rPr>
              <a:t>D) Boğucu - Zehirli - Zehirli</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149</a:t>
            </a:fld>
            <a:endParaRPr lang="tr-TR">
              <a:solidFill>
                <a:prstClr val="black">
                  <a:tint val="75000"/>
                </a:prstClr>
              </a:solidFill>
            </a:endParaRPr>
          </a:p>
        </p:txBody>
      </p:sp>
    </p:spTree>
    <p:extLst>
      <p:ext uri="{BB962C8B-B14F-4D97-AF65-F5344CB8AC3E}">
        <p14:creationId xmlns:p14="http://schemas.microsoft.com/office/powerpoint/2010/main" val="28262112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7)	İşyerinizde üretimde yeni kullanılmaya başlayan bir kimyasalın karaciğer üzerine zararlı olup olmadığını araştırmak istiyorsunuz. Hangi araştırma tipini seçersiniz? </a:t>
            </a:r>
          </a:p>
          <a:p>
            <a:pPr algn="l"/>
            <a:r>
              <a:rPr lang="tr-TR" sz="2400" dirty="0">
                <a:solidFill>
                  <a:schemeClr val="tx1"/>
                </a:solidFill>
              </a:rPr>
              <a:t>A) Olgu-kontrol  		B) Retrospektif </a:t>
            </a:r>
          </a:p>
          <a:p>
            <a:pPr algn="l"/>
            <a:r>
              <a:rPr lang="tr-TR" sz="2400" dirty="0">
                <a:solidFill>
                  <a:schemeClr val="tx1"/>
                </a:solidFill>
              </a:rPr>
              <a:t>C) </a:t>
            </a:r>
            <a:r>
              <a:rPr lang="tr-TR" sz="2400" dirty="0" err="1">
                <a:solidFill>
                  <a:schemeClr val="tx1"/>
                </a:solidFill>
              </a:rPr>
              <a:t>Kohort</a:t>
            </a:r>
            <a:r>
              <a:rPr lang="tr-TR" sz="2400" dirty="0">
                <a:solidFill>
                  <a:schemeClr val="tx1"/>
                </a:solidFill>
              </a:rPr>
              <a:t> 			D) </a:t>
            </a:r>
            <a:r>
              <a:rPr lang="tr-TR" sz="2400" dirty="0" err="1">
                <a:solidFill>
                  <a:schemeClr val="tx1"/>
                </a:solidFill>
              </a:rPr>
              <a:t>Kesitsel</a:t>
            </a:r>
            <a:endParaRPr lang="tr-TR" sz="2400" dirty="0">
              <a:solidFill>
                <a:schemeClr val="tx1"/>
              </a:solidFill>
            </a:endParaRP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15</a:t>
            </a:fld>
            <a:endParaRPr lang="tr-TR">
              <a:solidFill>
                <a:prstClr val="black">
                  <a:tint val="75000"/>
                </a:prstClr>
              </a:solidFill>
            </a:endParaRPr>
          </a:p>
        </p:txBody>
      </p:sp>
    </p:spTree>
    <p:extLst>
      <p:ext uri="{BB962C8B-B14F-4D97-AF65-F5344CB8AC3E}">
        <p14:creationId xmlns:p14="http://schemas.microsoft.com/office/powerpoint/2010/main" val="3368206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56)	Nörolojik yakınmalara yol açan birikimli zorlanmaların sebep olduğu işle ilgili kas iskelet sistemi hastalıklarında aşağıdaki etkenlerden hangisi rahatsızlıkları arttırıcı yönde etki etmez? </a:t>
            </a:r>
          </a:p>
          <a:p>
            <a:pPr algn="l"/>
            <a:r>
              <a:rPr lang="tr-TR" sz="2400" dirty="0">
                <a:solidFill>
                  <a:schemeClr val="tx1"/>
                </a:solidFill>
              </a:rPr>
              <a:t>A) Ortam sıcaklığının yüksek olması</a:t>
            </a:r>
          </a:p>
          <a:p>
            <a:pPr algn="l"/>
            <a:r>
              <a:rPr lang="tr-TR" sz="2400" dirty="0">
                <a:solidFill>
                  <a:schemeClr val="tx1"/>
                </a:solidFill>
              </a:rPr>
              <a:t>B) Vibrasyonlu aletler kullanımı</a:t>
            </a:r>
          </a:p>
          <a:p>
            <a:pPr algn="l"/>
            <a:r>
              <a:rPr lang="tr-TR" sz="2400" dirty="0">
                <a:solidFill>
                  <a:schemeClr val="tx1"/>
                </a:solidFill>
              </a:rPr>
              <a:t>C) Sapı hatalı el aletleri kullanımı</a:t>
            </a:r>
          </a:p>
          <a:p>
            <a:pPr algn="l"/>
            <a:r>
              <a:rPr lang="tr-TR" sz="2400" dirty="0">
                <a:solidFill>
                  <a:schemeClr val="tx1"/>
                </a:solidFill>
              </a:rPr>
              <a:t>D) İşçinin diyabet hastası olması</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150</a:t>
            </a:fld>
            <a:endParaRPr lang="tr-TR">
              <a:solidFill>
                <a:prstClr val="black">
                  <a:tint val="75000"/>
                </a:prstClr>
              </a:solidFill>
            </a:endParaRPr>
          </a:p>
        </p:txBody>
      </p:sp>
    </p:spTree>
    <p:extLst>
      <p:ext uri="{BB962C8B-B14F-4D97-AF65-F5344CB8AC3E}">
        <p14:creationId xmlns:p14="http://schemas.microsoft.com/office/powerpoint/2010/main" val="30574744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pPr>
              <a:defRPr/>
            </a:pPr>
            <a:fld id="{B6ABB8CD-EAF3-4C70-84C7-C06F8F5AFD02}" type="slidenum">
              <a:rPr lang="tr-TR"/>
              <a:pPr>
                <a:defRPr/>
              </a:pPr>
              <a:t>151</a:t>
            </a:fld>
            <a:endParaRPr lang="tr-TR" dirty="0"/>
          </a:p>
        </p:txBody>
      </p:sp>
      <p:sp>
        <p:nvSpPr>
          <p:cNvPr id="58371" name="1 Başlık"/>
          <p:cNvSpPr>
            <a:spLocks noGrp="1"/>
          </p:cNvSpPr>
          <p:nvPr>
            <p:ph type="title"/>
          </p:nvPr>
        </p:nvSpPr>
        <p:spPr>
          <a:xfrm>
            <a:off x="457200" y="274638"/>
            <a:ext cx="8229600" cy="654050"/>
          </a:xfrm>
        </p:spPr>
        <p:txBody>
          <a:bodyPr/>
          <a:lstStyle/>
          <a:p>
            <a:pPr eaLnBrk="1" hangingPunct="1"/>
            <a:r>
              <a:rPr lang="tr-TR" smtClean="0"/>
              <a:t>“Birikimsel Zedelenmeler”</a:t>
            </a:r>
          </a:p>
        </p:txBody>
      </p:sp>
      <p:sp>
        <p:nvSpPr>
          <p:cNvPr id="58372" name="2 İçerik Yer Tutucusu"/>
          <p:cNvSpPr>
            <a:spLocks noGrp="1"/>
          </p:cNvSpPr>
          <p:nvPr>
            <p:ph idx="1"/>
          </p:nvPr>
        </p:nvSpPr>
        <p:spPr>
          <a:xfrm>
            <a:off x="457200" y="1071563"/>
            <a:ext cx="8229600" cy="5054600"/>
          </a:xfrm>
        </p:spPr>
        <p:txBody>
          <a:bodyPr/>
          <a:lstStyle/>
          <a:p>
            <a:pPr eaLnBrk="1" hangingPunct="1">
              <a:buFont typeface="Arial" charset="0"/>
              <a:buChar char="•"/>
            </a:pPr>
            <a:r>
              <a:rPr lang="tr-TR" dirty="0" smtClean="0"/>
              <a:t>Üst </a:t>
            </a:r>
            <a:r>
              <a:rPr lang="tr-TR" dirty="0" err="1" smtClean="0"/>
              <a:t>ekstremitelerle</a:t>
            </a:r>
            <a:r>
              <a:rPr lang="tr-TR" dirty="0" smtClean="0"/>
              <a:t> ilgili </a:t>
            </a:r>
            <a:r>
              <a:rPr lang="tr-TR" dirty="0" err="1" smtClean="0"/>
              <a:t>birikimsel</a:t>
            </a:r>
            <a:r>
              <a:rPr lang="tr-TR" dirty="0" smtClean="0"/>
              <a:t> zedelenmede;</a:t>
            </a:r>
          </a:p>
          <a:p>
            <a:pPr lvl="1" eaLnBrk="1" hangingPunct="1">
              <a:buFont typeface="Arial" charset="0"/>
              <a:buChar char="•"/>
            </a:pPr>
            <a:r>
              <a:rPr lang="tr-TR" dirty="0" smtClean="0"/>
              <a:t>Kişisel risk faktörleri;</a:t>
            </a:r>
          </a:p>
          <a:p>
            <a:pPr lvl="2" eaLnBrk="1" hangingPunct="1">
              <a:buFont typeface="Arial" charset="0"/>
              <a:buChar char="•"/>
            </a:pPr>
            <a:r>
              <a:rPr lang="tr-TR" sz="2200" dirty="0" smtClean="0"/>
              <a:t>Yaralanma ya da hastalıklar (</a:t>
            </a:r>
            <a:r>
              <a:rPr lang="tr-TR" sz="2200" b="1" u="sng" dirty="0" smtClean="0"/>
              <a:t>DM</a:t>
            </a:r>
            <a:r>
              <a:rPr lang="tr-TR" sz="2200" dirty="0" smtClean="0"/>
              <a:t>, </a:t>
            </a:r>
            <a:r>
              <a:rPr lang="tr-TR" sz="2200" dirty="0" err="1" smtClean="0"/>
              <a:t>Romatoid</a:t>
            </a:r>
            <a:r>
              <a:rPr lang="tr-TR" sz="2200" dirty="0" smtClean="0"/>
              <a:t> </a:t>
            </a:r>
            <a:r>
              <a:rPr lang="tr-TR" sz="2200" dirty="0" err="1" smtClean="0"/>
              <a:t>artrit</a:t>
            </a:r>
            <a:r>
              <a:rPr lang="tr-TR" sz="2200" dirty="0" smtClean="0"/>
              <a:t>)</a:t>
            </a:r>
          </a:p>
          <a:p>
            <a:pPr lvl="2" eaLnBrk="1" hangingPunct="1">
              <a:buFont typeface="Arial" charset="0"/>
              <a:buChar char="•"/>
            </a:pPr>
            <a:r>
              <a:rPr lang="tr-TR" sz="2200" dirty="0" err="1" smtClean="0"/>
              <a:t>Hormonal</a:t>
            </a:r>
            <a:r>
              <a:rPr lang="tr-TR" sz="2200" dirty="0" smtClean="0"/>
              <a:t> faktörler</a:t>
            </a:r>
          </a:p>
          <a:p>
            <a:pPr lvl="2" eaLnBrk="1" hangingPunct="1">
              <a:buFont typeface="Arial" charset="0"/>
              <a:buChar char="•"/>
            </a:pPr>
            <a:r>
              <a:rPr lang="tr-TR" sz="2200" dirty="0" smtClean="0"/>
              <a:t>Yaş</a:t>
            </a:r>
          </a:p>
          <a:p>
            <a:pPr lvl="2" eaLnBrk="1" hangingPunct="1">
              <a:buFont typeface="Arial" charset="0"/>
              <a:buChar char="•"/>
            </a:pPr>
            <a:r>
              <a:rPr lang="tr-TR" sz="2200" dirty="0" smtClean="0"/>
              <a:t>Vitamin eksiklikleri</a:t>
            </a:r>
          </a:p>
          <a:p>
            <a:pPr lvl="2" eaLnBrk="1" hangingPunct="1">
              <a:buFont typeface="Arial" charset="0"/>
              <a:buChar char="•"/>
            </a:pPr>
            <a:r>
              <a:rPr lang="tr-TR" sz="2200" dirty="0" smtClean="0"/>
              <a:t>Cinsiyet (kadınlar)</a:t>
            </a:r>
          </a:p>
          <a:p>
            <a:pPr lvl="2" eaLnBrk="1" hangingPunct="1">
              <a:buFont typeface="Arial" charset="0"/>
              <a:buChar char="•"/>
            </a:pPr>
            <a:r>
              <a:rPr lang="tr-TR" sz="2200" dirty="0" smtClean="0"/>
              <a:t>Bileğin şekli ve kalınlığı</a:t>
            </a:r>
          </a:p>
          <a:p>
            <a:pPr lvl="2" eaLnBrk="1" hangingPunct="1">
              <a:buFont typeface="Arial" charset="0"/>
              <a:buChar char="•"/>
            </a:pPr>
            <a:r>
              <a:rPr lang="tr-TR" sz="2200" dirty="0" err="1" smtClean="0"/>
              <a:t>Psikososyal</a:t>
            </a:r>
            <a:r>
              <a:rPr lang="tr-TR" sz="2200" dirty="0" smtClean="0"/>
              <a:t> faktörler </a:t>
            </a:r>
          </a:p>
          <a:p>
            <a:pPr eaLnBrk="1" hangingPunct="1">
              <a:buFont typeface="Arial" charset="0"/>
              <a:buChar char="•"/>
            </a:pPr>
            <a:endParaRPr lang="tr-TR" dirty="0" smtClean="0"/>
          </a:p>
          <a:p>
            <a:pPr eaLnBrk="1" hangingPunct="1">
              <a:buFont typeface="Arial" charset="0"/>
              <a:buChar char="•"/>
            </a:pPr>
            <a:endParaRPr lang="tr-TR" dirty="0" smtClean="0"/>
          </a:p>
        </p:txBody>
      </p:sp>
      <p:sp>
        <p:nvSpPr>
          <p:cNvPr id="4" name="3 Slayt Numarası Yer Tutucusu"/>
          <p:cNvSpPr txBox="1">
            <a:spLocks noGrp="1"/>
          </p:cNvSpPr>
          <p:nvPr/>
        </p:nvSpPr>
        <p:spPr>
          <a:xfrm>
            <a:off x="6553200" y="6356350"/>
            <a:ext cx="2133600" cy="365125"/>
          </a:xfrm>
          <a:prstGeom prst="rect">
            <a:avLst/>
          </a:prstGeom>
          <a:noFill/>
        </p:spPr>
        <p:txBody>
          <a:bodyPr anchor="ctr"/>
          <a:lstStyle/>
          <a:p>
            <a:pPr algn="r">
              <a:buFont typeface="Times New Roman" pitchFamily="16" charset="0"/>
              <a:buNone/>
              <a:defRPr/>
            </a:pPr>
            <a:fld id="{63DAD167-4DEA-4D74-B900-9694EA251D6E}" type="slidenum">
              <a:rPr lang="tr-TR" sz="1200">
                <a:solidFill>
                  <a:schemeClr val="tx1">
                    <a:tint val="75000"/>
                  </a:schemeClr>
                </a:solidFill>
                <a:latin typeface="Calibri" pitchFamily="34" charset="0"/>
                <a:ea typeface="MS Gothic" charset="-128"/>
              </a:rPr>
              <a:pPr algn="r">
                <a:buFont typeface="Times New Roman" pitchFamily="16" charset="0"/>
                <a:buNone/>
                <a:defRPr/>
              </a:pPr>
              <a:t>151</a:t>
            </a:fld>
            <a:endParaRPr lang="tr-TR" sz="1200" dirty="0">
              <a:solidFill>
                <a:schemeClr val="tx1">
                  <a:tint val="75000"/>
                </a:schemeClr>
              </a:solidFill>
              <a:latin typeface="Calibri" pitchFamily="34" charset="0"/>
              <a:ea typeface="MS Gothic" charset="-128"/>
            </a:endParaRPr>
          </a:p>
        </p:txBody>
      </p:sp>
    </p:spTree>
    <p:extLst>
      <p:ext uri="{BB962C8B-B14F-4D97-AF65-F5344CB8AC3E}">
        <p14:creationId xmlns:p14="http://schemas.microsoft.com/office/powerpoint/2010/main" val="17275156"/>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defRPr/>
            </a:pPr>
            <a:fld id="{8198E4B0-2023-4AEA-B288-859E32B6C1F5}" type="slidenum">
              <a:rPr lang="tr-TR"/>
              <a:pPr>
                <a:defRPr/>
              </a:pPr>
              <a:t>152</a:t>
            </a:fld>
            <a:endParaRPr lang="tr-TR" dirty="0"/>
          </a:p>
        </p:txBody>
      </p:sp>
      <p:sp>
        <p:nvSpPr>
          <p:cNvPr id="59395" name="1 Başlık"/>
          <p:cNvSpPr>
            <a:spLocks noGrp="1"/>
          </p:cNvSpPr>
          <p:nvPr>
            <p:ph type="title"/>
          </p:nvPr>
        </p:nvSpPr>
        <p:spPr>
          <a:xfrm>
            <a:off x="457200" y="274638"/>
            <a:ext cx="8229600" cy="654050"/>
          </a:xfrm>
        </p:spPr>
        <p:txBody>
          <a:bodyPr/>
          <a:lstStyle/>
          <a:p>
            <a:pPr eaLnBrk="1" hangingPunct="1"/>
            <a:r>
              <a:rPr lang="tr-TR" smtClean="0"/>
              <a:t>“Birikimsel Zedelenmeler”</a:t>
            </a:r>
          </a:p>
        </p:txBody>
      </p:sp>
      <p:sp>
        <p:nvSpPr>
          <p:cNvPr id="59396" name="2 İçerik Yer Tutucusu"/>
          <p:cNvSpPr>
            <a:spLocks noGrp="1"/>
          </p:cNvSpPr>
          <p:nvPr>
            <p:ph idx="1"/>
          </p:nvPr>
        </p:nvSpPr>
        <p:spPr>
          <a:xfrm>
            <a:off x="457200" y="1071563"/>
            <a:ext cx="8229600" cy="5054600"/>
          </a:xfrm>
        </p:spPr>
        <p:txBody>
          <a:bodyPr/>
          <a:lstStyle/>
          <a:p>
            <a:pPr eaLnBrk="1" hangingPunct="1">
              <a:buFont typeface="Arial" charset="0"/>
              <a:buChar char="•"/>
            </a:pPr>
            <a:r>
              <a:rPr lang="tr-TR" smtClean="0"/>
              <a:t>Üst ekstremitelerle ilgili birikimsel zedelenmede;</a:t>
            </a:r>
          </a:p>
          <a:p>
            <a:pPr lvl="1" eaLnBrk="1" hangingPunct="1">
              <a:buFont typeface="Arial" charset="0"/>
              <a:buChar char="•"/>
            </a:pPr>
            <a:r>
              <a:rPr lang="tr-TR" smtClean="0"/>
              <a:t>İşle ilgili risk faktörleri;</a:t>
            </a:r>
          </a:p>
          <a:p>
            <a:pPr lvl="2" eaLnBrk="1" hangingPunct="1">
              <a:buFont typeface="Arial" charset="0"/>
              <a:buChar char="•"/>
            </a:pPr>
            <a:r>
              <a:rPr lang="tr-TR" smtClean="0"/>
              <a:t>Tekrarlayan ve sürekli zorlamalar</a:t>
            </a:r>
          </a:p>
          <a:p>
            <a:pPr lvl="2" eaLnBrk="1" hangingPunct="1">
              <a:buFont typeface="Arial" charset="0"/>
              <a:buChar char="•"/>
            </a:pPr>
            <a:r>
              <a:rPr lang="tr-TR" smtClean="0"/>
              <a:t>Sürekli el-kol postürü</a:t>
            </a:r>
          </a:p>
          <a:p>
            <a:pPr lvl="2" eaLnBrk="1" hangingPunct="1">
              <a:buFont typeface="Arial" charset="0"/>
              <a:buChar char="•"/>
            </a:pPr>
            <a:r>
              <a:rPr lang="tr-TR" smtClean="0"/>
              <a:t>Hızlı yinelenen hareketler</a:t>
            </a:r>
          </a:p>
          <a:p>
            <a:pPr lvl="2" eaLnBrk="1" hangingPunct="1">
              <a:buFont typeface="Arial" charset="0"/>
              <a:buChar char="•"/>
            </a:pPr>
            <a:r>
              <a:rPr lang="tr-TR" smtClean="0"/>
              <a:t>Mekanik baskı uygulanması</a:t>
            </a:r>
          </a:p>
          <a:p>
            <a:pPr lvl="2" eaLnBrk="1" hangingPunct="1">
              <a:buFont typeface="Arial" charset="0"/>
              <a:buChar char="•"/>
            </a:pPr>
            <a:r>
              <a:rPr lang="tr-TR" smtClean="0"/>
              <a:t>Vibrasyon</a:t>
            </a:r>
          </a:p>
          <a:p>
            <a:pPr lvl="2" eaLnBrk="1" hangingPunct="1">
              <a:buFont typeface="Arial" charset="0"/>
              <a:buChar char="•"/>
            </a:pPr>
            <a:r>
              <a:rPr lang="tr-TR" smtClean="0"/>
              <a:t>Soğuk ortamda çalışmak</a:t>
            </a:r>
          </a:p>
          <a:p>
            <a:pPr lvl="2" eaLnBrk="1" hangingPunct="1">
              <a:buFont typeface="Arial" charset="0"/>
              <a:buChar char="•"/>
            </a:pPr>
            <a:r>
              <a:rPr lang="tr-TR" smtClean="0"/>
              <a:t>İşin organizasyonu </a:t>
            </a:r>
          </a:p>
          <a:p>
            <a:pPr eaLnBrk="1" hangingPunct="1">
              <a:buFont typeface="Arial" charset="0"/>
              <a:buChar char="•"/>
            </a:pPr>
            <a:endParaRPr lang="tr-TR" smtClean="0"/>
          </a:p>
          <a:p>
            <a:pPr eaLnBrk="1" hangingPunct="1">
              <a:buFont typeface="Arial" charset="0"/>
              <a:buChar char="•"/>
            </a:pPr>
            <a:endParaRPr lang="tr-TR" smtClean="0"/>
          </a:p>
        </p:txBody>
      </p:sp>
      <p:pic>
        <p:nvPicPr>
          <p:cNvPr id="5939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4221163"/>
            <a:ext cx="1835150"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Slayt Numarası Yer Tutucusu"/>
          <p:cNvSpPr txBox="1">
            <a:spLocks noGrp="1"/>
          </p:cNvSpPr>
          <p:nvPr/>
        </p:nvSpPr>
        <p:spPr>
          <a:xfrm>
            <a:off x="6553200" y="6356350"/>
            <a:ext cx="2133600" cy="365125"/>
          </a:xfrm>
          <a:prstGeom prst="rect">
            <a:avLst/>
          </a:prstGeom>
          <a:noFill/>
        </p:spPr>
        <p:txBody>
          <a:bodyPr anchor="ctr"/>
          <a:lstStyle/>
          <a:p>
            <a:pPr algn="r">
              <a:buFont typeface="Times New Roman" pitchFamily="16" charset="0"/>
              <a:buNone/>
              <a:defRPr/>
            </a:pPr>
            <a:fld id="{3B5252B8-8A3C-4867-8710-98E336486518}" type="slidenum">
              <a:rPr lang="tr-TR" sz="1200">
                <a:solidFill>
                  <a:schemeClr val="tx1">
                    <a:tint val="75000"/>
                  </a:schemeClr>
                </a:solidFill>
                <a:latin typeface="Calibri" pitchFamily="34" charset="0"/>
                <a:ea typeface="MS Gothic" charset="-128"/>
              </a:rPr>
              <a:pPr algn="r">
                <a:buFont typeface="Times New Roman" pitchFamily="16" charset="0"/>
                <a:buNone/>
                <a:defRPr/>
              </a:pPr>
              <a:t>152</a:t>
            </a:fld>
            <a:endParaRPr lang="tr-TR" sz="1200" dirty="0">
              <a:solidFill>
                <a:schemeClr val="tx1">
                  <a:tint val="75000"/>
                </a:schemeClr>
              </a:solidFill>
              <a:latin typeface="Calibri" pitchFamily="34" charset="0"/>
              <a:ea typeface="MS Gothic" charset="-128"/>
            </a:endParaRPr>
          </a:p>
        </p:txBody>
      </p:sp>
    </p:spTree>
    <p:extLst>
      <p:ext uri="{BB962C8B-B14F-4D97-AF65-F5344CB8AC3E}">
        <p14:creationId xmlns:p14="http://schemas.microsoft.com/office/powerpoint/2010/main" val="1475321409"/>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pPr>
              <a:defRPr/>
            </a:pPr>
            <a:fld id="{B0AA8B70-07BA-4F58-9351-8EBE21FE3853}" type="slidenum">
              <a:rPr lang="tr-TR"/>
              <a:pPr>
                <a:defRPr/>
              </a:pPr>
              <a:t>153</a:t>
            </a:fld>
            <a:endParaRPr lang="tr-TR" dirty="0"/>
          </a:p>
        </p:txBody>
      </p:sp>
      <p:sp>
        <p:nvSpPr>
          <p:cNvPr id="60419" name="1 Başlık"/>
          <p:cNvSpPr>
            <a:spLocks noGrp="1"/>
          </p:cNvSpPr>
          <p:nvPr>
            <p:ph type="title"/>
          </p:nvPr>
        </p:nvSpPr>
        <p:spPr>
          <a:xfrm>
            <a:off x="457200" y="274638"/>
            <a:ext cx="8229600" cy="654050"/>
          </a:xfrm>
        </p:spPr>
        <p:txBody>
          <a:bodyPr/>
          <a:lstStyle/>
          <a:p>
            <a:pPr eaLnBrk="1" hangingPunct="1"/>
            <a:r>
              <a:rPr lang="tr-TR" smtClean="0"/>
              <a:t>“Birikimsel Zedelenmeler”</a:t>
            </a:r>
          </a:p>
        </p:txBody>
      </p:sp>
      <p:sp>
        <p:nvSpPr>
          <p:cNvPr id="60420" name="2 İçerik Yer Tutucusu"/>
          <p:cNvSpPr>
            <a:spLocks noGrp="1"/>
          </p:cNvSpPr>
          <p:nvPr>
            <p:ph idx="1"/>
          </p:nvPr>
        </p:nvSpPr>
        <p:spPr>
          <a:xfrm>
            <a:off x="457200" y="1071563"/>
            <a:ext cx="8229600" cy="5054600"/>
          </a:xfrm>
        </p:spPr>
        <p:txBody>
          <a:bodyPr/>
          <a:lstStyle/>
          <a:p>
            <a:pPr eaLnBrk="1" hangingPunct="1">
              <a:buFont typeface="Arial" charset="0"/>
              <a:buChar char="•"/>
            </a:pPr>
            <a:r>
              <a:rPr lang="tr-TR" smtClean="0"/>
              <a:t>Üst ekstremite birikimsel zedelenmelerinde mekanik süreçler açısından risk faktörleri;</a:t>
            </a:r>
          </a:p>
          <a:p>
            <a:pPr lvl="1" eaLnBrk="1" hangingPunct="1">
              <a:buFont typeface="Arial" charset="0"/>
              <a:buChar char="•"/>
            </a:pPr>
            <a:r>
              <a:rPr lang="tr-TR" smtClean="0"/>
              <a:t>Ulnar deviasyon</a:t>
            </a:r>
          </a:p>
          <a:p>
            <a:pPr lvl="1" eaLnBrk="1" hangingPunct="1">
              <a:buFont typeface="Arial" charset="0"/>
              <a:buChar char="•"/>
            </a:pPr>
            <a:r>
              <a:rPr lang="tr-TR" smtClean="0"/>
              <a:t>Ulnar deviasyon ve supinasyon</a:t>
            </a:r>
          </a:p>
          <a:p>
            <a:pPr lvl="1" eaLnBrk="1" hangingPunct="1">
              <a:buFont typeface="Arial" charset="0"/>
              <a:buChar char="•"/>
            </a:pPr>
            <a:r>
              <a:rPr lang="tr-TR" smtClean="0"/>
              <a:t>Palmar fleksiyon</a:t>
            </a:r>
          </a:p>
          <a:p>
            <a:pPr lvl="1" eaLnBrk="1" hangingPunct="1">
              <a:buFont typeface="Arial" charset="0"/>
              <a:buChar char="•"/>
            </a:pPr>
            <a:r>
              <a:rPr lang="tr-TR" smtClean="0"/>
              <a:t>Dorsifleksiyon ve pronasyon</a:t>
            </a:r>
          </a:p>
          <a:p>
            <a:pPr lvl="1" eaLnBrk="1" hangingPunct="1">
              <a:buFont typeface="Arial" charset="0"/>
              <a:buChar char="•"/>
            </a:pPr>
            <a:r>
              <a:rPr lang="tr-TR" smtClean="0"/>
              <a:t>Kolun fleksiyonu, el iç rotasyonu</a:t>
            </a:r>
          </a:p>
          <a:p>
            <a:pPr lvl="1" eaLnBrk="1" hangingPunct="1">
              <a:buFont typeface="Arial" charset="0"/>
              <a:buChar char="•"/>
            </a:pPr>
            <a:r>
              <a:rPr lang="tr-TR" smtClean="0"/>
              <a:t>Radyal deviasyon, pronasyon ve dorsifleksiyon</a:t>
            </a:r>
          </a:p>
          <a:p>
            <a:pPr lvl="1" eaLnBrk="1" hangingPunct="1">
              <a:buFont typeface="Arial" charset="0"/>
              <a:buChar char="•"/>
            </a:pPr>
            <a:r>
              <a:rPr lang="tr-TR" smtClean="0"/>
              <a:t>Elin alet gibi kullanımı</a:t>
            </a:r>
          </a:p>
          <a:p>
            <a:pPr lvl="1" eaLnBrk="1" hangingPunct="1">
              <a:buFont typeface="Arial" charset="0"/>
              <a:buChar char="•"/>
            </a:pPr>
            <a:r>
              <a:rPr lang="tr-TR" smtClean="0"/>
              <a:t>Tekrarlı parmak hareketleri</a:t>
            </a:r>
          </a:p>
          <a:p>
            <a:pPr lvl="1" eaLnBrk="1" hangingPunct="1">
              <a:buFont typeface="Arial" charset="0"/>
              <a:buChar char="•"/>
            </a:pPr>
            <a:r>
              <a:rPr lang="tr-TR" smtClean="0"/>
              <a:t>Tekrarlı vibrasyonlar</a:t>
            </a:r>
          </a:p>
          <a:p>
            <a:pPr eaLnBrk="1" hangingPunct="1">
              <a:buFont typeface="Arial" charset="0"/>
              <a:buChar char="•"/>
            </a:pPr>
            <a:endParaRPr lang="tr-TR" smtClean="0"/>
          </a:p>
        </p:txBody>
      </p:sp>
      <p:sp>
        <p:nvSpPr>
          <p:cNvPr id="4" name="3 Slayt Numarası Yer Tutucusu"/>
          <p:cNvSpPr txBox="1">
            <a:spLocks noGrp="1"/>
          </p:cNvSpPr>
          <p:nvPr/>
        </p:nvSpPr>
        <p:spPr>
          <a:xfrm>
            <a:off x="6553200" y="6356350"/>
            <a:ext cx="2133600" cy="365125"/>
          </a:xfrm>
          <a:prstGeom prst="rect">
            <a:avLst/>
          </a:prstGeom>
          <a:noFill/>
        </p:spPr>
        <p:txBody>
          <a:bodyPr anchor="ctr"/>
          <a:lstStyle/>
          <a:p>
            <a:pPr algn="r">
              <a:buFont typeface="Times New Roman" pitchFamily="16" charset="0"/>
              <a:buNone/>
              <a:defRPr/>
            </a:pPr>
            <a:fld id="{50D93721-D87B-474F-98C6-3CDDC2E556E9}" type="slidenum">
              <a:rPr lang="tr-TR" sz="1200">
                <a:solidFill>
                  <a:schemeClr val="tx1">
                    <a:tint val="75000"/>
                  </a:schemeClr>
                </a:solidFill>
                <a:latin typeface="Calibri" pitchFamily="34" charset="0"/>
                <a:ea typeface="MS Gothic" charset="-128"/>
              </a:rPr>
              <a:pPr algn="r">
                <a:buFont typeface="Times New Roman" pitchFamily="16" charset="0"/>
                <a:buNone/>
                <a:defRPr/>
              </a:pPr>
              <a:t>153</a:t>
            </a:fld>
            <a:endParaRPr lang="tr-TR" sz="1200" dirty="0">
              <a:solidFill>
                <a:schemeClr val="tx1">
                  <a:tint val="75000"/>
                </a:schemeClr>
              </a:solidFill>
              <a:latin typeface="Calibri" pitchFamily="34" charset="0"/>
              <a:ea typeface="MS Gothic" charset="-128"/>
            </a:endParaRPr>
          </a:p>
        </p:txBody>
      </p:sp>
    </p:spTree>
    <p:extLst>
      <p:ext uri="{BB962C8B-B14F-4D97-AF65-F5344CB8AC3E}">
        <p14:creationId xmlns:p14="http://schemas.microsoft.com/office/powerpoint/2010/main" val="2123741506"/>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57)	Testisler, plevra, periton, </a:t>
            </a:r>
            <a:r>
              <a:rPr lang="tr-TR" sz="2400" dirty="0" err="1">
                <a:solidFill>
                  <a:schemeClr val="tx1"/>
                </a:solidFill>
              </a:rPr>
              <a:t>perikard</a:t>
            </a:r>
            <a:r>
              <a:rPr lang="tr-TR" sz="2400" dirty="0">
                <a:solidFill>
                  <a:schemeClr val="tx1"/>
                </a:solidFill>
              </a:rPr>
              <a:t> gibi dokulardaki </a:t>
            </a:r>
            <a:r>
              <a:rPr lang="tr-TR" sz="2400" dirty="0" err="1">
                <a:solidFill>
                  <a:schemeClr val="tx1"/>
                </a:solidFill>
              </a:rPr>
              <a:t>mezotel</a:t>
            </a:r>
            <a:r>
              <a:rPr lang="tr-TR" sz="2400" dirty="0">
                <a:solidFill>
                  <a:schemeClr val="tx1"/>
                </a:solidFill>
              </a:rPr>
              <a:t> hücrelerinde kontrolsüz çoğalma ile kansere neden olan etken aşağıdakilerden hangisidir? </a:t>
            </a:r>
          </a:p>
          <a:p>
            <a:pPr algn="l"/>
            <a:r>
              <a:rPr lang="tr-TR" sz="2400" dirty="0">
                <a:solidFill>
                  <a:schemeClr val="tx1"/>
                </a:solidFill>
              </a:rPr>
              <a:t>A) Nikel				B) Asbest</a:t>
            </a:r>
          </a:p>
          <a:p>
            <a:pPr algn="l"/>
            <a:r>
              <a:rPr lang="tr-TR" sz="2400" dirty="0">
                <a:solidFill>
                  <a:schemeClr val="tx1"/>
                </a:solidFill>
              </a:rPr>
              <a:t>C) Benzen				D) </a:t>
            </a:r>
            <a:r>
              <a:rPr lang="tr-TR" sz="2400" dirty="0" err="1">
                <a:solidFill>
                  <a:schemeClr val="tx1"/>
                </a:solidFill>
              </a:rPr>
              <a:t>Kamiyum</a:t>
            </a:r>
            <a:endParaRPr lang="tr-TR" sz="2400" dirty="0">
              <a:solidFill>
                <a:schemeClr val="tx1"/>
              </a:solidFill>
            </a:endParaRP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154</a:t>
            </a:fld>
            <a:endParaRPr lang="tr-TR">
              <a:solidFill>
                <a:prstClr val="black">
                  <a:tint val="75000"/>
                </a:prstClr>
              </a:solidFill>
            </a:endParaRPr>
          </a:p>
        </p:txBody>
      </p:sp>
    </p:spTree>
    <p:extLst>
      <p:ext uri="{BB962C8B-B14F-4D97-AF65-F5344CB8AC3E}">
        <p14:creationId xmlns:p14="http://schemas.microsoft.com/office/powerpoint/2010/main" val="32109717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74638"/>
            <a:ext cx="8229600" cy="654050"/>
          </a:xfrm>
        </p:spPr>
        <p:txBody>
          <a:bodyPr/>
          <a:lstStyle/>
          <a:p>
            <a:pPr eaLnBrk="1" hangingPunct="1"/>
            <a:r>
              <a:rPr lang="tr-TR" smtClean="0"/>
              <a:t>Mezotelyoma</a:t>
            </a:r>
          </a:p>
        </p:txBody>
      </p:sp>
      <p:sp>
        <p:nvSpPr>
          <p:cNvPr id="43011" name="Rectangle 3"/>
          <p:cNvSpPr>
            <a:spLocks noGrp="1" noChangeArrowheads="1"/>
          </p:cNvSpPr>
          <p:nvPr>
            <p:ph idx="1"/>
          </p:nvPr>
        </p:nvSpPr>
        <p:spPr>
          <a:xfrm>
            <a:off x="457200" y="1071563"/>
            <a:ext cx="8229600" cy="5054600"/>
          </a:xfrm>
        </p:spPr>
        <p:txBody>
          <a:bodyPr/>
          <a:lstStyle/>
          <a:p>
            <a:pPr eaLnBrk="1" hangingPunct="1">
              <a:buFont typeface="Arial" charset="0"/>
              <a:buChar char="•"/>
            </a:pPr>
            <a:r>
              <a:rPr lang="tr-TR" smtClean="0"/>
              <a:t>Mezotel hücrelerinden kaynaklanan malign kanserlerdir</a:t>
            </a:r>
          </a:p>
          <a:p>
            <a:pPr lvl="2" eaLnBrk="1" hangingPunct="1">
              <a:buFont typeface="Arial" charset="0"/>
              <a:buChar char="•"/>
            </a:pPr>
            <a:r>
              <a:rPr lang="tr-TR" smtClean="0"/>
              <a:t>plevra, periton, perikard</a:t>
            </a:r>
          </a:p>
          <a:p>
            <a:pPr lvl="2" eaLnBrk="1" hangingPunct="1">
              <a:buFont typeface="Arial" charset="0"/>
              <a:buChar char="•"/>
            </a:pPr>
            <a:r>
              <a:rPr lang="tr-TR" smtClean="0"/>
              <a:t>testislerin etrafındaki tunica vaginalis</a:t>
            </a:r>
          </a:p>
          <a:p>
            <a:pPr eaLnBrk="1" hangingPunct="1">
              <a:buFont typeface="Arial" charset="0"/>
              <a:buChar char="•"/>
            </a:pPr>
            <a:endParaRPr lang="tr-TR" smtClean="0"/>
          </a:p>
          <a:p>
            <a:pPr lvl="1" eaLnBrk="1" hangingPunct="1">
              <a:buFont typeface="Arial" charset="0"/>
              <a:buChar char="•"/>
            </a:pPr>
            <a:r>
              <a:rPr lang="tr-TR" smtClean="0"/>
              <a:t>En sık neden çevresel-mesleksel </a:t>
            </a:r>
            <a:r>
              <a:rPr lang="tr-TR" smtClean="0">
                <a:solidFill>
                  <a:schemeClr val="accent1"/>
                </a:solidFill>
              </a:rPr>
              <a:t>asbest </a:t>
            </a:r>
            <a:r>
              <a:rPr lang="tr-TR" smtClean="0"/>
              <a:t>maruziyeti</a:t>
            </a:r>
          </a:p>
          <a:p>
            <a:pPr lvl="1" eaLnBrk="1" hangingPunct="1">
              <a:buFont typeface="Arial" charset="0"/>
              <a:buChar char="•"/>
            </a:pPr>
            <a:r>
              <a:rPr lang="tr-TR" smtClean="0"/>
              <a:t>Diğer risk faktörleri</a:t>
            </a:r>
          </a:p>
          <a:p>
            <a:pPr lvl="2" eaLnBrk="1" hangingPunct="1">
              <a:buFont typeface="Arial" charset="0"/>
              <a:buChar char="•"/>
            </a:pPr>
            <a:r>
              <a:rPr lang="tr-TR" smtClean="0"/>
              <a:t>Sigara, simian virüs 40, radyasyon, aile öyküsü</a:t>
            </a:r>
          </a:p>
        </p:txBody>
      </p:sp>
      <p:sp>
        <p:nvSpPr>
          <p:cNvPr id="4" name="3 Slayt Numarası Yer Tutucusu"/>
          <p:cNvSpPr>
            <a:spLocks noGrp="1"/>
          </p:cNvSpPr>
          <p:nvPr>
            <p:ph type="sldNum" sz="quarter" idx="11"/>
          </p:nvPr>
        </p:nvSpPr>
        <p:spPr/>
        <p:txBody>
          <a:bodyPr/>
          <a:lstStyle/>
          <a:p>
            <a:pPr>
              <a:defRPr/>
            </a:pPr>
            <a:fld id="{9D50BD23-0D88-4532-87D3-1AF6056ECAB3}" type="slidenum">
              <a:rPr lang="tr-TR"/>
              <a:pPr>
                <a:defRPr/>
              </a:pPr>
              <a:t>155</a:t>
            </a:fld>
            <a:endParaRPr lang="tr-TR" dirty="0"/>
          </a:p>
        </p:txBody>
      </p:sp>
    </p:spTree>
    <p:extLst>
      <p:ext uri="{BB962C8B-B14F-4D97-AF65-F5344CB8AC3E}">
        <p14:creationId xmlns:p14="http://schemas.microsoft.com/office/powerpoint/2010/main" val="1275110043"/>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58)	Aşağıdakilerden hangisi mesleki cilt hastalıklarının tanısında kullanılmaz? </a:t>
            </a:r>
          </a:p>
          <a:p>
            <a:pPr algn="l"/>
            <a:r>
              <a:rPr lang="tr-TR" sz="2400" dirty="0">
                <a:solidFill>
                  <a:schemeClr val="tx1"/>
                </a:solidFill>
              </a:rPr>
              <a:t>A) Kan kurşun düzeyi 	</a:t>
            </a:r>
          </a:p>
          <a:p>
            <a:pPr algn="l"/>
            <a:r>
              <a:rPr lang="tr-TR" sz="2400" dirty="0">
                <a:solidFill>
                  <a:schemeClr val="tx1"/>
                </a:solidFill>
              </a:rPr>
              <a:t>B)Mesleki </a:t>
            </a:r>
            <a:r>
              <a:rPr lang="tr-TR" sz="2400" dirty="0" err="1">
                <a:solidFill>
                  <a:schemeClr val="tx1"/>
                </a:solidFill>
              </a:rPr>
              <a:t>anamnez</a:t>
            </a:r>
            <a:r>
              <a:rPr lang="tr-TR" sz="2400" dirty="0">
                <a:solidFill>
                  <a:schemeClr val="tx1"/>
                </a:solidFill>
              </a:rPr>
              <a:t> </a:t>
            </a:r>
          </a:p>
          <a:p>
            <a:pPr algn="l"/>
            <a:r>
              <a:rPr lang="tr-TR" sz="2400" dirty="0">
                <a:solidFill>
                  <a:schemeClr val="tx1"/>
                </a:solidFill>
              </a:rPr>
              <a:t>C) Mantar kültürü 	</a:t>
            </a:r>
          </a:p>
          <a:p>
            <a:pPr algn="l"/>
            <a:r>
              <a:rPr lang="tr-TR" sz="2400" dirty="0">
                <a:solidFill>
                  <a:schemeClr val="tx1"/>
                </a:solidFill>
              </a:rPr>
              <a:t>D) </a:t>
            </a:r>
            <a:r>
              <a:rPr lang="tr-TR" sz="2400" dirty="0" err="1">
                <a:solidFill>
                  <a:schemeClr val="tx1"/>
                </a:solidFill>
              </a:rPr>
              <a:t>Patch</a:t>
            </a:r>
            <a:r>
              <a:rPr lang="tr-TR" sz="2400" dirty="0">
                <a:solidFill>
                  <a:schemeClr val="tx1"/>
                </a:solidFill>
              </a:rPr>
              <a:t> (yama) testi </a:t>
            </a:r>
          </a:p>
          <a:p>
            <a:pPr algn="l"/>
            <a:endParaRPr lang="tr-TR" sz="24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156</a:t>
            </a:fld>
            <a:endParaRPr lang="tr-TR"/>
          </a:p>
        </p:txBody>
      </p:sp>
    </p:spTree>
    <p:extLst>
      <p:ext uri="{BB962C8B-B14F-4D97-AF65-F5344CB8AC3E}">
        <p14:creationId xmlns:p14="http://schemas.microsoft.com/office/powerpoint/2010/main" val="38166734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Başlık"/>
          <p:cNvSpPr>
            <a:spLocks noGrp="1"/>
          </p:cNvSpPr>
          <p:nvPr>
            <p:ph type="title"/>
          </p:nvPr>
        </p:nvSpPr>
        <p:spPr>
          <a:xfrm>
            <a:off x="457200" y="274638"/>
            <a:ext cx="8229600" cy="654050"/>
          </a:xfrm>
        </p:spPr>
        <p:txBody>
          <a:bodyPr/>
          <a:lstStyle/>
          <a:p>
            <a:pPr eaLnBrk="1" hangingPunct="1"/>
            <a:r>
              <a:rPr lang="tr-TR" dirty="0" smtClean="0"/>
              <a:t>Mesleki Deri Hastalıkları</a:t>
            </a:r>
          </a:p>
        </p:txBody>
      </p:sp>
      <p:sp>
        <p:nvSpPr>
          <p:cNvPr id="40963" name="2 İçerik Yer Tutucusu"/>
          <p:cNvSpPr>
            <a:spLocks noGrp="1"/>
          </p:cNvSpPr>
          <p:nvPr>
            <p:ph idx="1"/>
          </p:nvPr>
        </p:nvSpPr>
        <p:spPr>
          <a:xfrm>
            <a:off x="457200" y="1071563"/>
            <a:ext cx="8229600" cy="5054600"/>
          </a:xfrm>
        </p:spPr>
        <p:txBody>
          <a:bodyPr/>
          <a:lstStyle/>
          <a:p>
            <a:pPr marL="400050" lvl="1" indent="0" eaLnBrk="1" hangingPunct="1">
              <a:buFont typeface="Arial" charset="0"/>
              <a:buNone/>
            </a:pPr>
            <a:r>
              <a:rPr lang="tr-TR" b="1" dirty="0" smtClean="0"/>
              <a:t>c)</a:t>
            </a:r>
            <a:r>
              <a:rPr lang="tr-TR" dirty="0" smtClean="0"/>
              <a:t>Deri Tüberkülozu</a:t>
            </a:r>
          </a:p>
          <a:p>
            <a:pPr marL="400050" lvl="1" indent="0" eaLnBrk="1" hangingPunct="1">
              <a:buFont typeface="Arial" charset="0"/>
              <a:buNone/>
            </a:pPr>
            <a:r>
              <a:rPr lang="tr-TR" dirty="0" smtClean="0"/>
              <a:t>Bu tabloya </a:t>
            </a:r>
            <a:r>
              <a:rPr lang="tr-TR" dirty="0" err="1" smtClean="0"/>
              <a:t>Tuberculosis</a:t>
            </a:r>
            <a:r>
              <a:rPr lang="tr-TR" dirty="0" smtClean="0"/>
              <a:t> </a:t>
            </a:r>
            <a:r>
              <a:rPr lang="tr-TR" dirty="0" err="1" smtClean="0"/>
              <a:t>Cutis</a:t>
            </a:r>
            <a:r>
              <a:rPr lang="tr-TR" dirty="0" smtClean="0"/>
              <a:t> </a:t>
            </a:r>
            <a:r>
              <a:rPr lang="tr-TR" dirty="0" err="1" smtClean="0"/>
              <a:t>Verrucosa</a:t>
            </a:r>
            <a:r>
              <a:rPr lang="tr-TR" dirty="0" smtClean="0"/>
              <a:t> denir. Etken </a:t>
            </a:r>
            <a:r>
              <a:rPr lang="tr-TR" dirty="0" err="1" smtClean="0"/>
              <a:t>Bovinus</a:t>
            </a:r>
            <a:r>
              <a:rPr lang="tr-TR" dirty="0" smtClean="0"/>
              <a:t> (sığır) tipidir. Sığırlardan temas ile veya sütleri ile geçer. Veterinerler, çiftçiler, kasaplar, süt sağanlar risk altındadırlar.</a:t>
            </a:r>
          </a:p>
          <a:p>
            <a:pPr marL="400050" lvl="1" indent="0" eaLnBrk="1" hangingPunct="1">
              <a:buFont typeface="Arial" charset="0"/>
              <a:buNone/>
            </a:pPr>
            <a:r>
              <a:rPr lang="tr-TR" b="1" dirty="0" smtClean="0"/>
              <a:t>d)</a:t>
            </a:r>
            <a:r>
              <a:rPr lang="tr-TR" dirty="0" err="1" smtClean="0"/>
              <a:t>Brucellosis</a:t>
            </a:r>
            <a:endParaRPr lang="tr-TR" dirty="0" smtClean="0"/>
          </a:p>
          <a:p>
            <a:pPr marL="400050" lvl="1" indent="0" eaLnBrk="1" hangingPunct="1">
              <a:buFont typeface="Arial" charset="0"/>
              <a:buNone/>
            </a:pPr>
            <a:r>
              <a:rPr lang="tr-TR" dirty="0" smtClean="0"/>
              <a:t>Etken keçi, koyun ve deveden bulaşır. Ayrıca domuz ve köpekten de bulaşan tipleri vardır. Deri belirtileri </a:t>
            </a:r>
            <a:r>
              <a:rPr lang="tr-TR" dirty="0" err="1" smtClean="0"/>
              <a:t>non</a:t>
            </a:r>
            <a:r>
              <a:rPr lang="tr-TR" dirty="0" smtClean="0"/>
              <a:t>-spesifik ve çok çeşitlidir. Çiftçiler, veterinerler, </a:t>
            </a:r>
            <a:r>
              <a:rPr lang="tr-TR" dirty="0" err="1" smtClean="0"/>
              <a:t>laboratuar</a:t>
            </a:r>
            <a:r>
              <a:rPr lang="tr-TR" dirty="0" smtClean="0"/>
              <a:t> çalışanları, hayvan yetiştiricileri risk altındadır.</a:t>
            </a:r>
          </a:p>
          <a:p>
            <a:pPr eaLnBrk="1" hangingPunct="1">
              <a:buFont typeface="Arial" charset="0"/>
              <a:buChar char="•"/>
            </a:pPr>
            <a:endParaRPr lang="tr-TR" dirty="0" smtClean="0"/>
          </a:p>
        </p:txBody>
      </p:sp>
      <p:sp>
        <p:nvSpPr>
          <p:cNvPr id="4" name="3 Slayt Numarası Yer Tutucusu"/>
          <p:cNvSpPr>
            <a:spLocks noGrp="1"/>
          </p:cNvSpPr>
          <p:nvPr>
            <p:ph type="sldNum" sz="quarter" idx="11"/>
          </p:nvPr>
        </p:nvSpPr>
        <p:spPr/>
        <p:txBody>
          <a:bodyPr/>
          <a:lstStyle/>
          <a:p>
            <a:pPr>
              <a:defRPr/>
            </a:pPr>
            <a:fld id="{94D788AD-BCCF-4EBD-91F4-6C327991CF80}" type="slidenum">
              <a:rPr lang="tr-TR"/>
              <a:pPr>
                <a:defRPr/>
              </a:pPr>
              <a:t>157</a:t>
            </a:fld>
            <a:endParaRPr lang="tr-TR" dirty="0"/>
          </a:p>
        </p:txBody>
      </p:sp>
    </p:spTree>
    <p:extLst>
      <p:ext uri="{BB962C8B-B14F-4D97-AF65-F5344CB8AC3E}">
        <p14:creationId xmlns:p14="http://schemas.microsoft.com/office/powerpoint/2010/main" val="3311968640"/>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Başlık"/>
          <p:cNvSpPr>
            <a:spLocks noGrp="1"/>
          </p:cNvSpPr>
          <p:nvPr>
            <p:ph type="title"/>
          </p:nvPr>
        </p:nvSpPr>
        <p:spPr>
          <a:xfrm>
            <a:off x="457200" y="274638"/>
            <a:ext cx="8229600" cy="654050"/>
          </a:xfrm>
        </p:spPr>
        <p:txBody>
          <a:bodyPr/>
          <a:lstStyle/>
          <a:p>
            <a:pPr eaLnBrk="1" hangingPunct="1"/>
            <a:r>
              <a:rPr lang="tr-TR" dirty="0"/>
              <a:t>Mesleki Deri Hastalıkları</a:t>
            </a:r>
            <a:endParaRPr lang="tr-TR" dirty="0" smtClean="0"/>
          </a:p>
        </p:txBody>
      </p:sp>
      <p:sp>
        <p:nvSpPr>
          <p:cNvPr id="3" name="2 İçerik Yer Tutucusu"/>
          <p:cNvSpPr>
            <a:spLocks noGrp="1"/>
          </p:cNvSpPr>
          <p:nvPr>
            <p:ph idx="1"/>
          </p:nvPr>
        </p:nvSpPr>
        <p:spPr>
          <a:xfrm>
            <a:off x="457200" y="1071563"/>
            <a:ext cx="8229600" cy="5054600"/>
          </a:xfrm>
        </p:spPr>
        <p:txBody>
          <a:bodyPr/>
          <a:lstStyle/>
          <a:p>
            <a:pPr marL="400050" lvl="2" indent="0" eaLnBrk="1" hangingPunct="1">
              <a:buFont typeface="Arial" pitchFamily="34" charset="0"/>
              <a:buNone/>
              <a:defRPr/>
            </a:pPr>
            <a:r>
              <a:rPr lang="tr-TR" b="1" dirty="0" smtClean="0"/>
              <a:t>a)</a:t>
            </a:r>
            <a:r>
              <a:rPr lang="tr-TR" dirty="0" err="1" smtClean="0"/>
              <a:t>Herpes</a:t>
            </a:r>
            <a:r>
              <a:rPr lang="tr-TR" dirty="0" smtClean="0"/>
              <a:t> </a:t>
            </a:r>
            <a:r>
              <a:rPr lang="tr-TR" dirty="0" err="1" smtClean="0"/>
              <a:t>Simplex</a:t>
            </a:r>
            <a:r>
              <a:rPr lang="tr-TR" dirty="0" smtClean="0"/>
              <a:t> (Uçuk)</a:t>
            </a:r>
          </a:p>
          <a:p>
            <a:pPr marL="400050" lvl="2" indent="0" eaLnBrk="1" hangingPunct="1">
              <a:buFont typeface="Arial" pitchFamily="34" charset="0"/>
              <a:buNone/>
              <a:defRPr/>
            </a:pPr>
            <a:r>
              <a:rPr lang="tr-TR" dirty="0" smtClean="0"/>
              <a:t>Virüs </a:t>
            </a:r>
            <a:r>
              <a:rPr lang="tr-TR" dirty="0" err="1" smtClean="0"/>
              <a:t>enfekte</a:t>
            </a:r>
            <a:r>
              <a:rPr lang="tr-TR" dirty="0" smtClean="0"/>
              <a:t> </a:t>
            </a:r>
            <a:r>
              <a:rPr lang="tr-TR" dirty="0" err="1" smtClean="0"/>
              <a:t>sekresyonun</a:t>
            </a:r>
            <a:r>
              <a:rPr lang="tr-TR" dirty="0" smtClean="0"/>
              <a:t> ağız veya solunum yoluyla alınması sonucu </a:t>
            </a:r>
            <a:r>
              <a:rPr lang="tr-TR" b="1" u="sng" dirty="0" smtClean="0"/>
              <a:t>görülür.Dişçiler,dişçi yardımcıları,hemşireler,solunum teknisyenleri ve benzerleri risk altındadır</a:t>
            </a:r>
            <a:r>
              <a:rPr lang="tr-TR" dirty="0" smtClean="0"/>
              <a:t>.</a:t>
            </a:r>
          </a:p>
          <a:p>
            <a:pPr marL="400050" lvl="2" indent="0" eaLnBrk="1" hangingPunct="1">
              <a:buFont typeface="Arial" pitchFamily="34" charset="0"/>
              <a:buNone/>
              <a:defRPr/>
            </a:pPr>
            <a:r>
              <a:rPr lang="tr-TR" b="1" dirty="0" smtClean="0"/>
              <a:t>b)</a:t>
            </a:r>
            <a:r>
              <a:rPr lang="tr-TR" dirty="0" err="1" smtClean="0"/>
              <a:t>Orf</a:t>
            </a:r>
            <a:endParaRPr lang="tr-TR" dirty="0" smtClean="0"/>
          </a:p>
          <a:p>
            <a:pPr marL="400050" lvl="2" indent="0" eaLnBrk="1" hangingPunct="1">
              <a:buFont typeface="Arial" pitchFamily="34" charset="0"/>
              <a:buNone/>
              <a:defRPr/>
            </a:pPr>
            <a:r>
              <a:rPr lang="tr-TR" dirty="0" smtClean="0"/>
              <a:t>Virüs koyun ve keçiden bulaşır.</a:t>
            </a:r>
          </a:p>
          <a:p>
            <a:pPr marL="400050" lvl="2" indent="0" eaLnBrk="1" hangingPunct="1">
              <a:buFont typeface="Arial" pitchFamily="34" charset="0"/>
              <a:buNone/>
              <a:defRPr/>
            </a:pPr>
            <a:r>
              <a:rPr lang="tr-TR" b="1" dirty="0" smtClean="0"/>
              <a:t>c)</a:t>
            </a:r>
            <a:r>
              <a:rPr lang="tr-TR" dirty="0" err="1" smtClean="0"/>
              <a:t>Milkers</a:t>
            </a:r>
            <a:r>
              <a:rPr lang="tr-TR" dirty="0" smtClean="0"/>
              <a:t> </a:t>
            </a:r>
            <a:r>
              <a:rPr lang="tr-TR" dirty="0" err="1" smtClean="0"/>
              <a:t>Nodules</a:t>
            </a:r>
            <a:r>
              <a:rPr lang="tr-TR" dirty="0" smtClean="0"/>
              <a:t>(İnek sağanların nodülü)</a:t>
            </a:r>
          </a:p>
          <a:p>
            <a:pPr marL="400050" lvl="2" indent="0" eaLnBrk="1" hangingPunct="1">
              <a:buFont typeface="Arial" pitchFamily="34" charset="0"/>
              <a:buNone/>
              <a:defRPr/>
            </a:pPr>
            <a:r>
              <a:rPr lang="tr-TR" dirty="0" smtClean="0"/>
              <a:t>İnek sağanlarda görülür.Ayrıca veteriner ve bu hayvanlarla uğraşanlarda olur.</a:t>
            </a:r>
          </a:p>
          <a:p>
            <a:pPr eaLnBrk="1" hangingPunct="1">
              <a:defRPr/>
            </a:pPr>
            <a:endParaRPr lang="tr-TR" dirty="0"/>
          </a:p>
        </p:txBody>
      </p:sp>
      <p:sp>
        <p:nvSpPr>
          <p:cNvPr id="4" name="3 Slayt Numarası Yer Tutucusu"/>
          <p:cNvSpPr>
            <a:spLocks noGrp="1"/>
          </p:cNvSpPr>
          <p:nvPr>
            <p:ph type="sldNum" sz="quarter" idx="11"/>
          </p:nvPr>
        </p:nvSpPr>
        <p:spPr/>
        <p:txBody>
          <a:bodyPr/>
          <a:lstStyle/>
          <a:p>
            <a:pPr>
              <a:defRPr/>
            </a:pPr>
            <a:fld id="{33418108-B561-4B7B-BB58-F06FBAEFFDF0}" type="slidenum">
              <a:rPr lang="tr-TR"/>
              <a:pPr>
                <a:defRPr/>
              </a:pPr>
              <a:t>158</a:t>
            </a:fld>
            <a:endParaRPr lang="tr-TR" dirty="0"/>
          </a:p>
        </p:txBody>
      </p:sp>
    </p:spTree>
    <p:extLst>
      <p:ext uri="{BB962C8B-B14F-4D97-AF65-F5344CB8AC3E}">
        <p14:creationId xmlns:p14="http://schemas.microsoft.com/office/powerpoint/2010/main" val="197923619"/>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59)	Bir gıda işletmesinde hangi işçi /işçilerde yapılacak olan portör muayenesi, asıl hedefi işletmedeki işçilerin biyolojik risklerden korunması olan bir etkinlik sayılmaz? </a:t>
            </a:r>
          </a:p>
          <a:p>
            <a:pPr algn="l"/>
            <a:r>
              <a:rPr lang="tr-TR" sz="2400" dirty="0">
                <a:solidFill>
                  <a:schemeClr val="tx1"/>
                </a:solidFill>
              </a:rPr>
              <a:t>A) Üretim alanında görevli işçiler</a:t>
            </a:r>
          </a:p>
          <a:p>
            <a:pPr algn="l"/>
            <a:r>
              <a:rPr lang="tr-TR" sz="2400" dirty="0">
                <a:solidFill>
                  <a:schemeClr val="tx1"/>
                </a:solidFill>
              </a:rPr>
              <a:t>B) Yemekhane personeli</a:t>
            </a:r>
          </a:p>
          <a:p>
            <a:pPr algn="l"/>
            <a:r>
              <a:rPr lang="tr-TR" sz="2400" dirty="0">
                <a:solidFill>
                  <a:schemeClr val="tx1"/>
                </a:solidFill>
              </a:rPr>
              <a:t>C) Çay ocağında görevli personel</a:t>
            </a:r>
          </a:p>
          <a:p>
            <a:pPr algn="l"/>
            <a:r>
              <a:rPr lang="tr-TR" sz="2400" dirty="0">
                <a:solidFill>
                  <a:schemeClr val="tx1"/>
                </a:solidFill>
              </a:rPr>
              <a:t>D) İşyeri hemşiresi</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159</a:t>
            </a:fld>
            <a:endParaRPr lang="tr-TR">
              <a:solidFill>
                <a:prstClr val="black">
                  <a:tint val="75000"/>
                </a:prstClr>
              </a:solidFill>
            </a:endParaRPr>
          </a:p>
        </p:txBody>
      </p:sp>
    </p:spTree>
    <p:extLst>
      <p:ext uri="{BB962C8B-B14F-4D97-AF65-F5344CB8AC3E}">
        <p14:creationId xmlns:p14="http://schemas.microsoft.com/office/powerpoint/2010/main" val="31299783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274638"/>
            <a:ext cx="8229600" cy="654050"/>
          </a:xfrm>
        </p:spPr>
        <p:txBody>
          <a:bodyPr/>
          <a:lstStyle/>
          <a:p>
            <a:pPr eaLnBrk="1" hangingPunct="1"/>
            <a:r>
              <a:rPr lang="tr-TR" smtClean="0"/>
              <a:t>KOHORT ARAŞTIRMALARI</a:t>
            </a:r>
          </a:p>
        </p:txBody>
      </p:sp>
      <p:sp>
        <p:nvSpPr>
          <p:cNvPr id="95235" name="3 İçerik Yer Tutucusu"/>
          <p:cNvSpPr>
            <a:spLocks noGrp="1"/>
          </p:cNvSpPr>
          <p:nvPr>
            <p:ph idx="1"/>
          </p:nvPr>
        </p:nvSpPr>
        <p:spPr>
          <a:xfrm>
            <a:off x="457200" y="1071563"/>
            <a:ext cx="8229600" cy="5054600"/>
          </a:xfrm>
        </p:spPr>
        <p:txBody>
          <a:bodyPr/>
          <a:lstStyle/>
          <a:p>
            <a:pPr eaLnBrk="1" hangingPunct="1">
              <a:buFont typeface="Arial" charset="0"/>
              <a:buChar char="•"/>
            </a:pPr>
            <a:r>
              <a:rPr lang="tr-TR" smtClean="0"/>
              <a:t>Bu araştırma tipinde;</a:t>
            </a:r>
          </a:p>
          <a:p>
            <a:pPr lvl="1" eaLnBrk="1" hangingPunct="1">
              <a:buFont typeface="Arial" charset="0"/>
              <a:buChar char="•"/>
            </a:pPr>
            <a:r>
              <a:rPr lang="tr-TR" smtClean="0">
                <a:solidFill>
                  <a:srgbClr val="00003E"/>
                </a:solidFill>
              </a:rPr>
              <a:t>HENÜZ</a:t>
            </a:r>
            <a:r>
              <a:rPr lang="tr-TR" smtClean="0"/>
              <a:t> bir hastalığa yakalanmamış</a:t>
            </a:r>
          </a:p>
          <a:p>
            <a:pPr lvl="1" eaLnBrk="1" hangingPunct="1">
              <a:buFont typeface="Arial" charset="0"/>
              <a:buChar char="•"/>
            </a:pPr>
            <a:r>
              <a:rPr lang="tr-TR" smtClean="0">
                <a:solidFill>
                  <a:srgbClr val="00003E"/>
                </a:solidFill>
              </a:rPr>
              <a:t>SAĞLAM</a:t>
            </a:r>
            <a:r>
              <a:rPr lang="tr-TR" smtClean="0"/>
              <a:t> kişilerin</a:t>
            </a:r>
          </a:p>
          <a:p>
            <a:pPr lvl="1" eaLnBrk="1" hangingPunct="1">
              <a:buFont typeface="Arial" charset="0"/>
              <a:buChar char="•"/>
            </a:pPr>
            <a:r>
              <a:rPr lang="tr-TR" smtClean="0">
                <a:solidFill>
                  <a:srgbClr val="00003E"/>
                </a:solidFill>
              </a:rPr>
              <a:t>BELİRLİ BİR ETKENLE </a:t>
            </a:r>
            <a:r>
              <a:rPr lang="tr-TR" smtClean="0"/>
              <a:t>karşılaşma durumlarına göre</a:t>
            </a:r>
          </a:p>
          <a:p>
            <a:pPr lvl="1" eaLnBrk="1" hangingPunct="1">
              <a:buFont typeface="Arial" charset="0"/>
              <a:buChar char="•"/>
            </a:pPr>
            <a:r>
              <a:rPr lang="tr-TR" smtClean="0">
                <a:solidFill>
                  <a:srgbClr val="00003E"/>
                </a:solidFill>
              </a:rPr>
              <a:t>İZLEME SÜRESİ </a:t>
            </a:r>
            <a:r>
              <a:rPr lang="tr-TR" smtClean="0"/>
              <a:t>içinde</a:t>
            </a:r>
          </a:p>
          <a:p>
            <a:pPr lvl="1" eaLnBrk="1" hangingPunct="1">
              <a:buFont typeface="Arial" charset="0"/>
              <a:buChar char="•"/>
            </a:pPr>
            <a:r>
              <a:rPr lang="tr-TR" smtClean="0"/>
              <a:t>İncelenen hastalığa </a:t>
            </a:r>
            <a:r>
              <a:rPr lang="tr-TR" smtClean="0">
                <a:solidFill>
                  <a:srgbClr val="00003E"/>
                </a:solidFill>
              </a:rPr>
              <a:t>YAKALANMA OLASILIKLARI </a:t>
            </a:r>
          </a:p>
          <a:p>
            <a:pPr eaLnBrk="1" hangingPunct="1">
              <a:buFont typeface="Arial" charset="0"/>
              <a:buNone/>
            </a:pPr>
            <a:r>
              <a:rPr lang="tr-TR" smtClean="0"/>
              <a:t>	araştırılır.</a:t>
            </a:r>
          </a:p>
          <a:p>
            <a:pPr eaLnBrk="1" hangingPunct="1">
              <a:buFont typeface="Arial" charset="0"/>
              <a:buChar char="•"/>
            </a:pPr>
            <a:endParaRPr lang="tr-TR" smtClean="0"/>
          </a:p>
          <a:p>
            <a:pPr eaLnBrk="1" hangingPunct="1">
              <a:buFont typeface="Arial" charset="0"/>
              <a:buChar char="•"/>
            </a:pPr>
            <a:endParaRPr lang="tr-TR" smtClean="0"/>
          </a:p>
        </p:txBody>
      </p:sp>
      <p:sp>
        <p:nvSpPr>
          <p:cNvPr id="4" name="3 Slayt Numarası Yer Tutucusu"/>
          <p:cNvSpPr>
            <a:spLocks noGrp="1"/>
          </p:cNvSpPr>
          <p:nvPr>
            <p:ph type="sldNum" sz="quarter" idx="11"/>
          </p:nvPr>
        </p:nvSpPr>
        <p:spPr/>
        <p:txBody>
          <a:bodyPr/>
          <a:lstStyle/>
          <a:p>
            <a:pPr>
              <a:defRPr/>
            </a:pPr>
            <a:fld id="{0E29C533-2305-436D-ACFB-DC5D76AA7C6E}" type="slidenum">
              <a:rPr lang="tr-TR" smtClean="0"/>
              <a:pPr>
                <a:defRPr/>
              </a:pPr>
              <a:t>16</a:t>
            </a:fld>
            <a:endParaRPr lang="tr-TR"/>
          </a:p>
        </p:txBody>
      </p:sp>
    </p:spTree>
    <p:extLst>
      <p:ext uri="{BB962C8B-B14F-4D97-AF65-F5344CB8AC3E}">
        <p14:creationId xmlns:p14="http://schemas.microsoft.com/office/powerpoint/2010/main" val="3744664829"/>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60)	Kadın işçilerin doğumdan önce sekiz ve doğumdan sonra sekiz hafta olmak üzere toplam </a:t>
            </a:r>
            <a:r>
              <a:rPr lang="tr-TR" sz="2400" dirty="0" err="1">
                <a:solidFill>
                  <a:schemeClr val="tx1"/>
                </a:solidFill>
              </a:rPr>
              <a:t>onaltı</a:t>
            </a:r>
            <a:r>
              <a:rPr lang="tr-TR" sz="2400" dirty="0">
                <a:solidFill>
                  <a:schemeClr val="tx1"/>
                </a:solidFill>
              </a:rPr>
              <a:t> haftalık süre için çalıştırılmamaları esastır. Çoğul gebelik halinde doğumdan önce çalıştırılmayacak sekiz haftalık süreye ………… süre eklenir.</a:t>
            </a:r>
          </a:p>
          <a:p>
            <a:pPr algn="l"/>
            <a:r>
              <a:rPr lang="tr-TR" sz="2400" dirty="0">
                <a:solidFill>
                  <a:schemeClr val="tx1"/>
                </a:solidFill>
              </a:rPr>
              <a:t>4857 Sayılı İş Kanunu’na göre yukarıdaki ifadedeki boşluk olan yere aşağıdakilerden hangisi gelmelidir? </a:t>
            </a:r>
          </a:p>
          <a:p>
            <a:pPr algn="l"/>
            <a:r>
              <a:rPr lang="tr-TR" sz="2400" dirty="0">
                <a:solidFill>
                  <a:schemeClr val="tx1"/>
                </a:solidFill>
              </a:rPr>
              <a:t>A) 3 hafta				B) 2 hafta</a:t>
            </a:r>
          </a:p>
          <a:p>
            <a:pPr algn="l"/>
            <a:r>
              <a:rPr lang="tr-TR" sz="2400" dirty="0">
                <a:solidFill>
                  <a:schemeClr val="tx1"/>
                </a:solidFill>
              </a:rPr>
              <a:t>C) 4 hafta				D) 6 hafta</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160</a:t>
            </a:fld>
            <a:endParaRPr lang="tr-TR">
              <a:solidFill>
                <a:prstClr val="black">
                  <a:tint val="75000"/>
                </a:prstClr>
              </a:solidFill>
            </a:endParaRPr>
          </a:p>
        </p:txBody>
      </p:sp>
    </p:spTree>
    <p:extLst>
      <p:ext uri="{BB962C8B-B14F-4D97-AF65-F5344CB8AC3E}">
        <p14:creationId xmlns:p14="http://schemas.microsoft.com/office/powerpoint/2010/main" val="14129292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İŞ SAĞLIĞI VE GÜVENLİĞİ KANUNU</a:t>
            </a:r>
          </a:p>
        </p:txBody>
      </p:sp>
      <p:sp>
        <p:nvSpPr>
          <p:cNvPr id="16386" name="Alt Başlık 2"/>
          <p:cNvSpPr>
            <a:spLocks noGrp="1"/>
          </p:cNvSpPr>
          <p:nvPr>
            <p:ph type="subTitle" idx="1"/>
          </p:nvPr>
        </p:nvSpPr>
        <p:spPr>
          <a:xfrm>
            <a:off x="539552" y="1052736"/>
            <a:ext cx="7777162" cy="4752975"/>
          </a:xfrm>
        </p:spPr>
        <p:txBody>
          <a:bodyPr/>
          <a:lstStyle/>
          <a:p>
            <a:pPr algn="l"/>
            <a:r>
              <a:rPr lang="tr-TR" sz="2800" dirty="0">
                <a:solidFill>
                  <a:schemeClr val="tx1"/>
                </a:solidFill>
              </a:rPr>
              <a:t>Madde 74 - </a:t>
            </a:r>
            <a:r>
              <a:rPr lang="tr-TR" sz="2800" dirty="0" smtClean="0">
                <a:solidFill>
                  <a:schemeClr val="tx1"/>
                </a:solidFill>
              </a:rPr>
              <a:t>Analık </a:t>
            </a:r>
            <a:r>
              <a:rPr lang="tr-TR" sz="2800" dirty="0">
                <a:solidFill>
                  <a:schemeClr val="tx1"/>
                </a:solidFill>
              </a:rPr>
              <a:t>halinde çalışma ve süt izni </a:t>
            </a:r>
          </a:p>
          <a:p>
            <a:pPr algn="l"/>
            <a:endParaRPr lang="tr-TR" sz="2800" dirty="0" smtClean="0">
              <a:solidFill>
                <a:schemeClr val="tx1"/>
              </a:solidFill>
            </a:endParaRPr>
          </a:p>
          <a:p>
            <a:pPr algn="l"/>
            <a:r>
              <a:rPr lang="tr-TR" sz="2800" dirty="0" smtClean="0">
                <a:solidFill>
                  <a:schemeClr val="tx1"/>
                </a:solidFill>
              </a:rPr>
              <a:t>Kadın </a:t>
            </a:r>
            <a:r>
              <a:rPr lang="tr-TR" sz="2800" dirty="0">
                <a:solidFill>
                  <a:schemeClr val="tx1"/>
                </a:solidFill>
              </a:rPr>
              <a:t>işçilerin doğumdan önce sekiz ve doğumdan sonra sekiz hafta olmak üzere toplam </a:t>
            </a:r>
            <a:r>
              <a:rPr lang="tr-TR" sz="2800" dirty="0" err="1">
                <a:solidFill>
                  <a:schemeClr val="tx1"/>
                </a:solidFill>
              </a:rPr>
              <a:t>onaltı</a:t>
            </a:r>
            <a:r>
              <a:rPr lang="tr-TR" sz="2800" dirty="0">
                <a:solidFill>
                  <a:schemeClr val="tx1"/>
                </a:solidFill>
              </a:rPr>
              <a:t> haftalık süre için çalıştırılmamaları esastır. </a:t>
            </a:r>
            <a:endParaRPr lang="tr-TR" sz="2800" dirty="0" smtClean="0">
              <a:solidFill>
                <a:schemeClr val="tx1"/>
              </a:solidFill>
            </a:endParaRPr>
          </a:p>
          <a:p>
            <a:pPr algn="l"/>
            <a:endParaRPr lang="tr-TR" sz="2800" dirty="0" smtClean="0">
              <a:solidFill>
                <a:schemeClr val="tx1"/>
              </a:solidFill>
            </a:endParaRPr>
          </a:p>
          <a:p>
            <a:pPr algn="l"/>
            <a:r>
              <a:rPr lang="tr-TR" sz="2800" dirty="0" smtClean="0">
                <a:solidFill>
                  <a:schemeClr val="tx1"/>
                </a:solidFill>
              </a:rPr>
              <a:t>Çoğul </a:t>
            </a:r>
            <a:r>
              <a:rPr lang="tr-TR" sz="2800" dirty="0">
                <a:solidFill>
                  <a:schemeClr val="tx1"/>
                </a:solidFill>
              </a:rPr>
              <a:t>gebelik halinde doğumdan önce çalıştırılmayacak sekiz haftalık süreye </a:t>
            </a:r>
            <a:r>
              <a:rPr lang="tr-TR" sz="2800" b="1" u="sng" dirty="0">
                <a:solidFill>
                  <a:schemeClr val="tx1"/>
                </a:solidFill>
              </a:rPr>
              <a:t>iki hafta süre eklenir. </a:t>
            </a: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161</a:t>
            </a:fld>
            <a:endParaRPr lang="tr-TR"/>
          </a:p>
        </p:txBody>
      </p:sp>
    </p:spTree>
    <p:extLst>
      <p:ext uri="{BB962C8B-B14F-4D97-AF65-F5344CB8AC3E}">
        <p14:creationId xmlns:p14="http://schemas.microsoft.com/office/powerpoint/2010/main" val="10368385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61)	6331 Sayılı Kanun’a göre İşverenin yükümlülüklerini yerine getirmesinde göz önünde bulundurulması gereken ilkelerden yukarıda ifade edilenlerden hangisi yanlıştır? </a:t>
            </a:r>
          </a:p>
          <a:p>
            <a:pPr algn="l"/>
            <a:r>
              <a:rPr lang="tr-TR" sz="2400" dirty="0">
                <a:solidFill>
                  <a:schemeClr val="tx1"/>
                </a:solidFill>
              </a:rPr>
              <a:t> </a:t>
            </a:r>
          </a:p>
          <a:p>
            <a:pPr algn="l"/>
            <a:r>
              <a:rPr lang="tr-TR" sz="2400" dirty="0">
                <a:solidFill>
                  <a:schemeClr val="tx1"/>
                </a:solidFill>
              </a:rPr>
              <a:t>A)	Kaçınılması mümkün olmayan riskleri analiz etmek</a:t>
            </a:r>
          </a:p>
          <a:p>
            <a:pPr algn="l"/>
            <a:r>
              <a:rPr lang="tr-TR" sz="2400" dirty="0">
                <a:solidFill>
                  <a:schemeClr val="tx1"/>
                </a:solidFill>
              </a:rPr>
              <a:t>B)	Risklerle kaynağında mücadele etmek</a:t>
            </a:r>
          </a:p>
          <a:p>
            <a:pPr algn="l"/>
            <a:r>
              <a:rPr lang="tr-TR" sz="2400" dirty="0">
                <a:solidFill>
                  <a:schemeClr val="tx1"/>
                </a:solidFill>
              </a:rPr>
              <a:t>C)	Kişisel korunma tedbirlerine, toplu korunma tedbirlerine göre öncelik vermek.</a:t>
            </a:r>
          </a:p>
          <a:p>
            <a:pPr algn="l"/>
            <a:r>
              <a:rPr lang="tr-TR" sz="2400" dirty="0">
                <a:solidFill>
                  <a:schemeClr val="tx1"/>
                </a:solidFill>
              </a:rPr>
              <a:t>D)	Tehlikeli olanı, tehlikesiz veya daha az tehlikeli olanla değiştirmek</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162</a:t>
            </a:fld>
            <a:endParaRPr lang="tr-TR">
              <a:solidFill>
                <a:prstClr val="black">
                  <a:tint val="75000"/>
                </a:prstClr>
              </a:solidFill>
            </a:endParaRPr>
          </a:p>
        </p:txBody>
      </p:sp>
    </p:spTree>
    <p:extLst>
      <p:ext uri="{BB962C8B-B14F-4D97-AF65-F5344CB8AC3E}">
        <p14:creationId xmlns:p14="http://schemas.microsoft.com/office/powerpoint/2010/main" val="411621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İŞ SAĞLIĞI VE GÜVENLİĞİ KANUNU</a:t>
            </a:r>
          </a:p>
        </p:txBody>
      </p:sp>
      <p:sp>
        <p:nvSpPr>
          <p:cNvPr id="16386" name="Alt Başlık 2"/>
          <p:cNvSpPr>
            <a:spLocks noGrp="1"/>
          </p:cNvSpPr>
          <p:nvPr>
            <p:ph type="subTitle" idx="1"/>
          </p:nvPr>
        </p:nvSpPr>
        <p:spPr>
          <a:xfrm>
            <a:off x="0" y="1052736"/>
            <a:ext cx="9144000" cy="4896544"/>
          </a:xfrm>
        </p:spPr>
        <p:txBody>
          <a:bodyPr/>
          <a:lstStyle/>
          <a:p>
            <a:pPr algn="l"/>
            <a:r>
              <a:rPr lang="tr-TR" sz="2800" dirty="0">
                <a:solidFill>
                  <a:schemeClr val="tx1"/>
                </a:solidFill>
              </a:rPr>
              <a:t>MADDE 5 – </a:t>
            </a:r>
            <a:r>
              <a:rPr lang="tr-TR" sz="2800" dirty="0" smtClean="0">
                <a:solidFill>
                  <a:schemeClr val="tx1"/>
                </a:solidFill>
              </a:rPr>
              <a:t>Risklerden </a:t>
            </a:r>
            <a:r>
              <a:rPr lang="tr-TR" sz="2800" dirty="0">
                <a:solidFill>
                  <a:schemeClr val="tx1"/>
                </a:solidFill>
              </a:rPr>
              <a:t>korunma ilkeleri</a:t>
            </a:r>
          </a:p>
          <a:p>
            <a:pPr algn="l"/>
            <a:r>
              <a:rPr lang="tr-TR" sz="2800" dirty="0" smtClean="0">
                <a:solidFill>
                  <a:schemeClr val="tx1"/>
                </a:solidFill>
              </a:rPr>
              <a:t>(</a:t>
            </a:r>
            <a:r>
              <a:rPr lang="tr-TR" sz="2800" dirty="0">
                <a:solidFill>
                  <a:schemeClr val="tx1"/>
                </a:solidFill>
              </a:rPr>
              <a:t>1) İşverenin yükümlülüklerinin yerine getirilmesinde aşağıdaki ilkeler göz </a:t>
            </a:r>
            <a:r>
              <a:rPr lang="tr-TR" sz="2800" dirty="0" smtClean="0">
                <a:solidFill>
                  <a:schemeClr val="tx1"/>
                </a:solidFill>
              </a:rPr>
              <a:t>önünde bulundurulur</a:t>
            </a:r>
            <a:r>
              <a:rPr lang="tr-TR" sz="2800" dirty="0">
                <a:solidFill>
                  <a:schemeClr val="tx1"/>
                </a:solidFill>
              </a:rPr>
              <a:t>:</a:t>
            </a:r>
          </a:p>
          <a:p>
            <a:pPr algn="l"/>
            <a:r>
              <a:rPr lang="tr-TR" sz="2800" dirty="0">
                <a:solidFill>
                  <a:schemeClr val="tx1"/>
                </a:solidFill>
              </a:rPr>
              <a:t>a) Risklerden kaçınmak.</a:t>
            </a:r>
          </a:p>
          <a:p>
            <a:pPr algn="l"/>
            <a:r>
              <a:rPr lang="tr-TR" sz="2800" dirty="0">
                <a:solidFill>
                  <a:schemeClr val="tx1"/>
                </a:solidFill>
              </a:rPr>
              <a:t>b) Kaçınılması mümkün olmayan riskleri analiz etmek.</a:t>
            </a:r>
          </a:p>
          <a:p>
            <a:pPr algn="l"/>
            <a:r>
              <a:rPr lang="tr-TR" sz="2800" dirty="0" smtClean="0">
                <a:solidFill>
                  <a:schemeClr val="tx1"/>
                </a:solidFill>
              </a:rPr>
              <a:t>ç</a:t>
            </a:r>
            <a:r>
              <a:rPr lang="tr-TR" sz="2800" dirty="0">
                <a:solidFill>
                  <a:schemeClr val="tx1"/>
                </a:solidFill>
              </a:rPr>
              <a:t>) İşin kişilere uygun hale getirilmesi için işyerlerinin tasarımı ile iş ekipmanı, çalışma şekli ve üretim</a:t>
            </a:r>
          </a:p>
          <a:p>
            <a:pPr algn="l"/>
            <a:r>
              <a:rPr lang="tr-TR" sz="2800" dirty="0">
                <a:solidFill>
                  <a:schemeClr val="tx1"/>
                </a:solidFill>
              </a:rPr>
              <a:t>metotlarının seçiminde özen göstermek, özellikle tekdüze çalışma ve üretim temposunun sağlık ve güvenliğe </a:t>
            </a:r>
            <a:r>
              <a:rPr lang="tr-TR" sz="2800" dirty="0" smtClean="0">
                <a:solidFill>
                  <a:schemeClr val="tx1"/>
                </a:solidFill>
              </a:rPr>
              <a:t>olumsuz etkilerini </a:t>
            </a:r>
            <a:r>
              <a:rPr lang="tr-TR" sz="2800" dirty="0">
                <a:solidFill>
                  <a:schemeClr val="tx1"/>
                </a:solidFill>
              </a:rPr>
              <a:t>önlemek, önlenemiyor ise en aza indirmek.</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163</a:t>
            </a:fld>
            <a:endParaRPr lang="tr-TR"/>
          </a:p>
        </p:txBody>
      </p:sp>
    </p:spTree>
    <p:extLst>
      <p:ext uri="{BB962C8B-B14F-4D97-AF65-F5344CB8AC3E}">
        <p14:creationId xmlns:p14="http://schemas.microsoft.com/office/powerpoint/2010/main" val="16488213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İŞ SAĞLIĞI VE GÜVENLİĞİ KANUNU</a:t>
            </a:r>
          </a:p>
        </p:txBody>
      </p:sp>
      <p:sp>
        <p:nvSpPr>
          <p:cNvPr id="16386" name="Alt Başlık 2"/>
          <p:cNvSpPr>
            <a:spLocks noGrp="1"/>
          </p:cNvSpPr>
          <p:nvPr>
            <p:ph type="subTitle" idx="1"/>
          </p:nvPr>
        </p:nvSpPr>
        <p:spPr>
          <a:xfrm>
            <a:off x="611560" y="1052735"/>
            <a:ext cx="7777162" cy="5205189"/>
          </a:xfrm>
        </p:spPr>
        <p:txBody>
          <a:bodyPr/>
          <a:lstStyle/>
          <a:p>
            <a:pPr algn="l"/>
            <a:r>
              <a:rPr lang="tr-TR" sz="2800" dirty="0" smtClean="0">
                <a:solidFill>
                  <a:schemeClr val="tx1"/>
                </a:solidFill>
              </a:rPr>
              <a:t>MADDE </a:t>
            </a:r>
            <a:r>
              <a:rPr lang="tr-TR" sz="2800" dirty="0">
                <a:solidFill>
                  <a:schemeClr val="tx1"/>
                </a:solidFill>
              </a:rPr>
              <a:t>5 </a:t>
            </a:r>
            <a:r>
              <a:rPr lang="tr-TR" sz="2800" dirty="0" smtClean="0">
                <a:solidFill>
                  <a:schemeClr val="tx1"/>
                </a:solidFill>
              </a:rPr>
              <a:t>– c</a:t>
            </a:r>
            <a:r>
              <a:rPr lang="tr-TR" sz="2800" dirty="0">
                <a:solidFill>
                  <a:schemeClr val="tx1"/>
                </a:solidFill>
              </a:rPr>
              <a:t>) </a:t>
            </a:r>
            <a:r>
              <a:rPr lang="tr-TR" sz="2800" u="sng" dirty="0">
                <a:solidFill>
                  <a:schemeClr val="tx1"/>
                </a:solidFill>
              </a:rPr>
              <a:t>Risklerle kaynağında mücadele etmek.</a:t>
            </a:r>
          </a:p>
          <a:p>
            <a:pPr algn="l"/>
            <a:r>
              <a:rPr lang="tr-TR" sz="2800" dirty="0" smtClean="0">
                <a:solidFill>
                  <a:schemeClr val="tx1"/>
                </a:solidFill>
              </a:rPr>
              <a:t>d</a:t>
            </a:r>
            <a:r>
              <a:rPr lang="tr-TR" sz="2800" dirty="0">
                <a:solidFill>
                  <a:schemeClr val="tx1"/>
                </a:solidFill>
              </a:rPr>
              <a:t>) Teknik gelişmelere uyum sağlamak.</a:t>
            </a:r>
          </a:p>
          <a:p>
            <a:pPr algn="l"/>
            <a:r>
              <a:rPr lang="tr-TR" sz="2800" dirty="0">
                <a:solidFill>
                  <a:schemeClr val="tx1"/>
                </a:solidFill>
              </a:rPr>
              <a:t>e) </a:t>
            </a:r>
            <a:r>
              <a:rPr lang="tr-TR" sz="2800" u="sng" dirty="0">
                <a:solidFill>
                  <a:schemeClr val="tx1"/>
                </a:solidFill>
              </a:rPr>
              <a:t>Tehlikeli olanı, tehlikesiz veya daha az tehlikeli </a:t>
            </a:r>
            <a:r>
              <a:rPr lang="tr-TR" sz="2800" u="sng" dirty="0" smtClean="0">
                <a:solidFill>
                  <a:schemeClr val="tx1"/>
                </a:solidFill>
              </a:rPr>
              <a:t>olanla değiştirmek</a:t>
            </a:r>
          </a:p>
          <a:p>
            <a:pPr algn="l"/>
            <a:r>
              <a:rPr lang="tr-TR" sz="2800" dirty="0">
                <a:solidFill>
                  <a:schemeClr val="tx1"/>
                </a:solidFill>
              </a:rPr>
              <a:t>f) Teknoloji, iş organizasyonu, çalışma şartları, sosyal ilişkiler ve çalışma ortamı ile ilgili faktörlerin </a:t>
            </a:r>
            <a:r>
              <a:rPr lang="tr-TR" sz="2800" dirty="0" smtClean="0">
                <a:solidFill>
                  <a:schemeClr val="tx1"/>
                </a:solidFill>
              </a:rPr>
              <a:t>etkilerini kapsayan </a:t>
            </a:r>
            <a:r>
              <a:rPr lang="tr-TR" sz="2800" dirty="0">
                <a:solidFill>
                  <a:schemeClr val="tx1"/>
                </a:solidFill>
              </a:rPr>
              <a:t>tutarlı ve genel bir önleme politikası geliştirmek.</a:t>
            </a:r>
          </a:p>
          <a:p>
            <a:pPr algn="l"/>
            <a:r>
              <a:rPr lang="tr-TR" sz="2800" dirty="0">
                <a:solidFill>
                  <a:schemeClr val="tx1"/>
                </a:solidFill>
              </a:rPr>
              <a:t>g</a:t>
            </a:r>
            <a:r>
              <a:rPr lang="tr-TR" b="1" u="sng" dirty="0">
                <a:solidFill>
                  <a:schemeClr val="tx1"/>
                </a:solidFill>
              </a:rPr>
              <a:t>) Toplu korunma tedbirlerine, kişisel korunma tedbirlerine göre öncelik vermek.</a:t>
            </a:r>
          </a:p>
          <a:p>
            <a:pPr algn="l"/>
            <a:r>
              <a:rPr lang="tr-TR" sz="2800" dirty="0">
                <a:solidFill>
                  <a:schemeClr val="tx1"/>
                </a:solidFill>
              </a:rPr>
              <a:t>ğ) Çalışanlara uygun talimatlar vermek.</a:t>
            </a: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164</a:t>
            </a:fld>
            <a:endParaRPr lang="tr-TR"/>
          </a:p>
        </p:txBody>
      </p:sp>
    </p:spTree>
    <p:extLst>
      <p:ext uri="{BB962C8B-B14F-4D97-AF65-F5344CB8AC3E}">
        <p14:creationId xmlns:p14="http://schemas.microsoft.com/office/powerpoint/2010/main" val="1037349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62)	“Taraflarca iş sözleşmesine bir deneme kaydı konulduğunda, bunun süresi en çok………ay olabilir. Ancak deneme süresi toplu iş sözleşmeleriyle …………aya kadar uzatılabilir.”</a:t>
            </a:r>
          </a:p>
          <a:p>
            <a:pPr algn="l"/>
            <a:r>
              <a:rPr lang="tr-TR" sz="2400" dirty="0">
                <a:solidFill>
                  <a:schemeClr val="tx1"/>
                </a:solidFill>
              </a:rPr>
              <a:t>4857 Sayılı İş Kanunu’n iş sözleşmeleri ile ilgili hükümlerine göre yukarıdaki ifadedeki boşluk olan yerler sırasıyla aşağıdakilerden hangisi gelmelidir? </a:t>
            </a:r>
          </a:p>
          <a:p>
            <a:pPr algn="l"/>
            <a:endParaRPr lang="tr-TR" sz="2400" dirty="0">
              <a:solidFill>
                <a:schemeClr val="tx1"/>
              </a:solidFill>
            </a:endParaRPr>
          </a:p>
          <a:p>
            <a:pPr algn="l"/>
            <a:r>
              <a:rPr lang="tr-TR" sz="2400" dirty="0">
                <a:solidFill>
                  <a:schemeClr val="tx1"/>
                </a:solidFill>
              </a:rPr>
              <a:t>A) 2 – 4				B) 2 – 6</a:t>
            </a:r>
          </a:p>
          <a:p>
            <a:pPr algn="l"/>
            <a:r>
              <a:rPr lang="tr-TR" sz="2400" dirty="0">
                <a:solidFill>
                  <a:schemeClr val="tx1"/>
                </a:solidFill>
              </a:rPr>
              <a:t>C) 1 – 2				D) 4 – 6</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165</a:t>
            </a:fld>
            <a:endParaRPr lang="tr-TR">
              <a:solidFill>
                <a:prstClr val="black">
                  <a:tint val="75000"/>
                </a:prstClr>
              </a:solidFill>
            </a:endParaRPr>
          </a:p>
        </p:txBody>
      </p:sp>
    </p:spTree>
    <p:extLst>
      <p:ext uri="{BB962C8B-B14F-4D97-AF65-F5344CB8AC3E}">
        <p14:creationId xmlns:p14="http://schemas.microsoft.com/office/powerpoint/2010/main" val="6599821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b="1" dirty="0"/>
              <a:t>4857 SAYILI İŞ KANUNU</a:t>
            </a:r>
            <a:endParaRPr lang="tr-TR" dirty="0">
              <a:solidFill>
                <a:srgbClr val="FF0000"/>
              </a:solidFill>
            </a:endParaRP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Deneme süreli iş sözleşmesi</a:t>
            </a:r>
          </a:p>
          <a:p>
            <a:pPr algn="l"/>
            <a:r>
              <a:rPr lang="tr-TR" sz="2800" dirty="0">
                <a:solidFill>
                  <a:schemeClr val="tx1"/>
                </a:solidFill>
              </a:rPr>
              <a:t>Madde 15 - Taraflarca iş sözleşmesine bir deneme kaydı konulduğunda, bunun süresi </a:t>
            </a:r>
            <a:r>
              <a:rPr lang="tr-TR" sz="2800" b="1" u="sng" dirty="0">
                <a:solidFill>
                  <a:schemeClr val="tx1"/>
                </a:solidFill>
              </a:rPr>
              <a:t>en çok iki ay </a:t>
            </a:r>
            <a:r>
              <a:rPr lang="tr-TR" sz="2800" dirty="0">
                <a:solidFill>
                  <a:schemeClr val="tx1"/>
                </a:solidFill>
              </a:rPr>
              <a:t>olabilir. Ancak deneme süresi toplu iş sözleşmeleriyle </a:t>
            </a:r>
            <a:r>
              <a:rPr lang="tr-TR" sz="2800" b="1" u="sng" dirty="0">
                <a:solidFill>
                  <a:schemeClr val="tx1"/>
                </a:solidFill>
              </a:rPr>
              <a:t>dört aya kadar </a:t>
            </a:r>
            <a:r>
              <a:rPr lang="tr-TR" sz="2800" dirty="0">
                <a:solidFill>
                  <a:schemeClr val="tx1"/>
                </a:solidFill>
              </a:rPr>
              <a:t>uzatılabilir.</a:t>
            </a:r>
          </a:p>
          <a:p>
            <a:pPr algn="l"/>
            <a:r>
              <a:rPr lang="tr-TR" sz="2800" dirty="0">
                <a:solidFill>
                  <a:schemeClr val="tx1"/>
                </a:solidFill>
              </a:rPr>
              <a:t>Deneme süresi içinde taraflar iş sözleşmesini bildirim süresine gerek olmaksızın ve tazminatsız feshedebilir. İşçinin çalıştığı günler için ücret ve diğer hakları saklıdır.</a:t>
            </a:r>
            <a:endParaRPr lang="tr-TR" sz="2800" u="sng"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166</a:t>
            </a:fld>
            <a:endParaRPr lang="tr-TR"/>
          </a:p>
        </p:txBody>
      </p:sp>
    </p:spTree>
    <p:extLst>
      <p:ext uri="{BB962C8B-B14F-4D97-AF65-F5344CB8AC3E}">
        <p14:creationId xmlns:p14="http://schemas.microsoft.com/office/powerpoint/2010/main" val="4047210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63)	 “Elli ve daha fazla çalışanın bulunduğu ve ……….. aydan fazla süren sürekli işlerin yapıldığı işyerlerinde işveren, iş sağlığı ve güvenliği ile ilgili çalışmalarda bulunmak üzere kurul oluşturur. İşveren, iş sağlığı ve güvenliği mevzuatına uygun kurul kararlarını uygular.”</a:t>
            </a:r>
          </a:p>
          <a:p>
            <a:pPr algn="l"/>
            <a:r>
              <a:rPr lang="tr-TR" sz="2400" dirty="0">
                <a:solidFill>
                  <a:schemeClr val="tx1"/>
                </a:solidFill>
              </a:rPr>
              <a:t>6331 Sayılı Kanun’un İş sağlığı ve güvenliği kurulları ile ilgili hükümlerine göre yukarıda ifade edilen paragraftaki boşluk olan yere aşağıdakilerden hangisi gelmelidir? </a:t>
            </a:r>
          </a:p>
          <a:p>
            <a:pPr algn="l"/>
            <a:endParaRPr lang="tr-TR" sz="2400" dirty="0">
              <a:solidFill>
                <a:schemeClr val="tx1"/>
              </a:solidFill>
            </a:endParaRPr>
          </a:p>
          <a:p>
            <a:pPr algn="l"/>
            <a:r>
              <a:rPr lang="tr-TR" sz="2400" dirty="0">
                <a:solidFill>
                  <a:schemeClr val="tx1"/>
                </a:solidFill>
              </a:rPr>
              <a:t>A) 4				B) 6</a:t>
            </a:r>
          </a:p>
          <a:p>
            <a:pPr algn="l"/>
            <a:r>
              <a:rPr lang="tr-TR" sz="2400" dirty="0">
                <a:solidFill>
                  <a:schemeClr val="tx1"/>
                </a:solidFill>
              </a:rPr>
              <a:t>C) 12				D) 18</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167</a:t>
            </a:fld>
            <a:endParaRPr lang="tr-TR">
              <a:solidFill>
                <a:prstClr val="black">
                  <a:tint val="75000"/>
                </a:prstClr>
              </a:solidFill>
            </a:endParaRPr>
          </a:p>
        </p:txBody>
      </p:sp>
    </p:spTree>
    <p:extLst>
      <p:ext uri="{BB962C8B-B14F-4D97-AF65-F5344CB8AC3E}">
        <p14:creationId xmlns:p14="http://schemas.microsoft.com/office/powerpoint/2010/main" val="3680278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İŞ SAĞLIĞI VE GÜVENLİĞİ KANUNU</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İş sağlığı ve güvenliği kurulu</a:t>
            </a:r>
          </a:p>
          <a:p>
            <a:pPr algn="l"/>
            <a:r>
              <a:rPr lang="tr-TR" sz="2800" dirty="0">
                <a:solidFill>
                  <a:schemeClr val="tx1"/>
                </a:solidFill>
              </a:rPr>
              <a:t>MADDE 22 – (1) Elli ve daha fazla çalışanın bulunduğu ve </a:t>
            </a:r>
            <a:r>
              <a:rPr lang="tr-TR" b="1" u="sng" dirty="0">
                <a:solidFill>
                  <a:schemeClr val="tx1"/>
                </a:solidFill>
              </a:rPr>
              <a:t>altı aydan </a:t>
            </a:r>
            <a:r>
              <a:rPr lang="tr-TR" sz="2800" dirty="0">
                <a:solidFill>
                  <a:schemeClr val="tx1"/>
                </a:solidFill>
              </a:rPr>
              <a:t>fazla süren sürekli işlerin yapıldığı işyerlerinde işveren, iş sağlığı ve güvenliği ile ilgili çalışmalarda bulunmak üzere kurul oluşturur. İşveren, iş sağlığı ve güvenliği mevzuatına uygun kurul kararlarını uygular.</a:t>
            </a: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168</a:t>
            </a:fld>
            <a:endParaRPr lang="tr-TR"/>
          </a:p>
        </p:txBody>
      </p:sp>
    </p:spTree>
    <p:extLst>
      <p:ext uri="{BB962C8B-B14F-4D97-AF65-F5344CB8AC3E}">
        <p14:creationId xmlns:p14="http://schemas.microsoft.com/office/powerpoint/2010/main" val="454011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64)	“İş sağlığı ve güvenliği bakımından teftişe yetkili ……….iş müfettişinden oluşan heyet, iş sağlığı ve güvenliği bakımından teftişe yetkili iş müfettişinin tespiti üzerine gerekli incelemeleri yaparak, tespit tarihinden itibaren …… gün içerisinde işin durdurulmasına karar verebilir”</a:t>
            </a:r>
          </a:p>
          <a:p>
            <a:pPr algn="l"/>
            <a:r>
              <a:rPr lang="tr-TR" sz="2400" dirty="0">
                <a:solidFill>
                  <a:schemeClr val="tx1"/>
                </a:solidFill>
              </a:rPr>
              <a:t>6331 Sayılı Kanun’un İşin durdurulması ile ilgili hükümlerine göre yukarıda ifade edilen paragraftaki boşluk olan yerlere aşağıdakilerden hangileri gelmelidir? </a:t>
            </a:r>
          </a:p>
          <a:p>
            <a:pPr algn="l"/>
            <a:endParaRPr lang="tr-TR" sz="2400" dirty="0">
              <a:solidFill>
                <a:schemeClr val="tx1"/>
              </a:solidFill>
            </a:endParaRPr>
          </a:p>
          <a:p>
            <a:pPr algn="l"/>
            <a:r>
              <a:rPr lang="tr-TR" sz="2400" dirty="0">
                <a:solidFill>
                  <a:schemeClr val="tx1"/>
                </a:solidFill>
              </a:rPr>
              <a:t>A) 2 - 3				B) 2 - 4</a:t>
            </a:r>
          </a:p>
          <a:p>
            <a:pPr algn="l"/>
            <a:r>
              <a:rPr lang="tr-TR" sz="2400" dirty="0">
                <a:solidFill>
                  <a:schemeClr val="tx1"/>
                </a:solidFill>
              </a:rPr>
              <a:t>C) 3 - 2				D) 3 - 3</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169</a:t>
            </a:fld>
            <a:endParaRPr lang="tr-TR">
              <a:solidFill>
                <a:prstClr val="black">
                  <a:tint val="75000"/>
                </a:prstClr>
              </a:solidFill>
            </a:endParaRPr>
          </a:p>
        </p:txBody>
      </p:sp>
    </p:spTree>
    <p:extLst>
      <p:ext uri="{BB962C8B-B14F-4D97-AF65-F5344CB8AC3E}">
        <p14:creationId xmlns:p14="http://schemas.microsoft.com/office/powerpoint/2010/main" val="26341458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3" name="Rectangle 5"/>
          <p:cNvSpPr>
            <a:spLocks noChangeArrowheads="1"/>
          </p:cNvSpPr>
          <p:nvPr/>
        </p:nvSpPr>
        <p:spPr bwMode="auto">
          <a:xfrm>
            <a:off x="468313" y="2492375"/>
            <a:ext cx="1584325" cy="1944688"/>
          </a:xfrm>
          <a:prstGeom prst="rect">
            <a:avLst/>
          </a:prstGeom>
          <a:solidFill>
            <a:schemeClr val="accent1"/>
          </a:solidFill>
          <a:ln w="9525">
            <a:solidFill>
              <a:schemeClr val="tx1"/>
            </a:solidFill>
            <a:miter lim="800000"/>
            <a:headEnd/>
            <a:tailEnd/>
          </a:ln>
          <a:effectLst/>
        </p:spPr>
        <p:txBody>
          <a:bodyPr wrap="none" anchor="ctr"/>
          <a:lstStyle/>
          <a:p>
            <a:pPr algn="ctr">
              <a:defRPr/>
            </a:pPr>
            <a:r>
              <a:rPr lang="tr-TR" sz="2000" b="1" dirty="0">
                <a:effectLst>
                  <a:outerShdw blurRad="38100" dist="38100" dir="2700000" algn="tl">
                    <a:srgbClr val="FFFFFF"/>
                  </a:outerShdw>
                </a:effectLst>
                <a:latin typeface="Calibri" pitchFamily="34" charset="0"/>
              </a:rPr>
              <a:t>RİSK </a:t>
            </a:r>
          </a:p>
          <a:p>
            <a:pPr algn="ctr">
              <a:defRPr/>
            </a:pPr>
            <a:r>
              <a:rPr lang="tr-TR" sz="2000" b="1" dirty="0">
                <a:effectLst>
                  <a:outerShdw blurRad="38100" dist="38100" dir="2700000" algn="tl">
                    <a:srgbClr val="FFFFFF"/>
                  </a:outerShdw>
                </a:effectLst>
                <a:latin typeface="Calibri" pitchFamily="34" charset="0"/>
              </a:rPr>
              <a:t>ALTINDAKİ</a:t>
            </a:r>
          </a:p>
          <a:p>
            <a:pPr algn="ctr">
              <a:defRPr/>
            </a:pPr>
            <a:endParaRPr lang="tr-TR" sz="2000" b="1" dirty="0">
              <a:effectLst>
                <a:outerShdw blurRad="38100" dist="38100" dir="2700000" algn="tl">
                  <a:srgbClr val="FFFFFF"/>
                </a:outerShdw>
              </a:effectLst>
              <a:latin typeface="Calibri" pitchFamily="34" charset="0"/>
            </a:endParaRPr>
          </a:p>
          <a:p>
            <a:pPr algn="ctr">
              <a:defRPr/>
            </a:pPr>
            <a:endParaRPr lang="tr-TR" sz="2000" b="1" dirty="0">
              <a:effectLst>
                <a:outerShdw blurRad="38100" dist="38100" dir="2700000" algn="tl">
                  <a:srgbClr val="FFFFFF"/>
                </a:outerShdw>
              </a:effectLst>
              <a:latin typeface="Calibri" pitchFamily="34" charset="0"/>
            </a:endParaRPr>
          </a:p>
          <a:p>
            <a:pPr algn="ctr">
              <a:defRPr/>
            </a:pPr>
            <a:endParaRPr lang="tr-TR" sz="2000" b="1" dirty="0">
              <a:effectLst>
                <a:outerShdw blurRad="38100" dist="38100" dir="2700000" algn="tl">
                  <a:srgbClr val="FFFFFF"/>
                </a:outerShdw>
              </a:effectLst>
              <a:latin typeface="Calibri" pitchFamily="34" charset="0"/>
            </a:endParaRPr>
          </a:p>
          <a:p>
            <a:pPr algn="ctr">
              <a:defRPr/>
            </a:pPr>
            <a:r>
              <a:rPr lang="tr-TR" sz="2000" b="1" dirty="0">
                <a:effectLst>
                  <a:outerShdw blurRad="38100" dist="38100" dir="2700000" algn="tl">
                    <a:srgbClr val="FFFFFF"/>
                  </a:outerShdw>
                </a:effectLst>
                <a:latin typeface="Calibri" pitchFamily="34" charset="0"/>
              </a:rPr>
              <a:t>TOPLUM</a:t>
            </a:r>
          </a:p>
        </p:txBody>
      </p:sp>
      <p:sp>
        <p:nvSpPr>
          <p:cNvPr id="252934" name="Rectangle 6"/>
          <p:cNvSpPr>
            <a:spLocks noChangeArrowheads="1"/>
          </p:cNvSpPr>
          <p:nvPr/>
        </p:nvSpPr>
        <p:spPr bwMode="auto">
          <a:xfrm>
            <a:off x="785813" y="3143250"/>
            <a:ext cx="865187" cy="865188"/>
          </a:xfrm>
          <a:prstGeom prst="rect">
            <a:avLst/>
          </a:prstGeom>
          <a:solidFill>
            <a:schemeClr val="accent1"/>
          </a:solidFill>
          <a:ln w="9525">
            <a:solidFill>
              <a:schemeClr val="tx1"/>
            </a:solidFill>
            <a:miter lim="800000"/>
            <a:headEnd/>
            <a:tailEnd/>
          </a:ln>
        </p:spPr>
        <p:txBody>
          <a:bodyPr wrap="none" anchor="ctr"/>
          <a:lstStyle/>
          <a:p>
            <a:pPr algn="ctr"/>
            <a:r>
              <a:rPr lang="tr-TR" sz="1600" b="1">
                <a:latin typeface="Calibri" pitchFamily="34" charset="0"/>
              </a:rPr>
              <a:t>SEÇİLEN</a:t>
            </a:r>
          </a:p>
          <a:p>
            <a:pPr algn="ctr"/>
            <a:r>
              <a:rPr lang="tr-TR" sz="1600" b="1">
                <a:latin typeface="Calibri" pitchFamily="34" charset="0"/>
              </a:rPr>
              <a:t>ÖRNEK</a:t>
            </a:r>
          </a:p>
        </p:txBody>
      </p:sp>
      <p:sp>
        <p:nvSpPr>
          <p:cNvPr id="252936" name="Line 8"/>
          <p:cNvSpPr>
            <a:spLocks noChangeShapeType="1"/>
          </p:cNvSpPr>
          <p:nvPr/>
        </p:nvSpPr>
        <p:spPr bwMode="auto">
          <a:xfrm>
            <a:off x="2124075" y="3429000"/>
            <a:ext cx="1008063" cy="0"/>
          </a:xfrm>
          <a:prstGeom prst="line">
            <a:avLst/>
          </a:prstGeom>
          <a:noFill/>
          <a:ln w="38100">
            <a:solidFill>
              <a:srgbClr val="00003E"/>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52937" name="Line 9"/>
          <p:cNvSpPr>
            <a:spLocks noChangeShapeType="1"/>
          </p:cNvSpPr>
          <p:nvPr/>
        </p:nvSpPr>
        <p:spPr bwMode="auto">
          <a:xfrm>
            <a:off x="4140200" y="3429000"/>
            <a:ext cx="720725" cy="0"/>
          </a:xfrm>
          <a:prstGeom prst="line">
            <a:avLst/>
          </a:prstGeom>
          <a:noFill/>
          <a:ln w="38100">
            <a:solidFill>
              <a:srgbClr val="00003E"/>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nvGrpSpPr>
          <p:cNvPr id="2" name="Group 10"/>
          <p:cNvGrpSpPr>
            <a:grpSpLocks/>
          </p:cNvGrpSpPr>
          <p:nvPr/>
        </p:nvGrpSpPr>
        <p:grpSpPr bwMode="auto">
          <a:xfrm>
            <a:off x="5651500" y="2276475"/>
            <a:ext cx="935038" cy="2305050"/>
            <a:chOff x="2608" y="1480"/>
            <a:chExt cx="1406" cy="1768"/>
          </a:xfrm>
        </p:grpSpPr>
        <p:grpSp>
          <p:nvGrpSpPr>
            <p:cNvPr id="97307" name="Group 11"/>
            <p:cNvGrpSpPr>
              <a:grpSpLocks/>
            </p:cNvGrpSpPr>
            <p:nvPr/>
          </p:nvGrpSpPr>
          <p:grpSpPr bwMode="auto">
            <a:xfrm>
              <a:off x="2608" y="1683"/>
              <a:ext cx="771" cy="1362"/>
              <a:chOff x="2608" y="1026"/>
              <a:chExt cx="771" cy="2585"/>
            </a:xfrm>
          </p:grpSpPr>
          <p:sp>
            <p:nvSpPr>
              <p:cNvPr id="97314" name="Freeform 12"/>
              <p:cNvSpPr>
                <a:spLocks/>
              </p:cNvSpPr>
              <p:nvPr/>
            </p:nvSpPr>
            <p:spPr bwMode="auto">
              <a:xfrm>
                <a:off x="2608" y="1026"/>
                <a:ext cx="771" cy="1270"/>
              </a:xfrm>
              <a:custGeom>
                <a:avLst/>
                <a:gdLst>
                  <a:gd name="T0" fmla="*/ 0 w 760"/>
                  <a:gd name="T1" fmla="*/ 1324 h 1244"/>
                  <a:gd name="T2" fmla="*/ 377 w 760"/>
                  <a:gd name="T3" fmla="*/ 1324 h 1244"/>
                  <a:gd name="T4" fmla="*/ 377 w 760"/>
                  <a:gd name="T5" fmla="*/ 0 h 1244"/>
                  <a:gd name="T6" fmla="*/ 793 w 760"/>
                  <a:gd name="T7" fmla="*/ 0 h 1244"/>
                  <a:gd name="T8" fmla="*/ 0 60000 65536"/>
                  <a:gd name="T9" fmla="*/ 0 60000 65536"/>
                  <a:gd name="T10" fmla="*/ 0 60000 65536"/>
                  <a:gd name="T11" fmla="*/ 0 60000 65536"/>
                  <a:gd name="T12" fmla="*/ 0 w 760"/>
                  <a:gd name="T13" fmla="*/ 0 h 1244"/>
                  <a:gd name="T14" fmla="*/ 760 w 760"/>
                  <a:gd name="T15" fmla="*/ 1244 h 1244"/>
                </a:gdLst>
                <a:ahLst/>
                <a:cxnLst>
                  <a:cxn ang="T8">
                    <a:pos x="T0" y="T1"/>
                  </a:cxn>
                  <a:cxn ang="T9">
                    <a:pos x="T2" y="T3"/>
                  </a:cxn>
                  <a:cxn ang="T10">
                    <a:pos x="T4" y="T5"/>
                  </a:cxn>
                  <a:cxn ang="T11">
                    <a:pos x="T6" y="T7"/>
                  </a:cxn>
                </a:cxnLst>
                <a:rect l="T12" t="T13" r="T14" b="T15"/>
                <a:pathLst>
                  <a:path w="760" h="1244">
                    <a:moveTo>
                      <a:pt x="0" y="1244"/>
                    </a:moveTo>
                    <a:lnTo>
                      <a:pt x="362" y="1244"/>
                    </a:lnTo>
                    <a:lnTo>
                      <a:pt x="362" y="0"/>
                    </a:lnTo>
                    <a:lnTo>
                      <a:pt x="760" y="0"/>
                    </a:lnTo>
                  </a:path>
                </a:pathLst>
              </a:custGeom>
              <a:noFill/>
              <a:ln w="38100">
                <a:solidFill>
                  <a:srgbClr val="00003E"/>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97315" name="Freeform 13"/>
              <p:cNvSpPr>
                <a:spLocks/>
              </p:cNvSpPr>
              <p:nvPr/>
            </p:nvSpPr>
            <p:spPr bwMode="auto">
              <a:xfrm flipV="1">
                <a:off x="2608" y="2341"/>
                <a:ext cx="771" cy="1270"/>
              </a:xfrm>
              <a:custGeom>
                <a:avLst/>
                <a:gdLst>
                  <a:gd name="T0" fmla="*/ 0 w 760"/>
                  <a:gd name="T1" fmla="*/ 1324 h 1244"/>
                  <a:gd name="T2" fmla="*/ 377 w 760"/>
                  <a:gd name="T3" fmla="*/ 1324 h 1244"/>
                  <a:gd name="T4" fmla="*/ 377 w 760"/>
                  <a:gd name="T5" fmla="*/ 0 h 1244"/>
                  <a:gd name="T6" fmla="*/ 793 w 760"/>
                  <a:gd name="T7" fmla="*/ 0 h 1244"/>
                  <a:gd name="T8" fmla="*/ 0 60000 65536"/>
                  <a:gd name="T9" fmla="*/ 0 60000 65536"/>
                  <a:gd name="T10" fmla="*/ 0 60000 65536"/>
                  <a:gd name="T11" fmla="*/ 0 60000 65536"/>
                  <a:gd name="T12" fmla="*/ 0 w 760"/>
                  <a:gd name="T13" fmla="*/ 0 h 1244"/>
                  <a:gd name="T14" fmla="*/ 760 w 760"/>
                  <a:gd name="T15" fmla="*/ 1244 h 1244"/>
                </a:gdLst>
                <a:ahLst/>
                <a:cxnLst>
                  <a:cxn ang="T8">
                    <a:pos x="T0" y="T1"/>
                  </a:cxn>
                  <a:cxn ang="T9">
                    <a:pos x="T2" y="T3"/>
                  </a:cxn>
                  <a:cxn ang="T10">
                    <a:pos x="T4" y="T5"/>
                  </a:cxn>
                  <a:cxn ang="T11">
                    <a:pos x="T6" y="T7"/>
                  </a:cxn>
                </a:cxnLst>
                <a:rect l="T12" t="T13" r="T14" b="T15"/>
                <a:pathLst>
                  <a:path w="760" h="1244">
                    <a:moveTo>
                      <a:pt x="0" y="1244"/>
                    </a:moveTo>
                    <a:lnTo>
                      <a:pt x="362" y="1244"/>
                    </a:lnTo>
                    <a:lnTo>
                      <a:pt x="362" y="0"/>
                    </a:lnTo>
                    <a:lnTo>
                      <a:pt x="760" y="0"/>
                    </a:lnTo>
                  </a:path>
                </a:pathLst>
              </a:custGeom>
              <a:noFill/>
              <a:ln w="38100">
                <a:solidFill>
                  <a:srgbClr val="00003E"/>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tr-TR"/>
              </a:p>
            </p:txBody>
          </p:sp>
        </p:grpSp>
        <p:grpSp>
          <p:nvGrpSpPr>
            <p:cNvPr id="97308" name="Group 14"/>
            <p:cNvGrpSpPr>
              <a:grpSpLocks/>
            </p:cNvGrpSpPr>
            <p:nvPr/>
          </p:nvGrpSpPr>
          <p:grpSpPr bwMode="auto">
            <a:xfrm>
              <a:off x="3243" y="1480"/>
              <a:ext cx="771" cy="408"/>
              <a:chOff x="2608" y="1026"/>
              <a:chExt cx="771" cy="2585"/>
            </a:xfrm>
          </p:grpSpPr>
          <p:sp>
            <p:nvSpPr>
              <p:cNvPr id="97312" name="Freeform 15"/>
              <p:cNvSpPr>
                <a:spLocks/>
              </p:cNvSpPr>
              <p:nvPr/>
            </p:nvSpPr>
            <p:spPr bwMode="auto">
              <a:xfrm>
                <a:off x="2608" y="1026"/>
                <a:ext cx="771" cy="1270"/>
              </a:xfrm>
              <a:custGeom>
                <a:avLst/>
                <a:gdLst>
                  <a:gd name="T0" fmla="*/ 0 w 760"/>
                  <a:gd name="T1" fmla="*/ 1324 h 1244"/>
                  <a:gd name="T2" fmla="*/ 377 w 760"/>
                  <a:gd name="T3" fmla="*/ 1324 h 1244"/>
                  <a:gd name="T4" fmla="*/ 377 w 760"/>
                  <a:gd name="T5" fmla="*/ 0 h 1244"/>
                  <a:gd name="T6" fmla="*/ 793 w 760"/>
                  <a:gd name="T7" fmla="*/ 0 h 1244"/>
                  <a:gd name="T8" fmla="*/ 0 60000 65536"/>
                  <a:gd name="T9" fmla="*/ 0 60000 65536"/>
                  <a:gd name="T10" fmla="*/ 0 60000 65536"/>
                  <a:gd name="T11" fmla="*/ 0 60000 65536"/>
                  <a:gd name="T12" fmla="*/ 0 w 760"/>
                  <a:gd name="T13" fmla="*/ 0 h 1244"/>
                  <a:gd name="T14" fmla="*/ 760 w 760"/>
                  <a:gd name="T15" fmla="*/ 1244 h 1244"/>
                </a:gdLst>
                <a:ahLst/>
                <a:cxnLst>
                  <a:cxn ang="T8">
                    <a:pos x="T0" y="T1"/>
                  </a:cxn>
                  <a:cxn ang="T9">
                    <a:pos x="T2" y="T3"/>
                  </a:cxn>
                  <a:cxn ang="T10">
                    <a:pos x="T4" y="T5"/>
                  </a:cxn>
                  <a:cxn ang="T11">
                    <a:pos x="T6" y="T7"/>
                  </a:cxn>
                </a:cxnLst>
                <a:rect l="T12" t="T13" r="T14" b="T15"/>
                <a:pathLst>
                  <a:path w="760" h="1244">
                    <a:moveTo>
                      <a:pt x="0" y="1244"/>
                    </a:moveTo>
                    <a:lnTo>
                      <a:pt x="362" y="1244"/>
                    </a:lnTo>
                    <a:lnTo>
                      <a:pt x="362" y="0"/>
                    </a:lnTo>
                    <a:lnTo>
                      <a:pt x="760" y="0"/>
                    </a:lnTo>
                  </a:path>
                </a:pathLst>
              </a:custGeom>
              <a:noFill/>
              <a:ln w="38100">
                <a:solidFill>
                  <a:srgbClr val="00003E"/>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97313" name="Freeform 16"/>
              <p:cNvSpPr>
                <a:spLocks/>
              </p:cNvSpPr>
              <p:nvPr/>
            </p:nvSpPr>
            <p:spPr bwMode="auto">
              <a:xfrm flipV="1">
                <a:off x="2608" y="2341"/>
                <a:ext cx="771" cy="1270"/>
              </a:xfrm>
              <a:custGeom>
                <a:avLst/>
                <a:gdLst>
                  <a:gd name="T0" fmla="*/ 0 w 760"/>
                  <a:gd name="T1" fmla="*/ 1324 h 1244"/>
                  <a:gd name="T2" fmla="*/ 377 w 760"/>
                  <a:gd name="T3" fmla="*/ 1324 h 1244"/>
                  <a:gd name="T4" fmla="*/ 377 w 760"/>
                  <a:gd name="T5" fmla="*/ 0 h 1244"/>
                  <a:gd name="T6" fmla="*/ 793 w 760"/>
                  <a:gd name="T7" fmla="*/ 0 h 1244"/>
                  <a:gd name="T8" fmla="*/ 0 60000 65536"/>
                  <a:gd name="T9" fmla="*/ 0 60000 65536"/>
                  <a:gd name="T10" fmla="*/ 0 60000 65536"/>
                  <a:gd name="T11" fmla="*/ 0 60000 65536"/>
                  <a:gd name="T12" fmla="*/ 0 w 760"/>
                  <a:gd name="T13" fmla="*/ 0 h 1244"/>
                  <a:gd name="T14" fmla="*/ 760 w 760"/>
                  <a:gd name="T15" fmla="*/ 1244 h 1244"/>
                </a:gdLst>
                <a:ahLst/>
                <a:cxnLst>
                  <a:cxn ang="T8">
                    <a:pos x="T0" y="T1"/>
                  </a:cxn>
                  <a:cxn ang="T9">
                    <a:pos x="T2" y="T3"/>
                  </a:cxn>
                  <a:cxn ang="T10">
                    <a:pos x="T4" y="T5"/>
                  </a:cxn>
                  <a:cxn ang="T11">
                    <a:pos x="T6" y="T7"/>
                  </a:cxn>
                </a:cxnLst>
                <a:rect l="T12" t="T13" r="T14" b="T15"/>
                <a:pathLst>
                  <a:path w="760" h="1244">
                    <a:moveTo>
                      <a:pt x="0" y="1244"/>
                    </a:moveTo>
                    <a:lnTo>
                      <a:pt x="362" y="1244"/>
                    </a:lnTo>
                    <a:lnTo>
                      <a:pt x="362" y="0"/>
                    </a:lnTo>
                    <a:lnTo>
                      <a:pt x="760" y="0"/>
                    </a:lnTo>
                  </a:path>
                </a:pathLst>
              </a:custGeom>
              <a:noFill/>
              <a:ln w="38100">
                <a:solidFill>
                  <a:srgbClr val="00003E"/>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tr-TR"/>
              </a:p>
            </p:txBody>
          </p:sp>
        </p:grpSp>
        <p:grpSp>
          <p:nvGrpSpPr>
            <p:cNvPr id="97309" name="Group 17"/>
            <p:cNvGrpSpPr>
              <a:grpSpLocks/>
            </p:cNvGrpSpPr>
            <p:nvPr/>
          </p:nvGrpSpPr>
          <p:grpSpPr bwMode="auto">
            <a:xfrm>
              <a:off x="3243" y="2840"/>
              <a:ext cx="771" cy="408"/>
              <a:chOff x="2608" y="1026"/>
              <a:chExt cx="771" cy="2585"/>
            </a:xfrm>
          </p:grpSpPr>
          <p:sp>
            <p:nvSpPr>
              <p:cNvPr id="97310" name="Freeform 18"/>
              <p:cNvSpPr>
                <a:spLocks/>
              </p:cNvSpPr>
              <p:nvPr/>
            </p:nvSpPr>
            <p:spPr bwMode="auto">
              <a:xfrm>
                <a:off x="2608" y="1026"/>
                <a:ext cx="771" cy="1270"/>
              </a:xfrm>
              <a:custGeom>
                <a:avLst/>
                <a:gdLst>
                  <a:gd name="T0" fmla="*/ 0 w 760"/>
                  <a:gd name="T1" fmla="*/ 1324 h 1244"/>
                  <a:gd name="T2" fmla="*/ 377 w 760"/>
                  <a:gd name="T3" fmla="*/ 1324 h 1244"/>
                  <a:gd name="T4" fmla="*/ 377 w 760"/>
                  <a:gd name="T5" fmla="*/ 0 h 1244"/>
                  <a:gd name="T6" fmla="*/ 793 w 760"/>
                  <a:gd name="T7" fmla="*/ 0 h 1244"/>
                  <a:gd name="T8" fmla="*/ 0 60000 65536"/>
                  <a:gd name="T9" fmla="*/ 0 60000 65536"/>
                  <a:gd name="T10" fmla="*/ 0 60000 65536"/>
                  <a:gd name="T11" fmla="*/ 0 60000 65536"/>
                  <a:gd name="T12" fmla="*/ 0 w 760"/>
                  <a:gd name="T13" fmla="*/ 0 h 1244"/>
                  <a:gd name="T14" fmla="*/ 760 w 760"/>
                  <a:gd name="T15" fmla="*/ 1244 h 1244"/>
                </a:gdLst>
                <a:ahLst/>
                <a:cxnLst>
                  <a:cxn ang="T8">
                    <a:pos x="T0" y="T1"/>
                  </a:cxn>
                  <a:cxn ang="T9">
                    <a:pos x="T2" y="T3"/>
                  </a:cxn>
                  <a:cxn ang="T10">
                    <a:pos x="T4" y="T5"/>
                  </a:cxn>
                  <a:cxn ang="T11">
                    <a:pos x="T6" y="T7"/>
                  </a:cxn>
                </a:cxnLst>
                <a:rect l="T12" t="T13" r="T14" b="T15"/>
                <a:pathLst>
                  <a:path w="760" h="1244">
                    <a:moveTo>
                      <a:pt x="0" y="1244"/>
                    </a:moveTo>
                    <a:lnTo>
                      <a:pt x="362" y="1244"/>
                    </a:lnTo>
                    <a:lnTo>
                      <a:pt x="362" y="0"/>
                    </a:lnTo>
                    <a:lnTo>
                      <a:pt x="760" y="0"/>
                    </a:lnTo>
                  </a:path>
                </a:pathLst>
              </a:custGeom>
              <a:noFill/>
              <a:ln w="38100">
                <a:solidFill>
                  <a:srgbClr val="00003E"/>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97311" name="Freeform 19"/>
              <p:cNvSpPr>
                <a:spLocks/>
              </p:cNvSpPr>
              <p:nvPr/>
            </p:nvSpPr>
            <p:spPr bwMode="auto">
              <a:xfrm flipV="1">
                <a:off x="2608" y="2341"/>
                <a:ext cx="771" cy="1270"/>
              </a:xfrm>
              <a:custGeom>
                <a:avLst/>
                <a:gdLst>
                  <a:gd name="T0" fmla="*/ 0 w 760"/>
                  <a:gd name="T1" fmla="*/ 1324 h 1244"/>
                  <a:gd name="T2" fmla="*/ 377 w 760"/>
                  <a:gd name="T3" fmla="*/ 1324 h 1244"/>
                  <a:gd name="T4" fmla="*/ 377 w 760"/>
                  <a:gd name="T5" fmla="*/ 0 h 1244"/>
                  <a:gd name="T6" fmla="*/ 793 w 760"/>
                  <a:gd name="T7" fmla="*/ 0 h 1244"/>
                  <a:gd name="T8" fmla="*/ 0 60000 65536"/>
                  <a:gd name="T9" fmla="*/ 0 60000 65536"/>
                  <a:gd name="T10" fmla="*/ 0 60000 65536"/>
                  <a:gd name="T11" fmla="*/ 0 60000 65536"/>
                  <a:gd name="T12" fmla="*/ 0 w 760"/>
                  <a:gd name="T13" fmla="*/ 0 h 1244"/>
                  <a:gd name="T14" fmla="*/ 760 w 760"/>
                  <a:gd name="T15" fmla="*/ 1244 h 1244"/>
                </a:gdLst>
                <a:ahLst/>
                <a:cxnLst>
                  <a:cxn ang="T8">
                    <a:pos x="T0" y="T1"/>
                  </a:cxn>
                  <a:cxn ang="T9">
                    <a:pos x="T2" y="T3"/>
                  </a:cxn>
                  <a:cxn ang="T10">
                    <a:pos x="T4" y="T5"/>
                  </a:cxn>
                  <a:cxn ang="T11">
                    <a:pos x="T6" y="T7"/>
                  </a:cxn>
                </a:cxnLst>
                <a:rect l="T12" t="T13" r="T14" b="T15"/>
                <a:pathLst>
                  <a:path w="760" h="1244">
                    <a:moveTo>
                      <a:pt x="0" y="1244"/>
                    </a:moveTo>
                    <a:lnTo>
                      <a:pt x="362" y="1244"/>
                    </a:lnTo>
                    <a:lnTo>
                      <a:pt x="362" y="0"/>
                    </a:lnTo>
                    <a:lnTo>
                      <a:pt x="760" y="0"/>
                    </a:lnTo>
                  </a:path>
                </a:pathLst>
              </a:custGeom>
              <a:noFill/>
              <a:ln w="38100">
                <a:solidFill>
                  <a:srgbClr val="00003E"/>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tr-TR"/>
              </a:p>
            </p:txBody>
          </p:sp>
        </p:grpSp>
      </p:grpSp>
      <p:sp>
        <p:nvSpPr>
          <p:cNvPr id="252948" name="Rectangle 20"/>
          <p:cNvSpPr>
            <a:spLocks noChangeArrowheads="1"/>
          </p:cNvSpPr>
          <p:nvPr/>
        </p:nvSpPr>
        <p:spPr bwMode="auto">
          <a:xfrm>
            <a:off x="6659563" y="2133600"/>
            <a:ext cx="1439862" cy="288925"/>
          </a:xfrm>
          <a:prstGeom prst="rect">
            <a:avLst/>
          </a:prstGeom>
          <a:solidFill>
            <a:schemeClr val="accent1"/>
          </a:solidFill>
          <a:ln w="9525">
            <a:solidFill>
              <a:schemeClr val="tx1"/>
            </a:solidFill>
            <a:miter lim="800000"/>
            <a:headEnd/>
            <a:tailEnd/>
          </a:ln>
        </p:spPr>
        <p:txBody>
          <a:bodyPr wrap="none" anchor="ctr"/>
          <a:lstStyle/>
          <a:p>
            <a:pPr algn="ctr"/>
            <a:r>
              <a:rPr lang="tr-TR" sz="1200" b="1">
                <a:latin typeface="Calibri" pitchFamily="34" charset="0"/>
              </a:rPr>
              <a:t>Etken (+) Hastalık (+)</a:t>
            </a:r>
          </a:p>
        </p:txBody>
      </p:sp>
      <p:sp>
        <p:nvSpPr>
          <p:cNvPr id="252949" name="Rectangle 21"/>
          <p:cNvSpPr>
            <a:spLocks noChangeArrowheads="1"/>
          </p:cNvSpPr>
          <p:nvPr/>
        </p:nvSpPr>
        <p:spPr bwMode="auto">
          <a:xfrm>
            <a:off x="6659563" y="2708275"/>
            <a:ext cx="1439862" cy="287338"/>
          </a:xfrm>
          <a:prstGeom prst="rect">
            <a:avLst/>
          </a:prstGeom>
          <a:solidFill>
            <a:schemeClr val="accent1"/>
          </a:solidFill>
          <a:ln w="9525">
            <a:solidFill>
              <a:schemeClr val="tx1"/>
            </a:solidFill>
            <a:miter lim="800000"/>
            <a:headEnd/>
            <a:tailEnd/>
          </a:ln>
        </p:spPr>
        <p:txBody>
          <a:bodyPr wrap="none" anchor="ctr"/>
          <a:lstStyle/>
          <a:p>
            <a:pPr algn="ctr"/>
            <a:r>
              <a:rPr lang="tr-TR" sz="1200" b="1">
                <a:latin typeface="Calibri" pitchFamily="34" charset="0"/>
              </a:rPr>
              <a:t>Etken (+) Hastalık (-)</a:t>
            </a:r>
          </a:p>
        </p:txBody>
      </p:sp>
      <p:sp>
        <p:nvSpPr>
          <p:cNvPr id="252950" name="Rectangle 22"/>
          <p:cNvSpPr>
            <a:spLocks noChangeArrowheads="1"/>
          </p:cNvSpPr>
          <p:nvPr/>
        </p:nvSpPr>
        <p:spPr bwMode="auto">
          <a:xfrm>
            <a:off x="6659563" y="3933825"/>
            <a:ext cx="1439862" cy="287338"/>
          </a:xfrm>
          <a:prstGeom prst="rect">
            <a:avLst/>
          </a:prstGeom>
          <a:solidFill>
            <a:schemeClr val="accent1"/>
          </a:solidFill>
          <a:ln w="9525">
            <a:solidFill>
              <a:schemeClr val="tx1"/>
            </a:solidFill>
            <a:miter lim="800000"/>
            <a:headEnd/>
            <a:tailEnd/>
          </a:ln>
        </p:spPr>
        <p:txBody>
          <a:bodyPr wrap="none" anchor="ctr"/>
          <a:lstStyle/>
          <a:p>
            <a:pPr algn="ctr"/>
            <a:r>
              <a:rPr lang="tr-TR" sz="1200" b="1">
                <a:latin typeface="Calibri" pitchFamily="34" charset="0"/>
              </a:rPr>
              <a:t>Etken (-) Hastalık (+)</a:t>
            </a:r>
          </a:p>
        </p:txBody>
      </p:sp>
      <p:sp>
        <p:nvSpPr>
          <p:cNvPr id="252951" name="Rectangle 23"/>
          <p:cNvSpPr>
            <a:spLocks noChangeArrowheads="1"/>
          </p:cNvSpPr>
          <p:nvPr/>
        </p:nvSpPr>
        <p:spPr bwMode="auto">
          <a:xfrm>
            <a:off x="6659563" y="4437063"/>
            <a:ext cx="1439862" cy="287337"/>
          </a:xfrm>
          <a:prstGeom prst="rect">
            <a:avLst/>
          </a:prstGeom>
          <a:solidFill>
            <a:schemeClr val="accent1"/>
          </a:solidFill>
          <a:ln w="9525">
            <a:solidFill>
              <a:schemeClr val="tx1"/>
            </a:solidFill>
            <a:miter lim="800000"/>
            <a:headEnd/>
            <a:tailEnd/>
          </a:ln>
        </p:spPr>
        <p:txBody>
          <a:bodyPr wrap="none" anchor="ctr"/>
          <a:lstStyle/>
          <a:p>
            <a:pPr algn="ctr"/>
            <a:r>
              <a:rPr lang="tr-TR" sz="1200" b="1">
                <a:latin typeface="Calibri" pitchFamily="34" charset="0"/>
              </a:rPr>
              <a:t>Etken (-) Hastalık (-)</a:t>
            </a:r>
          </a:p>
        </p:txBody>
      </p:sp>
      <p:sp>
        <p:nvSpPr>
          <p:cNvPr id="252952" name="Rectangle 24"/>
          <p:cNvSpPr>
            <a:spLocks noChangeArrowheads="1"/>
          </p:cNvSpPr>
          <p:nvPr/>
        </p:nvSpPr>
        <p:spPr bwMode="auto">
          <a:xfrm>
            <a:off x="8172450" y="2133600"/>
            <a:ext cx="287338" cy="287338"/>
          </a:xfrm>
          <a:prstGeom prst="rect">
            <a:avLst/>
          </a:prstGeom>
          <a:solidFill>
            <a:schemeClr val="accent1"/>
          </a:solidFill>
          <a:ln w="9525">
            <a:solidFill>
              <a:schemeClr val="tx1"/>
            </a:solidFill>
            <a:miter lim="800000"/>
            <a:headEnd/>
            <a:tailEnd/>
          </a:ln>
        </p:spPr>
        <p:txBody>
          <a:bodyPr wrap="none" anchor="ctr"/>
          <a:lstStyle/>
          <a:p>
            <a:pPr algn="ctr"/>
            <a:r>
              <a:rPr lang="tr-TR" sz="1600" b="1">
                <a:latin typeface="Calibri" pitchFamily="34" charset="0"/>
              </a:rPr>
              <a:t>a</a:t>
            </a:r>
          </a:p>
        </p:txBody>
      </p:sp>
      <p:sp>
        <p:nvSpPr>
          <p:cNvPr id="252953" name="Rectangle 25"/>
          <p:cNvSpPr>
            <a:spLocks noChangeArrowheads="1"/>
          </p:cNvSpPr>
          <p:nvPr/>
        </p:nvSpPr>
        <p:spPr bwMode="auto">
          <a:xfrm>
            <a:off x="8172450" y="2708275"/>
            <a:ext cx="287338" cy="287338"/>
          </a:xfrm>
          <a:prstGeom prst="rect">
            <a:avLst/>
          </a:prstGeom>
          <a:solidFill>
            <a:schemeClr val="accent1"/>
          </a:solidFill>
          <a:ln w="9525">
            <a:solidFill>
              <a:schemeClr val="tx1"/>
            </a:solidFill>
            <a:miter lim="800000"/>
            <a:headEnd/>
            <a:tailEnd/>
          </a:ln>
        </p:spPr>
        <p:txBody>
          <a:bodyPr wrap="none" anchor="ctr"/>
          <a:lstStyle/>
          <a:p>
            <a:pPr algn="ctr"/>
            <a:r>
              <a:rPr lang="tr-TR" sz="1600" b="1">
                <a:latin typeface="Calibri" pitchFamily="34" charset="0"/>
              </a:rPr>
              <a:t>b</a:t>
            </a:r>
          </a:p>
        </p:txBody>
      </p:sp>
      <p:sp>
        <p:nvSpPr>
          <p:cNvPr id="252954" name="Rectangle 26"/>
          <p:cNvSpPr>
            <a:spLocks noChangeArrowheads="1"/>
          </p:cNvSpPr>
          <p:nvPr/>
        </p:nvSpPr>
        <p:spPr bwMode="auto">
          <a:xfrm>
            <a:off x="8172450" y="3933825"/>
            <a:ext cx="287338" cy="287338"/>
          </a:xfrm>
          <a:prstGeom prst="rect">
            <a:avLst/>
          </a:prstGeom>
          <a:solidFill>
            <a:schemeClr val="accent1"/>
          </a:solidFill>
          <a:ln w="9525">
            <a:solidFill>
              <a:schemeClr val="tx1"/>
            </a:solidFill>
            <a:miter lim="800000"/>
            <a:headEnd/>
            <a:tailEnd/>
          </a:ln>
        </p:spPr>
        <p:txBody>
          <a:bodyPr wrap="none" anchor="ctr"/>
          <a:lstStyle/>
          <a:p>
            <a:pPr algn="ctr"/>
            <a:r>
              <a:rPr lang="tr-TR" sz="1600" b="1">
                <a:latin typeface="Calibri" pitchFamily="34" charset="0"/>
              </a:rPr>
              <a:t>c</a:t>
            </a:r>
          </a:p>
        </p:txBody>
      </p:sp>
      <p:sp>
        <p:nvSpPr>
          <p:cNvPr id="252955" name="Rectangle 27"/>
          <p:cNvSpPr>
            <a:spLocks noChangeArrowheads="1"/>
          </p:cNvSpPr>
          <p:nvPr/>
        </p:nvSpPr>
        <p:spPr bwMode="auto">
          <a:xfrm>
            <a:off x="8172450" y="4437063"/>
            <a:ext cx="287338" cy="287337"/>
          </a:xfrm>
          <a:prstGeom prst="rect">
            <a:avLst/>
          </a:prstGeom>
          <a:solidFill>
            <a:schemeClr val="accent1"/>
          </a:solidFill>
          <a:ln w="9525">
            <a:solidFill>
              <a:schemeClr val="tx1"/>
            </a:solidFill>
            <a:miter lim="800000"/>
            <a:headEnd/>
            <a:tailEnd/>
          </a:ln>
        </p:spPr>
        <p:txBody>
          <a:bodyPr wrap="none" anchor="ctr"/>
          <a:lstStyle/>
          <a:p>
            <a:pPr algn="ctr"/>
            <a:r>
              <a:rPr lang="tr-TR" sz="1600" b="1">
                <a:latin typeface="Calibri" pitchFamily="34" charset="0"/>
              </a:rPr>
              <a:t>d</a:t>
            </a:r>
          </a:p>
        </p:txBody>
      </p:sp>
      <p:grpSp>
        <p:nvGrpSpPr>
          <p:cNvPr id="6" name="33 Grup"/>
          <p:cNvGrpSpPr>
            <a:grpSpLocks/>
          </p:cNvGrpSpPr>
          <p:nvPr/>
        </p:nvGrpSpPr>
        <p:grpSpPr bwMode="auto">
          <a:xfrm>
            <a:off x="-6696075" y="1268413"/>
            <a:ext cx="6696075" cy="360362"/>
            <a:chOff x="-6696075" y="1268413"/>
            <a:chExt cx="6696075" cy="360362"/>
          </a:xfrm>
        </p:grpSpPr>
        <p:sp>
          <p:nvSpPr>
            <p:cNvPr id="97303" name="Line 37"/>
            <p:cNvSpPr>
              <a:spLocks noChangeShapeType="1"/>
            </p:cNvSpPr>
            <p:nvPr/>
          </p:nvSpPr>
          <p:spPr bwMode="auto">
            <a:xfrm>
              <a:off x="-6696075" y="1628775"/>
              <a:ext cx="6696075" cy="0"/>
            </a:xfrm>
            <a:prstGeom prst="line">
              <a:avLst/>
            </a:prstGeom>
            <a:noFill/>
            <a:ln w="127000">
              <a:solidFill>
                <a:srgbClr val="000048"/>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52966" name="Rectangle 38"/>
            <p:cNvSpPr>
              <a:spLocks noChangeArrowheads="1"/>
            </p:cNvSpPr>
            <p:nvPr/>
          </p:nvSpPr>
          <p:spPr bwMode="auto">
            <a:xfrm>
              <a:off x="-5040313" y="1268413"/>
              <a:ext cx="3455988" cy="28892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defRPr/>
              </a:pPr>
              <a:r>
                <a:rPr lang="tr-TR" b="1" dirty="0">
                  <a:solidFill>
                    <a:srgbClr val="00003E"/>
                  </a:solidFill>
                  <a:cs typeface="Calibri" pitchFamily="34" charset="0"/>
                </a:rPr>
                <a:t>ZAMANIN YÖNÜ</a:t>
              </a:r>
            </a:p>
          </p:txBody>
        </p:sp>
      </p:grpSp>
      <p:grpSp>
        <p:nvGrpSpPr>
          <p:cNvPr id="7" name="34 Grup"/>
          <p:cNvGrpSpPr>
            <a:grpSpLocks/>
          </p:cNvGrpSpPr>
          <p:nvPr/>
        </p:nvGrpSpPr>
        <p:grpSpPr bwMode="auto">
          <a:xfrm>
            <a:off x="-6696075" y="5876925"/>
            <a:ext cx="6696075" cy="360363"/>
            <a:chOff x="-6696075" y="5876925"/>
            <a:chExt cx="6696075" cy="360363"/>
          </a:xfrm>
        </p:grpSpPr>
        <p:sp>
          <p:nvSpPr>
            <p:cNvPr id="252968" name="Line 40"/>
            <p:cNvSpPr>
              <a:spLocks noChangeShapeType="1"/>
            </p:cNvSpPr>
            <p:nvPr/>
          </p:nvSpPr>
          <p:spPr bwMode="auto">
            <a:xfrm>
              <a:off x="-6696075" y="6237288"/>
              <a:ext cx="6696075" cy="0"/>
            </a:xfrm>
            <a:prstGeom prst="line">
              <a:avLst/>
            </a:prstGeom>
            <a:noFill/>
            <a:ln w="127000">
              <a:solidFill>
                <a:schemeClr val="accent6">
                  <a:lumMod val="50000"/>
                </a:schemeClr>
              </a:solidFill>
              <a:round/>
              <a:headEnd/>
              <a:tailEnd type="triangle" w="med" len="med"/>
            </a:ln>
            <a:effectLst/>
          </p:spPr>
          <p:txBody>
            <a:bodyPr/>
            <a:lstStyle/>
            <a:p>
              <a:pPr>
                <a:defRPr/>
              </a:pPr>
              <a:endParaRPr lang="tr-TR">
                <a:latin typeface="Calibri" pitchFamily="34" charset="0"/>
                <a:cs typeface="Calibri" pitchFamily="34" charset="0"/>
              </a:endParaRPr>
            </a:p>
          </p:txBody>
        </p:sp>
        <p:sp>
          <p:nvSpPr>
            <p:cNvPr id="252969" name="Rectangle 41"/>
            <p:cNvSpPr>
              <a:spLocks noChangeArrowheads="1"/>
            </p:cNvSpPr>
            <p:nvPr/>
          </p:nvSpPr>
          <p:spPr bwMode="auto">
            <a:xfrm>
              <a:off x="-5040313" y="5876925"/>
              <a:ext cx="3455988" cy="28892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eaLnBrk="0" hangingPunct="0">
                <a:defRPr/>
              </a:pPr>
              <a:r>
                <a:rPr lang="tr-TR" b="1">
                  <a:solidFill>
                    <a:srgbClr val="FFFFFF"/>
                  </a:solidFill>
                  <a:cs typeface="Arial" charset="0"/>
                </a:rPr>
                <a:t>ARAŞTIRMANIN YÖNÜ</a:t>
              </a:r>
            </a:p>
          </p:txBody>
        </p:sp>
      </p:grpSp>
      <p:sp>
        <p:nvSpPr>
          <p:cNvPr id="97297" name="31 Başlık"/>
          <p:cNvSpPr>
            <a:spLocks noGrp="1"/>
          </p:cNvSpPr>
          <p:nvPr>
            <p:ph type="title"/>
          </p:nvPr>
        </p:nvSpPr>
        <p:spPr/>
        <p:txBody>
          <a:bodyPr/>
          <a:lstStyle/>
          <a:p>
            <a:pPr eaLnBrk="1" hangingPunct="1"/>
            <a:r>
              <a:rPr lang="tr-TR" smtClean="0"/>
              <a:t>KOHORT ARAŞTIRMALARI</a:t>
            </a:r>
          </a:p>
        </p:txBody>
      </p:sp>
      <p:sp>
        <p:nvSpPr>
          <p:cNvPr id="32" name="31 Slayt Numarası Yer Tutucusu"/>
          <p:cNvSpPr>
            <a:spLocks noGrp="1"/>
          </p:cNvSpPr>
          <p:nvPr>
            <p:ph type="sldNum" sz="quarter" idx="12"/>
          </p:nvPr>
        </p:nvSpPr>
        <p:spPr/>
        <p:txBody>
          <a:bodyPr/>
          <a:lstStyle/>
          <a:p>
            <a:pPr>
              <a:defRPr/>
            </a:pPr>
            <a:fld id="{F2B8AC62-53E3-40F9-AAEC-CF8097C132ED}" type="slidenum">
              <a:rPr lang="tr-TR" smtClean="0"/>
              <a:pPr>
                <a:defRPr/>
              </a:pPr>
              <a:t>17</a:t>
            </a:fld>
            <a:endParaRPr lang="tr-TR"/>
          </a:p>
        </p:txBody>
      </p:sp>
    </p:spTree>
    <p:extLst>
      <p:ext uri="{BB962C8B-B14F-4D97-AF65-F5344CB8AC3E}">
        <p14:creationId xmlns:p14="http://schemas.microsoft.com/office/powerpoint/2010/main" val="2033905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4.16667E-6 4.18131E-6 L 0.86615 -0.00509 " pathEditMode="relative" rAng="0" ptsTypes="AA">
                                      <p:cBhvr>
                                        <p:cTn id="6" dur="500" fill="hold"/>
                                        <p:tgtEl>
                                          <p:spTgt spid="6"/>
                                        </p:tgtEl>
                                        <p:attrNameLst>
                                          <p:attrName>ppt_x</p:attrName>
                                          <p:attrName>ppt_y</p:attrName>
                                        </p:attrNameLst>
                                      </p:cBhvr>
                                      <p:rCtr x="43300" y="-300"/>
                                    </p:animMotion>
                                  </p:childTnLst>
                                </p:cTn>
                              </p:par>
                            </p:childTnLst>
                          </p:cTn>
                        </p:par>
                        <p:par>
                          <p:cTn id="7" fill="hold" nodeType="afterGroup">
                            <p:stCondLst>
                              <p:cond delay="500"/>
                            </p:stCondLst>
                            <p:childTnLst>
                              <p:par>
                                <p:cTn id="8" presetID="63" presetClass="path" presetSubtype="0" accel="50000" decel="50000" fill="hold" nodeType="afterEffect">
                                  <p:stCondLst>
                                    <p:cond delay="500"/>
                                  </p:stCondLst>
                                  <p:childTnLst>
                                    <p:animMotion origin="layout" path="M -4.16667E-6 -4.92137E-6 L 0.86615 -0.00508 " pathEditMode="relative" rAng="0" ptsTypes="AA">
                                      <p:cBhvr>
                                        <p:cTn id="9" dur="500" fill="hold"/>
                                        <p:tgtEl>
                                          <p:spTgt spid="7"/>
                                        </p:tgtEl>
                                        <p:attrNameLst>
                                          <p:attrName>ppt_x</p:attrName>
                                          <p:attrName>ppt_y</p:attrName>
                                        </p:attrNameLst>
                                      </p:cBhvr>
                                      <p:rCtr x="43300" y="-300"/>
                                    </p:animMotion>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2933"/>
                                        </p:tgtEl>
                                        <p:attrNameLst>
                                          <p:attrName>style.visibility</p:attrName>
                                        </p:attrNameLst>
                                      </p:cBhvr>
                                      <p:to>
                                        <p:strVal val="visible"/>
                                      </p:to>
                                    </p:set>
                                    <p:animEffect transition="in" filter="fade">
                                      <p:cBhvr>
                                        <p:cTn id="14" dur="500"/>
                                        <p:tgtEl>
                                          <p:spTgt spid="252933"/>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52936"/>
                                        </p:tgtEl>
                                        <p:attrNameLst>
                                          <p:attrName>style.visibility</p:attrName>
                                        </p:attrNameLst>
                                      </p:cBhvr>
                                      <p:to>
                                        <p:strVal val="visible"/>
                                      </p:to>
                                    </p:set>
                                    <p:animEffect transition="in" filter="fade">
                                      <p:cBhvr>
                                        <p:cTn id="17" dur="500"/>
                                        <p:tgtEl>
                                          <p:spTgt spid="2529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2934"/>
                                        </p:tgtEl>
                                        <p:attrNameLst>
                                          <p:attrName>style.visibility</p:attrName>
                                        </p:attrNameLst>
                                      </p:cBhvr>
                                      <p:to>
                                        <p:strVal val="visible"/>
                                      </p:to>
                                    </p:set>
                                    <p:animEffect transition="in" filter="fade">
                                      <p:cBhvr>
                                        <p:cTn id="22" dur="2000"/>
                                        <p:tgtEl>
                                          <p:spTgt spid="252934"/>
                                        </p:tgtEl>
                                      </p:cBhvr>
                                    </p:animEffect>
                                  </p:childTnLst>
                                </p:cTn>
                              </p:par>
                            </p:childTnLst>
                          </p:cTn>
                        </p:par>
                        <p:par>
                          <p:cTn id="23" fill="hold" nodeType="afterGroup">
                            <p:stCondLst>
                              <p:cond delay="2000"/>
                            </p:stCondLst>
                            <p:childTnLst>
                              <p:par>
                                <p:cTn id="24" presetID="63" presetClass="path" presetSubtype="0" accel="50000" decel="50000" fill="hold" grpId="1" nodeType="afterEffect">
                                  <p:stCondLst>
                                    <p:cond delay="0"/>
                                  </p:stCondLst>
                                  <p:childTnLst>
                                    <p:animMotion origin="layout" path="M -4.72222E-6 -1.85185E-6 L 0.2599 0.00023 " pathEditMode="relative" rAng="0" ptsTypes="AA">
                                      <p:cBhvr>
                                        <p:cTn id="25" dur="500" fill="hold"/>
                                        <p:tgtEl>
                                          <p:spTgt spid="252934"/>
                                        </p:tgtEl>
                                        <p:attrNameLst>
                                          <p:attrName>ppt_x</p:attrName>
                                          <p:attrName>ppt_y</p:attrName>
                                        </p:attrNameLst>
                                      </p:cBhvr>
                                      <p:rCtr x="13000" y="0"/>
                                    </p:animMotion>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52937"/>
                                        </p:tgtEl>
                                        <p:attrNameLst>
                                          <p:attrName>style.visibility</p:attrName>
                                        </p:attrNameLst>
                                      </p:cBhvr>
                                      <p:to>
                                        <p:strVal val="visible"/>
                                      </p:to>
                                    </p:set>
                                    <p:animEffect transition="in" filter="fade">
                                      <p:cBhvr>
                                        <p:cTn id="30" dur="2000"/>
                                        <p:tgtEl>
                                          <p:spTgt spid="25293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par>
                          <p:cTn id="36" fill="hold" nodeType="afterGroup">
                            <p:stCondLst>
                              <p:cond delay="500"/>
                            </p:stCondLst>
                            <p:childTnLst>
                              <p:par>
                                <p:cTn id="37" presetID="10" presetClass="entr" presetSubtype="0" fill="hold" grpId="0" nodeType="afterEffect">
                                  <p:stCondLst>
                                    <p:cond delay="500"/>
                                  </p:stCondLst>
                                  <p:childTnLst>
                                    <p:set>
                                      <p:cBhvr>
                                        <p:cTn id="38" dur="1" fill="hold">
                                          <p:stCondLst>
                                            <p:cond delay="0"/>
                                          </p:stCondLst>
                                        </p:cTn>
                                        <p:tgtEl>
                                          <p:spTgt spid="252948"/>
                                        </p:tgtEl>
                                        <p:attrNameLst>
                                          <p:attrName>style.visibility</p:attrName>
                                        </p:attrNameLst>
                                      </p:cBhvr>
                                      <p:to>
                                        <p:strVal val="visible"/>
                                      </p:to>
                                    </p:set>
                                    <p:animEffect transition="in" filter="fade">
                                      <p:cBhvr>
                                        <p:cTn id="39" dur="500"/>
                                        <p:tgtEl>
                                          <p:spTgt spid="25294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52952"/>
                                        </p:tgtEl>
                                        <p:attrNameLst>
                                          <p:attrName>style.visibility</p:attrName>
                                        </p:attrNameLst>
                                      </p:cBhvr>
                                      <p:to>
                                        <p:strVal val="visible"/>
                                      </p:to>
                                    </p:set>
                                    <p:animEffect transition="in" filter="fade">
                                      <p:cBhvr>
                                        <p:cTn id="42" dur="500"/>
                                        <p:tgtEl>
                                          <p:spTgt spid="252952"/>
                                        </p:tgtEl>
                                      </p:cBhvr>
                                    </p:animEffect>
                                  </p:childTnLst>
                                </p:cTn>
                              </p:par>
                            </p:childTnLst>
                          </p:cTn>
                        </p:par>
                        <p:par>
                          <p:cTn id="43" fill="hold" nodeType="afterGroup">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252949"/>
                                        </p:tgtEl>
                                        <p:attrNameLst>
                                          <p:attrName>style.visibility</p:attrName>
                                        </p:attrNameLst>
                                      </p:cBhvr>
                                      <p:to>
                                        <p:strVal val="visible"/>
                                      </p:to>
                                    </p:set>
                                    <p:animEffect transition="in" filter="fade">
                                      <p:cBhvr>
                                        <p:cTn id="46" dur="500"/>
                                        <p:tgtEl>
                                          <p:spTgt spid="25294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2953"/>
                                        </p:tgtEl>
                                        <p:attrNameLst>
                                          <p:attrName>style.visibility</p:attrName>
                                        </p:attrNameLst>
                                      </p:cBhvr>
                                      <p:to>
                                        <p:strVal val="visible"/>
                                      </p:to>
                                    </p:set>
                                    <p:animEffect transition="in" filter="fade">
                                      <p:cBhvr>
                                        <p:cTn id="49" dur="500"/>
                                        <p:tgtEl>
                                          <p:spTgt spid="252953"/>
                                        </p:tgtEl>
                                      </p:cBhvr>
                                    </p:animEffect>
                                  </p:childTnLst>
                                </p:cTn>
                              </p:par>
                            </p:childTnLst>
                          </p:cTn>
                        </p:par>
                        <p:par>
                          <p:cTn id="50" fill="hold" nodeType="afterGroup">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252950"/>
                                        </p:tgtEl>
                                        <p:attrNameLst>
                                          <p:attrName>style.visibility</p:attrName>
                                        </p:attrNameLst>
                                      </p:cBhvr>
                                      <p:to>
                                        <p:strVal val="visible"/>
                                      </p:to>
                                    </p:set>
                                    <p:animEffect transition="in" filter="fade">
                                      <p:cBhvr>
                                        <p:cTn id="53" dur="500"/>
                                        <p:tgtEl>
                                          <p:spTgt spid="252950"/>
                                        </p:tgtEl>
                                      </p:cBhvr>
                                    </p:animEffect>
                                  </p:childTnLst>
                                </p:cTn>
                              </p:par>
                              <p:par>
                                <p:cTn id="54" presetID="10" presetClass="entr" presetSubtype="0" fill="hold" nodeType="withEffect">
                                  <p:stCondLst>
                                    <p:cond delay="0"/>
                                  </p:stCondLst>
                                  <p:childTnLst>
                                    <p:set>
                                      <p:cBhvr>
                                        <p:cTn id="55" dur="1" fill="hold">
                                          <p:stCondLst>
                                            <p:cond delay="0"/>
                                          </p:stCondLst>
                                        </p:cTn>
                                        <p:tgtEl>
                                          <p:spTgt spid="252954"/>
                                        </p:tgtEl>
                                        <p:attrNameLst>
                                          <p:attrName>style.visibility</p:attrName>
                                        </p:attrNameLst>
                                      </p:cBhvr>
                                      <p:to>
                                        <p:strVal val="visible"/>
                                      </p:to>
                                    </p:set>
                                    <p:animEffect transition="in" filter="fade">
                                      <p:cBhvr>
                                        <p:cTn id="56" dur="500"/>
                                        <p:tgtEl>
                                          <p:spTgt spid="252954"/>
                                        </p:tgtEl>
                                      </p:cBhvr>
                                    </p:animEffect>
                                  </p:childTnLst>
                                </p:cTn>
                              </p:par>
                            </p:childTnLst>
                          </p:cTn>
                        </p:par>
                        <p:par>
                          <p:cTn id="57" fill="hold" nodeType="afterGroup">
                            <p:stCondLst>
                              <p:cond delay="2500"/>
                            </p:stCondLst>
                            <p:childTnLst>
                              <p:par>
                                <p:cTn id="58" presetID="10" presetClass="entr" presetSubtype="0" fill="hold" grpId="0" nodeType="afterEffect">
                                  <p:stCondLst>
                                    <p:cond delay="0"/>
                                  </p:stCondLst>
                                  <p:childTnLst>
                                    <p:set>
                                      <p:cBhvr>
                                        <p:cTn id="59" dur="1" fill="hold">
                                          <p:stCondLst>
                                            <p:cond delay="0"/>
                                          </p:stCondLst>
                                        </p:cTn>
                                        <p:tgtEl>
                                          <p:spTgt spid="252951"/>
                                        </p:tgtEl>
                                        <p:attrNameLst>
                                          <p:attrName>style.visibility</p:attrName>
                                        </p:attrNameLst>
                                      </p:cBhvr>
                                      <p:to>
                                        <p:strVal val="visible"/>
                                      </p:to>
                                    </p:set>
                                    <p:animEffect transition="in" filter="fade">
                                      <p:cBhvr>
                                        <p:cTn id="60" dur="500"/>
                                        <p:tgtEl>
                                          <p:spTgt spid="252951"/>
                                        </p:tgtEl>
                                      </p:cBhvr>
                                    </p:animEffect>
                                  </p:childTnLst>
                                </p:cTn>
                              </p:par>
                              <p:par>
                                <p:cTn id="61" presetID="10" presetClass="entr" presetSubtype="0" fill="hold" nodeType="withEffect">
                                  <p:stCondLst>
                                    <p:cond delay="0"/>
                                  </p:stCondLst>
                                  <p:childTnLst>
                                    <p:set>
                                      <p:cBhvr>
                                        <p:cTn id="62" dur="1" fill="hold">
                                          <p:stCondLst>
                                            <p:cond delay="0"/>
                                          </p:stCondLst>
                                        </p:cTn>
                                        <p:tgtEl>
                                          <p:spTgt spid="252955"/>
                                        </p:tgtEl>
                                        <p:attrNameLst>
                                          <p:attrName>style.visibility</p:attrName>
                                        </p:attrNameLst>
                                      </p:cBhvr>
                                      <p:to>
                                        <p:strVal val="visible"/>
                                      </p:to>
                                    </p:set>
                                    <p:animEffect transition="in" filter="fade">
                                      <p:cBhvr>
                                        <p:cTn id="63" dur="500"/>
                                        <p:tgtEl>
                                          <p:spTgt spid="252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3" grpId="0" animBg="1"/>
      <p:bldP spid="252934" grpId="0" animBg="1"/>
      <p:bldP spid="252934" grpId="1" animBg="1"/>
      <p:bldP spid="252936" grpId="0" animBg="1"/>
      <p:bldP spid="252937" grpId="0" animBg="1"/>
      <p:bldP spid="252948" grpId="0" animBg="1"/>
      <p:bldP spid="252949" grpId="0" animBg="1"/>
      <p:bldP spid="252950" grpId="0" animBg="1"/>
      <p:bldP spid="252951" grpId="0" animBg="1"/>
      <p:bldP spid="252952" grpId="0" animBg="1"/>
      <p:bldP spid="252953"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İŞ SAĞLIĞI VE GÜVENLİĞİ KANUNU</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smtClean="0">
                <a:solidFill>
                  <a:schemeClr val="tx1"/>
                </a:solidFill>
              </a:rPr>
              <a:t>MADDE </a:t>
            </a:r>
            <a:r>
              <a:rPr lang="tr-TR" sz="2800" dirty="0">
                <a:solidFill>
                  <a:schemeClr val="tx1"/>
                </a:solidFill>
              </a:rPr>
              <a:t>25 – İşin </a:t>
            </a:r>
            <a:r>
              <a:rPr lang="tr-TR" sz="2800" dirty="0" smtClean="0">
                <a:solidFill>
                  <a:schemeClr val="tx1"/>
                </a:solidFill>
              </a:rPr>
              <a:t>durdurulması</a:t>
            </a:r>
          </a:p>
          <a:p>
            <a:pPr algn="l"/>
            <a:r>
              <a:rPr lang="tr-TR" sz="2800" dirty="0">
                <a:solidFill>
                  <a:schemeClr val="tx1"/>
                </a:solidFill>
              </a:rPr>
              <a:t>(2) İş sağlığı ve güvenliği bakımından teftişe yetkili </a:t>
            </a:r>
            <a:r>
              <a:rPr lang="tr-TR" sz="2800" b="1" u="sng" dirty="0">
                <a:solidFill>
                  <a:schemeClr val="tx1"/>
                </a:solidFill>
              </a:rPr>
              <a:t>üç</a:t>
            </a:r>
            <a:r>
              <a:rPr lang="tr-TR" sz="2800" b="1" dirty="0">
                <a:solidFill>
                  <a:schemeClr val="tx1"/>
                </a:solidFill>
              </a:rPr>
              <a:t> iş müfettişinden </a:t>
            </a:r>
            <a:r>
              <a:rPr lang="tr-TR" sz="2800" dirty="0">
                <a:solidFill>
                  <a:schemeClr val="tx1"/>
                </a:solidFill>
              </a:rPr>
              <a:t>oluşan heyet, iş sağlığı ve güvenliği</a:t>
            </a:r>
          </a:p>
          <a:p>
            <a:pPr algn="l"/>
            <a:r>
              <a:rPr lang="tr-TR" sz="2800" dirty="0" smtClean="0">
                <a:solidFill>
                  <a:schemeClr val="tx1"/>
                </a:solidFill>
              </a:rPr>
              <a:t>bakımından teftişe yetkili iş müfettişinin tespiti üzerine gerekli incelemeleri yaparak, tespit tarihinden itibaren </a:t>
            </a:r>
            <a:r>
              <a:rPr lang="tr-TR" sz="2800" b="1" u="sng" dirty="0" smtClean="0">
                <a:solidFill>
                  <a:schemeClr val="tx1"/>
                </a:solidFill>
              </a:rPr>
              <a:t>iki</a:t>
            </a:r>
            <a:r>
              <a:rPr lang="tr-TR" sz="2800" dirty="0" smtClean="0">
                <a:solidFill>
                  <a:schemeClr val="tx1"/>
                </a:solidFill>
              </a:rPr>
              <a:t> gün içerisinde işin durdurulmasına karar verebilir. Ancak tespit edilen hususun acil müdahaleyi gerektirmesi hâlinde;</a:t>
            </a:r>
          </a:p>
          <a:p>
            <a:pPr algn="l"/>
            <a:r>
              <a:rPr lang="tr-TR" sz="2800" dirty="0" smtClean="0">
                <a:solidFill>
                  <a:schemeClr val="tx1"/>
                </a:solidFill>
              </a:rPr>
              <a:t>tespiti </a:t>
            </a:r>
            <a:r>
              <a:rPr lang="tr-TR" sz="2800" dirty="0">
                <a:solidFill>
                  <a:schemeClr val="tx1"/>
                </a:solidFill>
              </a:rPr>
              <a:t>yapan iş müfettişi, heyet tarafından karar alınıncaya kadar geçerli olmak kaydıyla işi durdurur</a:t>
            </a:r>
            <a:r>
              <a:rPr lang="tr-TR" sz="2800" dirty="0"/>
              <a:t>.</a:t>
            </a:r>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170</a:t>
            </a:fld>
            <a:endParaRPr lang="tr-TR"/>
          </a:p>
        </p:txBody>
      </p:sp>
    </p:spTree>
    <p:extLst>
      <p:ext uri="{BB962C8B-B14F-4D97-AF65-F5344CB8AC3E}">
        <p14:creationId xmlns:p14="http://schemas.microsoft.com/office/powerpoint/2010/main" val="40904274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65)	Risk değerlendirmesi, işverenin oluşturduğu bir ekip tarafından gerçekleştirilir. Risk değerlendirmesi ekibinde aşağıdakilerden hangisi yer almaz?</a:t>
            </a:r>
          </a:p>
          <a:p>
            <a:pPr algn="l"/>
            <a:endParaRPr lang="tr-TR" sz="2400" dirty="0">
              <a:solidFill>
                <a:schemeClr val="tx1"/>
              </a:solidFill>
            </a:endParaRPr>
          </a:p>
          <a:p>
            <a:pPr algn="l"/>
            <a:r>
              <a:rPr lang="tr-TR" sz="2400" dirty="0">
                <a:solidFill>
                  <a:schemeClr val="tx1"/>
                </a:solidFill>
              </a:rPr>
              <a:t>A)	İnsan Kaynakları Müdürü</a:t>
            </a:r>
          </a:p>
          <a:p>
            <a:pPr algn="l"/>
            <a:r>
              <a:rPr lang="tr-TR" sz="2400" dirty="0">
                <a:solidFill>
                  <a:schemeClr val="tx1"/>
                </a:solidFill>
              </a:rPr>
              <a:t>B)	İşveren veya işveren vekili</a:t>
            </a:r>
          </a:p>
          <a:p>
            <a:pPr algn="l"/>
            <a:r>
              <a:rPr lang="tr-TR" sz="2400" dirty="0">
                <a:solidFill>
                  <a:schemeClr val="tx1"/>
                </a:solidFill>
              </a:rPr>
              <a:t>C)	İşyerindeki destek elemanları</a:t>
            </a:r>
          </a:p>
          <a:p>
            <a:pPr algn="l"/>
            <a:r>
              <a:rPr lang="tr-TR" sz="2400" dirty="0">
                <a:solidFill>
                  <a:schemeClr val="tx1"/>
                </a:solidFill>
              </a:rPr>
              <a:t>D)	İşyeri Hekimi </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171</a:t>
            </a:fld>
            <a:endParaRPr lang="tr-TR">
              <a:solidFill>
                <a:prstClr val="black">
                  <a:tint val="75000"/>
                </a:prstClr>
              </a:solidFill>
            </a:endParaRPr>
          </a:p>
        </p:txBody>
      </p:sp>
    </p:spTree>
    <p:extLst>
      <p:ext uri="{BB962C8B-B14F-4D97-AF65-F5344CB8AC3E}">
        <p14:creationId xmlns:p14="http://schemas.microsoft.com/office/powerpoint/2010/main" val="417289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1600" dirty="0">
                <a:solidFill>
                  <a:schemeClr val="tx1"/>
                </a:solidFill>
              </a:rPr>
              <a:t>66)	‘Çalışmaktan kaçınma hakkı’ çerçevesinde yanlış olan ifade hangisidir? </a:t>
            </a:r>
          </a:p>
          <a:p>
            <a:pPr algn="l"/>
            <a:r>
              <a:rPr lang="tr-TR" sz="1600" dirty="0">
                <a:solidFill>
                  <a:schemeClr val="tx1"/>
                </a:solidFill>
              </a:rPr>
              <a:t>A)	Kurul veya işverenin çalışanın talebi yönünde karar vermesi hâlinde çalışan, gerekli tedbirler alınıncaya kadar çalışmaktan kaçınabilir. Çalışanların çalışmaktan kaçındığı dönemdeki ücreti ile kanunlardan ve iş sözleşmesinden doğan diğer hakları saklıdır.</a:t>
            </a:r>
          </a:p>
          <a:p>
            <a:pPr algn="l"/>
            <a:r>
              <a:rPr lang="tr-TR" sz="1600" dirty="0">
                <a:solidFill>
                  <a:schemeClr val="tx1"/>
                </a:solidFill>
              </a:rPr>
              <a:t>B)	Çalışanlar ciddi ve yakın tehlikenin önlenemez olduğu durumlarda birinci fıkradaki usule uymak zorunda olmaksızın işyerini veya tehlikeli bölgeyi terk ederek belirlenen güvenli yere gider. Çalışanların bu hareketlerinden dolayı hakları kısıtlanamaz.</a:t>
            </a:r>
          </a:p>
          <a:p>
            <a:pPr algn="l"/>
            <a:r>
              <a:rPr lang="tr-TR" sz="1600" dirty="0">
                <a:solidFill>
                  <a:schemeClr val="tx1"/>
                </a:solidFill>
              </a:rPr>
              <a:t>C)	İş sözleşmesiyle çalışanlar, talep etmelerine rağmen gerekli tedbirlerin alınmadığı durumlarda, tabi oldukları kanun hükümlerine göre iş sözleşmelerini feshedebilir. Toplu sözleşme veya toplu iş sözleşmesi ile çalışan kamu personeli, bu maddeye göre çalışmadığı dönemde fiilen çalışmış sayılır.</a:t>
            </a:r>
          </a:p>
          <a:p>
            <a:pPr algn="l"/>
            <a:r>
              <a:rPr lang="tr-TR" sz="1600" dirty="0">
                <a:solidFill>
                  <a:schemeClr val="tx1"/>
                </a:solidFill>
              </a:rPr>
              <a:t>D)	Ciddi ve yakın tehlike ile karşı karşıya kalan çalışanlar kurula, kurulun bulunmadığı işyerlerinde ise işverene başvurarak durumun tespit edilmesini ve gerekli tedbirlerin alınmasına karar verilmesini talep edebilir. Kurul acilen toplanarak, işveren ise derhâl kararını verir ve durumu tutanakla tespit eder. Karar, çalışana ve çalışan temsilcisine sözlü olarak bildirilir. </a:t>
            </a: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172</a:t>
            </a:fld>
            <a:endParaRPr lang="tr-TR">
              <a:solidFill>
                <a:prstClr val="black">
                  <a:tint val="75000"/>
                </a:prstClr>
              </a:solidFill>
            </a:endParaRPr>
          </a:p>
        </p:txBody>
      </p:sp>
    </p:spTree>
    <p:extLst>
      <p:ext uri="{BB962C8B-B14F-4D97-AF65-F5344CB8AC3E}">
        <p14:creationId xmlns:p14="http://schemas.microsoft.com/office/powerpoint/2010/main" val="11207304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İŞ SAĞLIĞI VE GÜVENLİĞİ KANUNU</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MADDE 13 – </a:t>
            </a:r>
            <a:r>
              <a:rPr lang="tr-TR" sz="2400" dirty="0" smtClean="0">
                <a:solidFill>
                  <a:schemeClr val="tx1"/>
                </a:solidFill>
              </a:rPr>
              <a:t>Çalışmaktan </a:t>
            </a:r>
            <a:r>
              <a:rPr lang="tr-TR" sz="2400" dirty="0">
                <a:solidFill>
                  <a:schemeClr val="tx1"/>
                </a:solidFill>
              </a:rPr>
              <a:t>kaçınma hakkı</a:t>
            </a:r>
          </a:p>
          <a:p>
            <a:pPr algn="l"/>
            <a:r>
              <a:rPr lang="tr-TR" sz="2400" dirty="0" smtClean="0">
                <a:solidFill>
                  <a:schemeClr val="tx1"/>
                </a:solidFill>
              </a:rPr>
              <a:t>(</a:t>
            </a:r>
            <a:r>
              <a:rPr lang="tr-TR" sz="2400" dirty="0">
                <a:solidFill>
                  <a:schemeClr val="tx1"/>
                </a:solidFill>
              </a:rPr>
              <a:t>1) </a:t>
            </a:r>
            <a:r>
              <a:rPr lang="tr-TR" sz="2400" u="sng" dirty="0">
                <a:solidFill>
                  <a:schemeClr val="tx1"/>
                </a:solidFill>
              </a:rPr>
              <a:t>Ciddi ve yakın tehlike ile karşı karşıya kalan çalışanlar kurula, kurulun </a:t>
            </a:r>
            <a:r>
              <a:rPr lang="tr-TR" sz="2400" u="sng" dirty="0" smtClean="0">
                <a:solidFill>
                  <a:schemeClr val="tx1"/>
                </a:solidFill>
              </a:rPr>
              <a:t>bulunmadığı işyerlerinde </a:t>
            </a:r>
            <a:r>
              <a:rPr lang="tr-TR" sz="2400" u="sng" dirty="0">
                <a:solidFill>
                  <a:schemeClr val="tx1"/>
                </a:solidFill>
              </a:rPr>
              <a:t>ise işverene başvurarak durumun tespit edilmesini ve gerekli tedbirlerin alınmasına karar verilmesini </a:t>
            </a:r>
            <a:r>
              <a:rPr lang="tr-TR" sz="2400" u="sng" dirty="0" smtClean="0">
                <a:solidFill>
                  <a:schemeClr val="tx1"/>
                </a:solidFill>
              </a:rPr>
              <a:t>talep edebilir</a:t>
            </a:r>
            <a:r>
              <a:rPr lang="tr-TR" sz="2400" u="sng" dirty="0">
                <a:solidFill>
                  <a:schemeClr val="tx1"/>
                </a:solidFill>
              </a:rPr>
              <a:t>. </a:t>
            </a:r>
            <a:endParaRPr lang="tr-TR" sz="2400" u="sng" dirty="0" smtClean="0">
              <a:solidFill>
                <a:schemeClr val="tx1"/>
              </a:solidFill>
            </a:endParaRPr>
          </a:p>
          <a:p>
            <a:pPr algn="l"/>
            <a:r>
              <a:rPr lang="tr-TR" sz="2400" u="sng" dirty="0" smtClean="0">
                <a:solidFill>
                  <a:schemeClr val="tx1"/>
                </a:solidFill>
              </a:rPr>
              <a:t>Kurul </a:t>
            </a:r>
            <a:r>
              <a:rPr lang="tr-TR" sz="2400" u="sng" dirty="0">
                <a:solidFill>
                  <a:schemeClr val="tx1"/>
                </a:solidFill>
              </a:rPr>
              <a:t>acilen toplanarak, işveren ise derhâl kararını verir ve durumu tutanakla tespit eder. Karar, çalışana </a:t>
            </a:r>
            <a:r>
              <a:rPr lang="tr-TR" sz="2400" u="sng" dirty="0" smtClean="0">
                <a:solidFill>
                  <a:schemeClr val="tx1"/>
                </a:solidFill>
              </a:rPr>
              <a:t>ve çalışan </a:t>
            </a:r>
            <a:r>
              <a:rPr lang="tr-TR" sz="2400" u="sng" dirty="0">
                <a:solidFill>
                  <a:schemeClr val="tx1"/>
                </a:solidFill>
              </a:rPr>
              <a:t>temsilcisine </a:t>
            </a:r>
            <a:r>
              <a:rPr lang="tr-TR" sz="2400" b="1" u="sng" dirty="0">
                <a:solidFill>
                  <a:schemeClr val="tx1"/>
                </a:solidFill>
              </a:rPr>
              <a:t>yazılı</a:t>
            </a:r>
            <a:r>
              <a:rPr lang="tr-TR" sz="2400" u="sng" dirty="0">
                <a:solidFill>
                  <a:schemeClr val="tx1"/>
                </a:solidFill>
              </a:rPr>
              <a:t> olarak bildirilir.</a:t>
            </a:r>
          </a:p>
          <a:p>
            <a:pPr algn="l"/>
            <a:r>
              <a:rPr lang="tr-TR" sz="2400" dirty="0">
                <a:solidFill>
                  <a:schemeClr val="tx1"/>
                </a:solidFill>
              </a:rPr>
              <a:t>(2) Kurul veya işverenin çalışanın talebi yönünde karar vermesi hâlinde çalışan, gerekli tedbirler alınıncaya</a:t>
            </a:r>
          </a:p>
          <a:p>
            <a:pPr algn="l"/>
            <a:r>
              <a:rPr lang="tr-TR" sz="2400" dirty="0">
                <a:solidFill>
                  <a:schemeClr val="tx1"/>
                </a:solidFill>
              </a:rPr>
              <a:t>kadar çalışmaktan kaçınabilir. </a:t>
            </a: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173</a:t>
            </a:fld>
            <a:endParaRPr lang="tr-TR"/>
          </a:p>
        </p:txBody>
      </p:sp>
    </p:spTree>
    <p:extLst>
      <p:ext uri="{BB962C8B-B14F-4D97-AF65-F5344CB8AC3E}">
        <p14:creationId xmlns:p14="http://schemas.microsoft.com/office/powerpoint/2010/main" val="165213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İŞ SAĞLIĞI VE GÜVENLİĞİ KANUNU</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smtClean="0">
                <a:solidFill>
                  <a:schemeClr val="tx1"/>
                </a:solidFill>
              </a:rPr>
              <a:t>MADDE </a:t>
            </a:r>
            <a:r>
              <a:rPr lang="tr-TR" sz="2400" dirty="0">
                <a:solidFill>
                  <a:schemeClr val="tx1"/>
                </a:solidFill>
              </a:rPr>
              <a:t>13 </a:t>
            </a:r>
            <a:r>
              <a:rPr lang="tr-TR" sz="2400" dirty="0" smtClean="0">
                <a:solidFill>
                  <a:schemeClr val="tx1"/>
                </a:solidFill>
              </a:rPr>
              <a:t>–</a:t>
            </a:r>
          </a:p>
          <a:p>
            <a:pPr algn="l"/>
            <a:r>
              <a:rPr lang="tr-TR" sz="2400" dirty="0" smtClean="0">
                <a:solidFill>
                  <a:schemeClr val="tx1"/>
                </a:solidFill>
              </a:rPr>
              <a:t>Çalışanların </a:t>
            </a:r>
            <a:r>
              <a:rPr lang="tr-TR" sz="2400" dirty="0">
                <a:solidFill>
                  <a:schemeClr val="tx1"/>
                </a:solidFill>
              </a:rPr>
              <a:t>çalışmaktan kaçındığı dönemdeki ücreti ile kanunlardan ve </a:t>
            </a:r>
            <a:r>
              <a:rPr lang="tr-TR" sz="2400" dirty="0" smtClean="0">
                <a:solidFill>
                  <a:schemeClr val="tx1"/>
                </a:solidFill>
              </a:rPr>
              <a:t>iş sözleşmesinden </a:t>
            </a:r>
            <a:r>
              <a:rPr lang="tr-TR" sz="2400" dirty="0">
                <a:solidFill>
                  <a:schemeClr val="tx1"/>
                </a:solidFill>
              </a:rPr>
              <a:t>doğan diğer hakları saklıdır.</a:t>
            </a:r>
          </a:p>
          <a:p>
            <a:pPr algn="l"/>
            <a:r>
              <a:rPr lang="tr-TR" sz="2400" dirty="0">
                <a:solidFill>
                  <a:schemeClr val="tx1"/>
                </a:solidFill>
              </a:rPr>
              <a:t>(3) Çalışanlar ciddi ve yakın tehlikenin önlenemez olduğu durumlarda birinci fıkradaki usule uymak zorunda</a:t>
            </a:r>
          </a:p>
          <a:p>
            <a:pPr algn="l"/>
            <a:r>
              <a:rPr lang="tr-TR" sz="2400" dirty="0">
                <a:solidFill>
                  <a:schemeClr val="tx1"/>
                </a:solidFill>
              </a:rPr>
              <a:t>olmaksızın işyerini veya tehlikeli bölgeyi terk ederek belirlenen güvenli yere gider. Çalışanların bu hareketlerinden</a:t>
            </a:r>
          </a:p>
          <a:p>
            <a:pPr algn="l"/>
            <a:r>
              <a:rPr lang="tr-TR" sz="2400" dirty="0">
                <a:solidFill>
                  <a:schemeClr val="tx1"/>
                </a:solidFill>
              </a:rPr>
              <a:t>dolayı hakları kısıtlanamaz.</a:t>
            </a: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174</a:t>
            </a:fld>
            <a:endParaRPr lang="tr-TR"/>
          </a:p>
        </p:txBody>
      </p:sp>
    </p:spTree>
    <p:extLst>
      <p:ext uri="{BB962C8B-B14F-4D97-AF65-F5344CB8AC3E}">
        <p14:creationId xmlns:p14="http://schemas.microsoft.com/office/powerpoint/2010/main" val="872869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67)	İş sağlığı ve güvenliği hizmetlerinin yürütülmesi amacıyla sağlanacak şartlar bakımından 50’den fazla işçi çalıştıran işveren, işyeri hekimi ile diğer sağlık personeline ve iş güvenliği uzmanına…….. metrekareden az olmamak üzere toplam …… oda temin eder.</a:t>
            </a:r>
          </a:p>
          <a:p>
            <a:pPr algn="l"/>
            <a:r>
              <a:rPr lang="tr-TR" sz="2400" dirty="0">
                <a:solidFill>
                  <a:schemeClr val="tx1"/>
                </a:solidFill>
              </a:rPr>
              <a:t>Boşluklara denk düşen rakamlar hangi seçenektedir? </a:t>
            </a:r>
          </a:p>
          <a:p>
            <a:pPr algn="l"/>
            <a:r>
              <a:rPr lang="tr-TR" sz="2400" dirty="0">
                <a:solidFill>
                  <a:schemeClr val="tx1"/>
                </a:solidFill>
              </a:rPr>
              <a:t>A) 8   -   2				B) 12  -  2</a:t>
            </a:r>
          </a:p>
          <a:p>
            <a:pPr algn="l"/>
            <a:r>
              <a:rPr lang="tr-TR" sz="2400" dirty="0">
                <a:solidFill>
                  <a:schemeClr val="tx1"/>
                </a:solidFill>
              </a:rPr>
              <a:t>C) 8   -   3				D) 10  -  2 </a:t>
            </a: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175</a:t>
            </a:fld>
            <a:endParaRPr lang="tr-TR">
              <a:solidFill>
                <a:prstClr val="black">
                  <a:tint val="75000"/>
                </a:prstClr>
              </a:solidFill>
            </a:endParaRPr>
          </a:p>
        </p:txBody>
      </p:sp>
    </p:spTree>
    <p:extLst>
      <p:ext uri="{BB962C8B-B14F-4D97-AF65-F5344CB8AC3E}">
        <p14:creationId xmlns:p14="http://schemas.microsoft.com/office/powerpoint/2010/main" val="2044530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1176"/>
            <a:ext cx="7772400" cy="981075"/>
          </a:xfrm>
        </p:spPr>
        <p:txBody>
          <a:bodyPr rtlCol="0">
            <a:normAutofit fontScale="90000"/>
          </a:bodyPr>
          <a:lstStyle/>
          <a:p>
            <a:pPr fontAlgn="auto">
              <a:spcAft>
                <a:spcPts val="0"/>
              </a:spcAft>
              <a:defRPr/>
            </a:pPr>
            <a:r>
              <a:rPr lang="tr-TR" sz="3100" dirty="0" smtClean="0"/>
              <a:t/>
            </a:r>
            <a:br>
              <a:rPr lang="tr-TR" sz="3100" dirty="0" smtClean="0"/>
            </a:br>
            <a:r>
              <a:rPr lang="tr-TR" sz="3100" dirty="0" smtClean="0"/>
              <a:t/>
            </a:r>
            <a:br>
              <a:rPr lang="tr-TR" sz="3100" dirty="0" smtClean="0"/>
            </a:br>
            <a:r>
              <a:rPr lang="tr-TR" sz="3600" dirty="0" smtClean="0">
                <a:solidFill>
                  <a:srgbClr val="FF0000"/>
                </a:solidFill>
              </a:rPr>
              <a:t>İŞ </a:t>
            </a:r>
            <a:r>
              <a:rPr lang="tr-TR" sz="3600" dirty="0">
                <a:solidFill>
                  <a:srgbClr val="FF0000"/>
                </a:solidFill>
              </a:rPr>
              <a:t>SAĞLIĞI VE GÜVENLİĞİ HİZMETLERİ YÖNETMELİĞİ</a:t>
            </a:r>
            <a:r>
              <a:rPr lang="tr-TR" dirty="0"/>
              <a:t/>
            </a:r>
            <a:br>
              <a:rPr lang="tr-TR" dirty="0"/>
            </a:br>
            <a:endParaRPr lang="tr-TR" dirty="0">
              <a:solidFill>
                <a:srgbClr val="FF0000"/>
              </a:solidFill>
            </a:endParaRPr>
          </a:p>
        </p:txBody>
      </p:sp>
      <p:sp>
        <p:nvSpPr>
          <p:cNvPr id="16386" name="Alt Başlık 2"/>
          <p:cNvSpPr>
            <a:spLocks noGrp="1"/>
          </p:cNvSpPr>
          <p:nvPr>
            <p:ph type="subTitle" idx="1"/>
          </p:nvPr>
        </p:nvSpPr>
        <p:spPr>
          <a:xfrm>
            <a:off x="755576" y="980728"/>
            <a:ext cx="7777162" cy="5277197"/>
          </a:xfrm>
        </p:spPr>
        <p:txBody>
          <a:bodyPr/>
          <a:lstStyle/>
          <a:p>
            <a:pPr algn="l"/>
            <a:r>
              <a:rPr lang="tr-TR" sz="2800" dirty="0">
                <a:solidFill>
                  <a:schemeClr val="tx1"/>
                </a:solidFill>
              </a:rPr>
              <a:t>MADDE 10 –</a:t>
            </a:r>
            <a:r>
              <a:rPr lang="tr-TR" sz="2800" dirty="0"/>
              <a:t> </a:t>
            </a:r>
            <a:r>
              <a:rPr lang="tr-TR" sz="2800" dirty="0" smtClean="0">
                <a:solidFill>
                  <a:schemeClr val="tx1"/>
                </a:solidFill>
              </a:rPr>
              <a:t>İşyeri </a:t>
            </a:r>
            <a:r>
              <a:rPr lang="tr-TR" sz="2800" dirty="0">
                <a:solidFill>
                  <a:schemeClr val="tx1"/>
                </a:solidFill>
              </a:rPr>
              <a:t>sağlık ve güvenlik birimi</a:t>
            </a:r>
          </a:p>
          <a:p>
            <a:pPr algn="l"/>
            <a:r>
              <a:rPr lang="tr-TR" sz="2800" dirty="0">
                <a:solidFill>
                  <a:schemeClr val="tx1"/>
                </a:solidFill>
              </a:rPr>
              <a:t>(2) b) Bu birimlerde </a:t>
            </a:r>
            <a:r>
              <a:rPr lang="tr-TR" sz="2800" b="1" u="sng" dirty="0">
                <a:solidFill>
                  <a:schemeClr val="tx1"/>
                </a:solidFill>
              </a:rPr>
              <a:t>sekizer</a:t>
            </a:r>
            <a:r>
              <a:rPr lang="tr-TR" sz="2800" dirty="0">
                <a:solidFill>
                  <a:schemeClr val="tx1"/>
                </a:solidFill>
              </a:rPr>
              <a:t> metrekareden az olmamak üzere bir iş güvenliği uzmanı odası ile işyeri hekimi tarafından kullanılmak üzere bir muayene odası ve 12 metrekareden az olmamak üzere bir ilkyardım ve acil müdahale odası bulunur. Tam zamanlı görevlendirilecek </a:t>
            </a:r>
            <a:r>
              <a:rPr lang="tr-TR" sz="2800" b="1" u="sng" dirty="0">
                <a:solidFill>
                  <a:schemeClr val="tx1"/>
                </a:solidFill>
              </a:rPr>
              <a:t>her işyeri hekimi ve iş güvenliği uzmanı için</a:t>
            </a:r>
            <a:r>
              <a:rPr lang="tr-TR" sz="2800" dirty="0">
                <a:solidFill>
                  <a:schemeClr val="tx1"/>
                </a:solidFill>
              </a:rPr>
              <a:t> aynı şartlarda </a:t>
            </a:r>
            <a:r>
              <a:rPr lang="tr-TR" sz="2800" b="1" u="sng" dirty="0">
                <a:solidFill>
                  <a:schemeClr val="tx1"/>
                </a:solidFill>
              </a:rPr>
              <a:t>ayrı birer oda </a:t>
            </a:r>
            <a:r>
              <a:rPr lang="tr-TR" sz="2800" dirty="0">
                <a:solidFill>
                  <a:schemeClr val="tx1"/>
                </a:solidFill>
              </a:rPr>
              <a:t>tahsis edilir.</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176</a:t>
            </a:fld>
            <a:endParaRPr lang="tr-TR"/>
          </a:p>
        </p:txBody>
      </p:sp>
    </p:spTree>
    <p:extLst>
      <p:ext uri="{BB962C8B-B14F-4D97-AF65-F5344CB8AC3E}">
        <p14:creationId xmlns:p14="http://schemas.microsoft.com/office/powerpoint/2010/main" val="186428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68)	Aşağıdaki hangi hekim grubu, eğitim almaksızın Bakanlıkça yapılacak veya yaptırılacak sınavlara girebilir ve başarılı olması durumunda işyeri hekimliği sertifikası almaya hak kazanır?</a:t>
            </a:r>
          </a:p>
          <a:p>
            <a:pPr algn="l"/>
            <a:r>
              <a:rPr lang="tr-TR" sz="2400" dirty="0">
                <a:solidFill>
                  <a:schemeClr val="tx1"/>
                </a:solidFill>
              </a:rPr>
              <a:t>A) 	En az 8 yıl teftiş yapmış hekim iş müfettişleri</a:t>
            </a:r>
          </a:p>
          <a:p>
            <a:pPr algn="l"/>
            <a:r>
              <a:rPr lang="tr-TR" sz="2400" dirty="0">
                <a:solidFill>
                  <a:schemeClr val="tx1"/>
                </a:solidFill>
              </a:rPr>
              <a:t>B) 	Genel Müdürlükte en az 8 yıl İSG alanında çalışmış hekimler</a:t>
            </a:r>
          </a:p>
          <a:p>
            <a:pPr algn="l"/>
            <a:r>
              <a:rPr lang="tr-TR" sz="2400" dirty="0">
                <a:solidFill>
                  <a:schemeClr val="tx1"/>
                </a:solidFill>
              </a:rPr>
              <a:t>C) 	İş sağlığı bilim uzmanı hekimler         </a:t>
            </a:r>
          </a:p>
          <a:p>
            <a:pPr algn="l"/>
            <a:r>
              <a:rPr lang="tr-TR" sz="2400" dirty="0">
                <a:solidFill>
                  <a:schemeClr val="tx1"/>
                </a:solidFill>
              </a:rPr>
              <a:t>D)	İş sağlığı bilim doktoru hekimler</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177</a:t>
            </a:fld>
            <a:endParaRPr lang="tr-TR">
              <a:solidFill>
                <a:prstClr val="black">
                  <a:tint val="75000"/>
                </a:prstClr>
              </a:solidFill>
            </a:endParaRPr>
          </a:p>
        </p:txBody>
      </p:sp>
    </p:spTree>
    <p:extLst>
      <p:ext uri="{BB962C8B-B14F-4D97-AF65-F5344CB8AC3E}">
        <p14:creationId xmlns:p14="http://schemas.microsoft.com/office/powerpoint/2010/main" val="1530798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7544" y="116632"/>
            <a:ext cx="8208912" cy="792088"/>
          </a:xfrm>
        </p:spPr>
        <p:txBody>
          <a:bodyPr rtlCol="0">
            <a:noAutofit/>
          </a:bodyPr>
          <a:lstStyle/>
          <a:p>
            <a:pPr fontAlgn="auto">
              <a:spcAft>
                <a:spcPts val="0"/>
              </a:spcAft>
              <a:defRPr/>
            </a:pPr>
            <a:r>
              <a:rPr lang="tr-TR" sz="2400" b="1" dirty="0">
                <a:solidFill>
                  <a:srgbClr val="FF0000"/>
                </a:solidFill>
              </a:rPr>
              <a:t>İŞYERİ HEKİMİ VE DİĞER SAĞLIK PERSONELİNİN GÖREV, YETKİ,</a:t>
            </a:r>
            <a:br>
              <a:rPr lang="tr-TR" sz="2400" b="1" dirty="0">
                <a:solidFill>
                  <a:srgbClr val="FF0000"/>
                </a:solidFill>
              </a:rPr>
            </a:br>
            <a:r>
              <a:rPr lang="tr-TR" sz="2400" b="1" dirty="0">
                <a:solidFill>
                  <a:srgbClr val="FF0000"/>
                </a:solidFill>
              </a:rPr>
              <a:t>SORUMLULUK VE EĞİTİMLERİ HAKKINDA YÖNETMELİK</a:t>
            </a:r>
          </a:p>
        </p:txBody>
      </p:sp>
      <p:sp>
        <p:nvSpPr>
          <p:cNvPr id="16386" name="Alt Başlık 2"/>
          <p:cNvSpPr>
            <a:spLocks noGrp="1"/>
          </p:cNvSpPr>
          <p:nvPr>
            <p:ph type="subTitle" idx="1"/>
          </p:nvPr>
        </p:nvSpPr>
        <p:spPr>
          <a:xfrm>
            <a:off x="755576" y="836712"/>
            <a:ext cx="7777162" cy="5112669"/>
          </a:xfrm>
        </p:spPr>
        <p:txBody>
          <a:bodyPr/>
          <a:lstStyle/>
          <a:p>
            <a:pPr algn="l"/>
            <a:r>
              <a:rPr lang="tr-TR" sz="2800" b="1" dirty="0">
                <a:solidFill>
                  <a:schemeClr val="tx1"/>
                </a:solidFill>
              </a:rPr>
              <a:t>İşyeri hekimliği belgesi</a:t>
            </a:r>
            <a:endParaRPr lang="tr-TR" sz="2800" dirty="0">
              <a:solidFill>
                <a:schemeClr val="tx1"/>
              </a:solidFill>
            </a:endParaRPr>
          </a:p>
          <a:p>
            <a:pPr algn="l"/>
            <a:r>
              <a:rPr lang="tr-TR" sz="2800" b="1" dirty="0">
                <a:solidFill>
                  <a:schemeClr val="tx1"/>
                </a:solidFill>
              </a:rPr>
              <a:t>MADDE 8 –</a:t>
            </a:r>
            <a:r>
              <a:rPr lang="tr-TR" sz="2800" dirty="0">
                <a:solidFill>
                  <a:schemeClr val="tx1"/>
                </a:solidFill>
              </a:rPr>
              <a:t> (1) İşyeri hekimliği belgesi;</a:t>
            </a:r>
          </a:p>
          <a:p>
            <a:pPr algn="l"/>
            <a:r>
              <a:rPr lang="tr-TR" sz="2800" dirty="0">
                <a:solidFill>
                  <a:schemeClr val="tx1"/>
                </a:solidFill>
              </a:rPr>
              <a:t>a) İşyeri hekimliği eğitim programını tamamlayan ve eğitim sonunda Bakanlıkça yapılacak veya yaptırılacak işyeri hekimliği sınavında başarılı olan hekimlere,</a:t>
            </a:r>
          </a:p>
          <a:p>
            <a:pPr algn="l"/>
            <a:r>
              <a:rPr lang="tr-TR" sz="2800" dirty="0" smtClean="0">
                <a:solidFill>
                  <a:schemeClr val="tx1"/>
                </a:solidFill>
              </a:rPr>
              <a:t>b</a:t>
            </a:r>
            <a:r>
              <a:rPr lang="tr-TR" sz="2800" dirty="0">
                <a:solidFill>
                  <a:schemeClr val="tx1"/>
                </a:solidFill>
              </a:rPr>
              <a:t>) </a:t>
            </a:r>
            <a:r>
              <a:rPr lang="tr-TR" sz="3600" b="1" u="sng" dirty="0">
                <a:solidFill>
                  <a:schemeClr val="tx1"/>
                </a:solidFill>
              </a:rPr>
              <a:t>İş sağlığı veya iş sağlığı ve güvenliği bilim uzmanı </a:t>
            </a:r>
            <a:r>
              <a:rPr lang="tr-TR" sz="2800" dirty="0">
                <a:solidFill>
                  <a:schemeClr val="tx1"/>
                </a:solidFill>
              </a:rPr>
              <a:t>unvanına sahip olan Bakanlıkça yapılacak veya yaptırılacak işyeri hekimliği sınavında başarılı olan hekimlere,</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178</a:t>
            </a:fld>
            <a:endParaRPr lang="tr-TR"/>
          </a:p>
        </p:txBody>
      </p:sp>
    </p:spTree>
    <p:extLst>
      <p:ext uri="{BB962C8B-B14F-4D97-AF65-F5344CB8AC3E}">
        <p14:creationId xmlns:p14="http://schemas.microsoft.com/office/powerpoint/2010/main" val="1884434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7544" y="116632"/>
            <a:ext cx="8208912" cy="792088"/>
          </a:xfrm>
        </p:spPr>
        <p:txBody>
          <a:bodyPr rtlCol="0">
            <a:noAutofit/>
          </a:bodyPr>
          <a:lstStyle/>
          <a:p>
            <a:pPr fontAlgn="auto">
              <a:spcAft>
                <a:spcPts val="0"/>
              </a:spcAft>
              <a:defRPr/>
            </a:pPr>
            <a:r>
              <a:rPr lang="tr-TR" sz="2400" b="1" dirty="0">
                <a:solidFill>
                  <a:srgbClr val="FF0000"/>
                </a:solidFill>
              </a:rPr>
              <a:t>İŞYERİ HEKİMİ VE DİĞER SAĞLIK PERSONELİNİN GÖREV, YETKİ,</a:t>
            </a:r>
            <a:br>
              <a:rPr lang="tr-TR" sz="2400" b="1" dirty="0">
                <a:solidFill>
                  <a:srgbClr val="FF0000"/>
                </a:solidFill>
              </a:rPr>
            </a:br>
            <a:r>
              <a:rPr lang="tr-TR" sz="2400" b="1" dirty="0">
                <a:solidFill>
                  <a:srgbClr val="FF0000"/>
                </a:solidFill>
              </a:rPr>
              <a:t>SORUMLULUK VE EĞİTİMLERİ HAKKINDA YÖNETMELİK</a:t>
            </a:r>
          </a:p>
        </p:txBody>
      </p:sp>
      <p:sp>
        <p:nvSpPr>
          <p:cNvPr id="16386" name="Alt Başlık 2"/>
          <p:cNvSpPr>
            <a:spLocks noGrp="1"/>
          </p:cNvSpPr>
          <p:nvPr>
            <p:ph type="subTitle" idx="1"/>
          </p:nvPr>
        </p:nvSpPr>
        <p:spPr>
          <a:xfrm>
            <a:off x="755576" y="836712"/>
            <a:ext cx="7777162" cy="5112669"/>
          </a:xfrm>
        </p:spPr>
        <p:txBody>
          <a:bodyPr/>
          <a:lstStyle/>
          <a:p>
            <a:pPr algn="l"/>
            <a:r>
              <a:rPr lang="tr-TR" sz="2800" b="1" dirty="0">
                <a:solidFill>
                  <a:schemeClr val="tx1"/>
                </a:solidFill>
              </a:rPr>
              <a:t>İşyeri hekimliği belgesi</a:t>
            </a:r>
            <a:endParaRPr lang="tr-TR" sz="2800" dirty="0">
              <a:solidFill>
                <a:schemeClr val="tx1"/>
              </a:solidFill>
            </a:endParaRPr>
          </a:p>
          <a:p>
            <a:pPr algn="l"/>
            <a:r>
              <a:rPr lang="tr-TR" sz="2800" b="1" dirty="0">
                <a:solidFill>
                  <a:schemeClr val="tx1"/>
                </a:solidFill>
              </a:rPr>
              <a:t>MADDE 8 –</a:t>
            </a:r>
            <a:r>
              <a:rPr lang="tr-TR" sz="2800" dirty="0">
                <a:solidFill>
                  <a:schemeClr val="tx1"/>
                </a:solidFill>
              </a:rPr>
              <a:t> (1) İşyeri hekimliği belgesi;</a:t>
            </a:r>
          </a:p>
          <a:p>
            <a:pPr algn="l"/>
            <a:r>
              <a:rPr lang="tr-TR" sz="2800" dirty="0" smtClean="0">
                <a:solidFill>
                  <a:schemeClr val="tx1"/>
                </a:solidFill>
              </a:rPr>
              <a:t>c</a:t>
            </a:r>
            <a:r>
              <a:rPr lang="tr-TR" sz="2800" dirty="0">
                <a:solidFill>
                  <a:schemeClr val="tx1"/>
                </a:solidFill>
              </a:rPr>
              <a:t>) Hekimlik diplomasına sahip iş sağlığı, iş sağlığı ve güvenliği bilim doktorlarına, iş sağlığı ve güvenliği alanında yardımcılık süresi dahil en az sekiz yıl teftiş yapmış olan hekim iş müfettişlerine, Genel Müdürlük ve bağlı birimlerinde iş sağlığı ve güvenliği alanında en az sekiz yıl fiilen çalışmış hekimlere </a:t>
            </a:r>
            <a:r>
              <a:rPr lang="tr-TR" sz="3600" b="1" u="sng" dirty="0">
                <a:solidFill>
                  <a:schemeClr val="tx1"/>
                </a:solidFill>
              </a:rPr>
              <a:t>istekleri halinde</a:t>
            </a:r>
            <a:r>
              <a:rPr lang="tr-TR" sz="3600" dirty="0">
                <a:solidFill>
                  <a:schemeClr val="tx1"/>
                </a:solidFill>
              </a:rPr>
              <a:t>,</a:t>
            </a:r>
          </a:p>
          <a:p>
            <a:pPr algn="l"/>
            <a:r>
              <a:rPr lang="tr-TR" sz="2800" dirty="0">
                <a:solidFill>
                  <a:schemeClr val="tx1"/>
                </a:solidFill>
              </a:rPr>
              <a:t>EK-1’deki örneğine uygun olarak Genel Müdürlükçe verilir.</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179</a:t>
            </a:fld>
            <a:endParaRPr lang="tr-TR"/>
          </a:p>
        </p:txBody>
      </p:sp>
    </p:spTree>
    <p:extLst>
      <p:ext uri="{BB962C8B-B14F-4D97-AF65-F5344CB8AC3E}">
        <p14:creationId xmlns:p14="http://schemas.microsoft.com/office/powerpoint/2010/main" val="1764796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274638"/>
            <a:ext cx="8229600" cy="654050"/>
          </a:xfrm>
        </p:spPr>
        <p:txBody>
          <a:bodyPr/>
          <a:lstStyle/>
          <a:p>
            <a:pPr eaLnBrk="1" hangingPunct="1"/>
            <a:r>
              <a:rPr lang="tr-TR" smtClean="0"/>
              <a:t>OLGU-KONTROL ARAŞTIRMALARI</a:t>
            </a:r>
          </a:p>
        </p:txBody>
      </p:sp>
      <p:sp>
        <p:nvSpPr>
          <p:cNvPr id="57347" name="Rectangle 3"/>
          <p:cNvSpPr>
            <a:spLocks noGrp="1" noChangeArrowheads="1"/>
          </p:cNvSpPr>
          <p:nvPr>
            <p:ph idx="1"/>
          </p:nvPr>
        </p:nvSpPr>
        <p:spPr>
          <a:ln>
            <a:miter lim="800000"/>
            <a:headEnd/>
            <a:tailEnd/>
          </a:ln>
        </p:spPr>
        <p:txBody>
          <a:bodyPr/>
          <a:lstStyle/>
          <a:p>
            <a:pPr marL="533400" indent="-533400" eaLnBrk="1" hangingPunct="1">
              <a:defRPr/>
            </a:pPr>
            <a:r>
              <a:rPr lang="tr-TR" dirty="0"/>
              <a:t>Geriye dönük </a:t>
            </a:r>
            <a:r>
              <a:rPr lang="tr-TR" dirty="0" smtClean="0"/>
              <a:t>araştırmalardır</a:t>
            </a:r>
          </a:p>
          <a:p>
            <a:pPr marL="533400" indent="-533400" eaLnBrk="1" hangingPunct="1">
              <a:defRPr/>
            </a:pPr>
            <a:r>
              <a:rPr lang="tr-TR" u="sng" dirty="0" smtClean="0"/>
              <a:t>Sonuçtan </a:t>
            </a:r>
            <a:r>
              <a:rPr lang="tr-TR" u="sng" dirty="0"/>
              <a:t>(hastalık) hareketle etken incelenir</a:t>
            </a:r>
            <a:r>
              <a:rPr lang="tr-TR" u="sng" dirty="0" smtClean="0"/>
              <a:t>.</a:t>
            </a:r>
          </a:p>
          <a:p>
            <a:pPr marL="533400" indent="-533400" eaLnBrk="1" hangingPunct="1">
              <a:defRPr/>
            </a:pPr>
            <a:r>
              <a:rPr lang="tr-TR" dirty="0" smtClean="0"/>
              <a:t>Olgu-kontrol araştırmaları;</a:t>
            </a:r>
            <a:endParaRPr lang="tr-TR" dirty="0"/>
          </a:p>
          <a:p>
            <a:pPr marL="400050" lvl="1" indent="0" eaLnBrk="1" hangingPunct="1">
              <a:buNone/>
              <a:defRPr/>
            </a:pPr>
            <a:r>
              <a:rPr lang="tr-TR" u="sng" dirty="0" smtClean="0"/>
              <a:t>Nedensel </a:t>
            </a:r>
            <a:r>
              <a:rPr lang="tr-TR" u="sng" dirty="0"/>
              <a:t>ilişkide kesitsel araştırmalardan daha güçlü</a:t>
            </a:r>
          </a:p>
          <a:p>
            <a:pPr marL="400050" lvl="1" indent="0" eaLnBrk="1" hangingPunct="1">
              <a:buNone/>
              <a:defRPr/>
            </a:pPr>
            <a:r>
              <a:rPr lang="tr-TR" dirty="0" err="1" smtClean="0"/>
              <a:t>Kohort</a:t>
            </a:r>
            <a:r>
              <a:rPr lang="tr-TR" dirty="0" smtClean="0"/>
              <a:t> araştırmalarından </a:t>
            </a:r>
            <a:r>
              <a:rPr lang="tr-TR" dirty="0"/>
              <a:t>daha </a:t>
            </a:r>
            <a:r>
              <a:rPr lang="tr-TR" dirty="0" smtClean="0"/>
              <a:t>zayıf</a:t>
            </a:r>
            <a:endParaRPr lang="tr-TR" dirty="0"/>
          </a:p>
          <a:p>
            <a:pPr marL="533400" indent="-533400" eaLnBrk="1" hangingPunct="1">
              <a:defRPr/>
            </a:pPr>
            <a:r>
              <a:rPr lang="tr-TR" dirty="0" smtClean="0"/>
              <a:t>Toplum </a:t>
            </a:r>
            <a:r>
              <a:rPr lang="tr-TR" dirty="0"/>
              <a:t>tabanlı değildir (</a:t>
            </a:r>
            <a:r>
              <a:rPr lang="tr-TR" dirty="0" err="1"/>
              <a:t>community-based</a:t>
            </a:r>
            <a:r>
              <a:rPr lang="tr-TR" dirty="0" smtClean="0"/>
              <a:t>)</a:t>
            </a:r>
            <a:endParaRPr lang="tr-TR" dirty="0"/>
          </a:p>
        </p:txBody>
      </p:sp>
      <p:sp>
        <p:nvSpPr>
          <p:cNvPr id="4" name="3 Slayt Numarası Yer Tutucusu"/>
          <p:cNvSpPr>
            <a:spLocks noGrp="1"/>
          </p:cNvSpPr>
          <p:nvPr>
            <p:ph type="sldNum" sz="quarter" idx="11"/>
          </p:nvPr>
        </p:nvSpPr>
        <p:spPr/>
        <p:txBody>
          <a:bodyPr/>
          <a:lstStyle/>
          <a:p>
            <a:pPr>
              <a:defRPr/>
            </a:pPr>
            <a:fld id="{8298F94D-1478-4BA9-8872-12521AC32640}" type="slidenum">
              <a:rPr lang="tr-TR" smtClean="0"/>
              <a:pPr>
                <a:defRPr/>
              </a:pPr>
              <a:t>18</a:t>
            </a:fld>
            <a:endParaRPr lang="tr-TR"/>
          </a:p>
        </p:txBody>
      </p:sp>
    </p:spTree>
    <p:extLst>
      <p:ext uri="{BB962C8B-B14F-4D97-AF65-F5344CB8AC3E}">
        <p14:creationId xmlns:p14="http://schemas.microsoft.com/office/powerpoint/2010/main" val="2213747971"/>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69)	Aşağıdakilerden hangisi işyeri hekiminin rehberlik görevi kapsamında değildir? </a:t>
            </a:r>
          </a:p>
          <a:p>
            <a:pPr algn="l"/>
            <a:r>
              <a:rPr lang="tr-TR" sz="2400" dirty="0">
                <a:solidFill>
                  <a:schemeClr val="tx1"/>
                </a:solidFill>
              </a:rPr>
              <a:t>A) 	İşyerinde çalışanların sağlığının geliştirilmesi amacıyla gerekli aktiviteler konusunda işverene tavsiyelerde bulunmak</a:t>
            </a:r>
          </a:p>
          <a:p>
            <a:pPr algn="l"/>
            <a:r>
              <a:rPr lang="tr-TR" sz="2400" dirty="0">
                <a:solidFill>
                  <a:schemeClr val="tx1"/>
                </a:solidFill>
              </a:rPr>
              <a:t>B) 	Gece postaları da dâhil olmak üzere çalışanların sağlık gözetimini yapmak</a:t>
            </a:r>
          </a:p>
          <a:p>
            <a:pPr algn="l"/>
            <a:r>
              <a:rPr lang="tr-TR" sz="2400" dirty="0">
                <a:solidFill>
                  <a:schemeClr val="tx1"/>
                </a:solidFill>
              </a:rPr>
              <a:t>C) 	İş sağlığı ve güvenliğiyle ilgili alınması gereken tedbirleri işverene yazılı olarak bildirmek</a:t>
            </a:r>
          </a:p>
          <a:p>
            <a:pPr algn="l"/>
            <a:r>
              <a:rPr lang="tr-TR" sz="2400" dirty="0">
                <a:solidFill>
                  <a:schemeClr val="tx1"/>
                </a:solidFill>
              </a:rPr>
              <a:t>D) 	İş sağlığı ve güvenliği hizmetleri kapsamında çalışanların sağlık gözetimi ve çalışma ortamının gözetimi ile ilgili işverene rehberlik yapmak </a:t>
            </a: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180</a:t>
            </a:fld>
            <a:endParaRPr lang="tr-TR">
              <a:solidFill>
                <a:prstClr val="black">
                  <a:tint val="75000"/>
                </a:prstClr>
              </a:solidFill>
            </a:endParaRPr>
          </a:p>
        </p:txBody>
      </p:sp>
    </p:spTree>
    <p:extLst>
      <p:ext uri="{BB962C8B-B14F-4D97-AF65-F5344CB8AC3E}">
        <p14:creationId xmlns:p14="http://schemas.microsoft.com/office/powerpoint/2010/main" val="4084831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07504" y="116632"/>
            <a:ext cx="9036496" cy="1224136"/>
          </a:xfrm>
        </p:spPr>
        <p:txBody>
          <a:bodyPr rtlCol="0">
            <a:noAutofit/>
          </a:bodyPr>
          <a:lstStyle/>
          <a:p>
            <a:pPr algn="l" fontAlgn="auto">
              <a:spcAft>
                <a:spcPts val="0"/>
              </a:spcAft>
              <a:defRPr/>
            </a:pPr>
            <a:r>
              <a:rPr lang="tr-TR" sz="2800" dirty="0">
                <a:solidFill>
                  <a:srgbClr val="FF0000"/>
                </a:solidFill>
              </a:rPr>
              <a:t>İŞYERİ HEKİMİ VE DİĞER SAĞLIK </a:t>
            </a:r>
            <a:r>
              <a:rPr lang="tr-TR" sz="2800" dirty="0" smtClean="0">
                <a:solidFill>
                  <a:srgbClr val="FF0000"/>
                </a:solidFill>
              </a:rPr>
              <a:t>PERSONELİNİN GÖREV</a:t>
            </a:r>
            <a:r>
              <a:rPr lang="tr-TR" sz="2800" dirty="0">
                <a:solidFill>
                  <a:srgbClr val="FF0000"/>
                </a:solidFill>
              </a:rPr>
              <a:t>, YETKİ</a:t>
            </a:r>
            <a:r>
              <a:rPr lang="tr-TR" sz="2800" dirty="0" smtClean="0">
                <a:solidFill>
                  <a:srgbClr val="FF0000"/>
                </a:solidFill>
              </a:rPr>
              <a:t>, SORUMLULUK </a:t>
            </a:r>
            <a:r>
              <a:rPr lang="tr-TR" sz="2800" dirty="0">
                <a:solidFill>
                  <a:srgbClr val="FF0000"/>
                </a:solidFill>
              </a:rPr>
              <a:t>VE EĞİTİMLERİ HAKKINDA YÖNETMELİK</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MADDE 9 – </a:t>
            </a:r>
            <a:r>
              <a:rPr lang="tr-TR" sz="2800" dirty="0" smtClean="0">
                <a:solidFill>
                  <a:schemeClr val="tx1"/>
                </a:solidFill>
              </a:rPr>
              <a:t>İşyeri </a:t>
            </a:r>
            <a:r>
              <a:rPr lang="tr-TR" sz="2800" dirty="0">
                <a:solidFill>
                  <a:schemeClr val="tx1"/>
                </a:solidFill>
              </a:rPr>
              <a:t>hekimlerinin görevleri</a:t>
            </a:r>
          </a:p>
          <a:p>
            <a:pPr algn="l"/>
            <a:r>
              <a:rPr lang="tr-TR" sz="2400" dirty="0">
                <a:solidFill>
                  <a:schemeClr val="tx1"/>
                </a:solidFill>
              </a:rPr>
              <a:t>a) Rehberlik;</a:t>
            </a:r>
          </a:p>
          <a:p>
            <a:pPr algn="l"/>
            <a:r>
              <a:rPr lang="tr-TR" sz="2400" dirty="0">
                <a:solidFill>
                  <a:schemeClr val="tx1"/>
                </a:solidFill>
              </a:rPr>
              <a:t>1) </a:t>
            </a:r>
            <a:r>
              <a:rPr lang="tr-TR" sz="2400" u="sng" dirty="0">
                <a:solidFill>
                  <a:schemeClr val="tx1"/>
                </a:solidFill>
              </a:rPr>
              <a:t>İş sağlığı ve güvenliği hizmetleri kapsamında çalışanların sağlık gözetimi ve çalışma ortamının gözetimi ile ilgili işverene rehberlik yapmak.</a:t>
            </a:r>
          </a:p>
          <a:p>
            <a:pPr algn="l"/>
            <a:r>
              <a:rPr lang="tr-TR" sz="2400" dirty="0">
                <a:solidFill>
                  <a:schemeClr val="tx1"/>
                </a:solidFill>
              </a:rPr>
              <a:t>2) İşyerinde yapılan çalışmalar ve yapılacak değişikliklerle ilgili olarak işyerinin tasarımı, kullanılan maddeler de dâhil olmak üzere işin planlanması, organizasyonu ve uygulanması, kişisel koruyucu donanımların seçimi konularının iş sağlığı ve güvenliği mevzuatına ve genel iş sağlığı kurallarına uygun olarak sürdürülmesini sağlamak için işverene önerilerde bulunmak.</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lgn="l">
              <a:defRPr/>
            </a:pPr>
            <a:fld id="{F21B299B-B459-4FF0-9E60-4D894B535A28}" type="slidenum">
              <a:rPr lang="tr-TR"/>
              <a:pPr algn="l">
                <a:defRPr/>
              </a:pPr>
              <a:t>181</a:t>
            </a:fld>
            <a:endParaRPr lang="tr-TR" dirty="0"/>
          </a:p>
        </p:txBody>
      </p:sp>
    </p:spTree>
    <p:extLst>
      <p:ext uri="{BB962C8B-B14F-4D97-AF65-F5344CB8AC3E}">
        <p14:creationId xmlns:p14="http://schemas.microsoft.com/office/powerpoint/2010/main" val="255502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lt Başlık 2"/>
          <p:cNvSpPr>
            <a:spLocks noGrp="1"/>
          </p:cNvSpPr>
          <p:nvPr>
            <p:ph type="subTitle" idx="1"/>
          </p:nvPr>
        </p:nvSpPr>
        <p:spPr>
          <a:xfrm>
            <a:off x="611188" y="476673"/>
            <a:ext cx="7777162" cy="5544716"/>
          </a:xfrm>
        </p:spPr>
        <p:txBody>
          <a:bodyPr/>
          <a:lstStyle/>
          <a:p>
            <a:pPr algn="l"/>
            <a:r>
              <a:rPr lang="tr-TR" sz="2800" dirty="0">
                <a:solidFill>
                  <a:schemeClr val="tx1"/>
                </a:solidFill>
              </a:rPr>
              <a:t>MADDE 9 – </a:t>
            </a:r>
            <a:r>
              <a:rPr lang="tr-TR" sz="2800" b="1" dirty="0" smtClean="0">
                <a:solidFill>
                  <a:schemeClr val="tx1"/>
                </a:solidFill>
              </a:rPr>
              <a:t>İşyeri </a:t>
            </a:r>
            <a:r>
              <a:rPr lang="tr-TR" sz="2800" b="1" dirty="0">
                <a:solidFill>
                  <a:schemeClr val="tx1"/>
                </a:solidFill>
              </a:rPr>
              <a:t>hekimlerinin </a:t>
            </a:r>
            <a:r>
              <a:rPr lang="tr-TR" sz="2800" b="1" dirty="0" smtClean="0">
                <a:solidFill>
                  <a:schemeClr val="tx1"/>
                </a:solidFill>
              </a:rPr>
              <a:t>görevleri</a:t>
            </a:r>
          </a:p>
          <a:p>
            <a:pPr algn="l"/>
            <a:endParaRPr lang="tr-TR" sz="2400" u="sng" dirty="0" smtClean="0">
              <a:solidFill>
                <a:schemeClr val="tx1"/>
              </a:solidFill>
            </a:endParaRPr>
          </a:p>
          <a:p>
            <a:pPr algn="l"/>
            <a:endParaRPr lang="tr-TR" sz="2400" u="sng" dirty="0" smtClean="0">
              <a:solidFill>
                <a:schemeClr val="tx1"/>
              </a:solidFill>
            </a:endParaRPr>
          </a:p>
          <a:p>
            <a:pPr algn="l"/>
            <a:r>
              <a:rPr lang="tr-TR" sz="2400" u="sng" dirty="0" smtClean="0">
                <a:solidFill>
                  <a:schemeClr val="tx1"/>
                </a:solidFill>
              </a:rPr>
              <a:t>3</a:t>
            </a:r>
            <a:r>
              <a:rPr lang="tr-TR" sz="2400" u="sng" dirty="0">
                <a:solidFill>
                  <a:schemeClr val="tx1"/>
                </a:solidFill>
              </a:rPr>
              <a:t>) İşyerinde çalışanların sağlığının geliştirilmesi amacıyla gerekli aktiviteler konusunda işverene tavsiyelerde bulunmak.</a:t>
            </a:r>
          </a:p>
          <a:p>
            <a:pPr algn="l"/>
            <a:endParaRPr lang="tr-TR" sz="2400" dirty="0" smtClean="0">
              <a:solidFill>
                <a:schemeClr val="tx1"/>
              </a:solidFill>
            </a:endParaRPr>
          </a:p>
          <a:p>
            <a:pPr algn="l"/>
            <a:r>
              <a:rPr lang="tr-TR" sz="2400" dirty="0" smtClean="0">
                <a:solidFill>
                  <a:schemeClr val="tx1"/>
                </a:solidFill>
              </a:rPr>
              <a:t>4</a:t>
            </a:r>
            <a:r>
              <a:rPr lang="tr-TR" sz="2400" dirty="0">
                <a:solidFill>
                  <a:schemeClr val="tx1"/>
                </a:solidFill>
              </a:rPr>
              <a:t>) İş sağlığı ve güvenliği alanında yapılacak araştırmalara katılmak, ayrıca işin yürütümünde ergonomik ve </a:t>
            </a:r>
            <a:r>
              <a:rPr lang="tr-TR" sz="2400" dirty="0" err="1">
                <a:solidFill>
                  <a:schemeClr val="tx1"/>
                </a:solidFill>
              </a:rPr>
              <a:t>psikososyal</a:t>
            </a:r>
            <a:r>
              <a:rPr lang="tr-TR" sz="2400" dirty="0">
                <a:solidFill>
                  <a:schemeClr val="tx1"/>
                </a:solidFill>
              </a:rPr>
              <a:t> riskler açısından çalışanların fiziksel ve zihinsel kapasitelerini dikkate alarak iş ile çalışanın uyumunun sağlanması ve çalışma ortamındaki stres faktörlerinden korunmaları için araştırmalar yapmak ve bu araştırma sonuçlarını rehberlik faaliyetlerinde dikkate almak.</a:t>
            </a:r>
          </a:p>
          <a:p>
            <a:pPr algn="l"/>
            <a:endParaRPr lang="tr-TR" sz="2800" dirty="0">
              <a:solidFill>
                <a:schemeClr val="tx1"/>
              </a:solidFill>
            </a:endParaRP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lgn="l">
              <a:defRPr/>
            </a:pPr>
            <a:fld id="{F21B299B-B459-4FF0-9E60-4D894B535A28}" type="slidenum">
              <a:rPr lang="tr-TR"/>
              <a:pPr algn="l">
                <a:defRPr/>
              </a:pPr>
              <a:t>182</a:t>
            </a:fld>
            <a:endParaRPr lang="tr-TR" dirty="0"/>
          </a:p>
        </p:txBody>
      </p:sp>
    </p:spTree>
    <p:extLst>
      <p:ext uri="{BB962C8B-B14F-4D97-AF65-F5344CB8AC3E}">
        <p14:creationId xmlns:p14="http://schemas.microsoft.com/office/powerpoint/2010/main" val="1482863788"/>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07504" y="116632"/>
            <a:ext cx="9036496" cy="720080"/>
          </a:xfrm>
        </p:spPr>
        <p:txBody>
          <a:bodyPr rtlCol="0">
            <a:noAutofit/>
          </a:bodyPr>
          <a:lstStyle/>
          <a:p>
            <a:pPr algn="l" fontAlgn="auto">
              <a:spcAft>
                <a:spcPts val="0"/>
              </a:spcAft>
              <a:defRPr/>
            </a:pPr>
            <a:r>
              <a:rPr lang="tr-TR" sz="2800" dirty="0" smtClean="0"/>
              <a:t/>
            </a:r>
            <a:br>
              <a:rPr lang="tr-TR" sz="2800" dirty="0" smtClean="0"/>
            </a:br>
            <a:r>
              <a:rPr lang="tr-TR" sz="2800" dirty="0" smtClean="0"/>
              <a:t>MADDE </a:t>
            </a:r>
            <a:r>
              <a:rPr lang="tr-TR" sz="2800" dirty="0"/>
              <a:t>9 – </a:t>
            </a:r>
            <a:r>
              <a:rPr lang="tr-TR" sz="2800" b="1" dirty="0"/>
              <a:t>İşyeri hekimlerinin görevleri</a:t>
            </a:r>
            <a:br>
              <a:rPr lang="tr-TR" sz="2800" b="1" dirty="0"/>
            </a:br>
            <a:endParaRPr lang="tr-TR" sz="2800" dirty="0">
              <a:solidFill>
                <a:srgbClr val="FF0000"/>
              </a:solidFill>
            </a:endParaRPr>
          </a:p>
        </p:txBody>
      </p:sp>
      <p:sp>
        <p:nvSpPr>
          <p:cNvPr id="16386" name="Alt Başlık 2"/>
          <p:cNvSpPr>
            <a:spLocks noGrp="1"/>
          </p:cNvSpPr>
          <p:nvPr>
            <p:ph type="subTitle" idx="1"/>
          </p:nvPr>
        </p:nvSpPr>
        <p:spPr>
          <a:xfrm>
            <a:off x="611188" y="980729"/>
            <a:ext cx="7777162" cy="5040660"/>
          </a:xfrm>
        </p:spPr>
        <p:txBody>
          <a:bodyPr/>
          <a:lstStyle/>
          <a:p>
            <a:pPr algn="l"/>
            <a:endParaRPr lang="tr-TR" sz="2400" dirty="0" smtClean="0">
              <a:solidFill>
                <a:schemeClr val="tx1"/>
              </a:solidFill>
            </a:endParaRPr>
          </a:p>
          <a:p>
            <a:pPr algn="l"/>
            <a:r>
              <a:rPr lang="tr-TR" sz="2400" dirty="0" smtClean="0">
                <a:solidFill>
                  <a:schemeClr val="tx1"/>
                </a:solidFill>
              </a:rPr>
              <a:t>5</a:t>
            </a:r>
            <a:r>
              <a:rPr lang="tr-TR" sz="2400" dirty="0">
                <a:solidFill>
                  <a:schemeClr val="tx1"/>
                </a:solidFill>
              </a:rPr>
              <a:t>) Kantin, yemekhane, yatakhane, kreş ve emzirme odaları ile soyunma odaları, duş ve tuvaletler dahil olmak üzere işyeri bina ve eklentilerinin genel hijyen şartlarını sürekli izleyip denetleyerek, çalışanlara yürütülen işin gerektirdiği beslenme ihtiyacının ve uygun içme suyunun sağlanması konularında tavsiyelerde bulunmak.</a:t>
            </a:r>
          </a:p>
          <a:p>
            <a:pPr algn="l"/>
            <a:endParaRPr lang="tr-TR" sz="2400" dirty="0" smtClean="0">
              <a:solidFill>
                <a:schemeClr val="tx1"/>
              </a:solidFill>
            </a:endParaRPr>
          </a:p>
          <a:p>
            <a:pPr algn="l"/>
            <a:r>
              <a:rPr lang="tr-TR" sz="2400" dirty="0" smtClean="0">
                <a:solidFill>
                  <a:schemeClr val="tx1"/>
                </a:solidFill>
              </a:rPr>
              <a:t>6</a:t>
            </a:r>
            <a:r>
              <a:rPr lang="tr-TR" sz="2400" dirty="0">
                <a:solidFill>
                  <a:schemeClr val="tx1"/>
                </a:solidFill>
              </a:rPr>
              <a:t>) İşyerinde meydana gelen iş kazası ve meslek hastalıklarının nedenlerinin araştırılması ve tekrarlanmaması için alınacak önlemler konusunda çalışmalar yaparak işverene önerilerde bulunmak.</a:t>
            </a:r>
          </a:p>
          <a:p>
            <a:pPr algn="l"/>
            <a:endParaRPr lang="tr-TR" sz="2800" dirty="0">
              <a:solidFill>
                <a:schemeClr val="tx1"/>
              </a:solidFill>
            </a:endParaRP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lgn="l">
              <a:defRPr/>
            </a:pPr>
            <a:fld id="{F21B299B-B459-4FF0-9E60-4D894B535A28}" type="slidenum">
              <a:rPr lang="tr-TR"/>
              <a:pPr algn="l">
                <a:defRPr/>
              </a:pPr>
              <a:t>183</a:t>
            </a:fld>
            <a:endParaRPr lang="tr-TR" dirty="0"/>
          </a:p>
        </p:txBody>
      </p:sp>
    </p:spTree>
    <p:extLst>
      <p:ext uri="{BB962C8B-B14F-4D97-AF65-F5344CB8AC3E}">
        <p14:creationId xmlns:p14="http://schemas.microsoft.com/office/powerpoint/2010/main" val="14828637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07504" y="116632"/>
            <a:ext cx="9036496" cy="720080"/>
          </a:xfrm>
        </p:spPr>
        <p:txBody>
          <a:bodyPr rtlCol="0">
            <a:noAutofit/>
          </a:bodyPr>
          <a:lstStyle/>
          <a:p>
            <a:pPr algn="l" fontAlgn="auto">
              <a:spcAft>
                <a:spcPts val="0"/>
              </a:spcAft>
              <a:defRPr/>
            </a:pPr>
            <a:r>
              <a:rPr lang="tr-TR" sz="2800" dirty="0" smtClean="0"/>
              <a:t/>
            </a:r>
            <a:br>
              <a:rPr lang="tr-TR" sz="2800" dirty="0" smtClean="0"/>
            </a:br>
            <a:r>
              <a:rPr lang="tr-TR" sz="2800" dirty="0" smtClean="0"/>
              <a:t>MADDE </a:t>
            </a:r>
            <a:r>
              <a:rPr lang="tr-TR" sz="2800" dirty="0"/>
              <a:t>9 – </a:t>
            </a:r>
            <a:r>
              <a:rPr lang="tr-TR" sz="2800" b="1" dirty="0"/>
              <a:t>İşyeri hekimlerinin görevleri</a:t>
            </a:r>
            <a:br>
              <a:rPr lang="tr-TR" sz="2800" b="1" dirty="0"/>
            </a:br>
            <a:endParaRPr lang="tr-TR" sz="2800" dirty="0">
              <a:solidFill>
                <a:srgbClr val="FF0000"/>
              </a:solidFill>
            </a:endParaRPr>
          </a:p>
        </p:txBody>
      </p:sp>
      <p:sp>
        <p:nvSpPr>
          <p:cNvPr id="16386" name="Alt Başlık 2"/>
          <p:cNvSpPr>
            <a:spLocks noGrp="1"/>
          </p:cNvSpPr>
          <p:nvPr>
            <p:ph type="subTitle" idx="1"/>
          </p:nvPr>
        </p:nvSpPr>
        <p:spPr>
          <a:xfrm>
            <a:off x="611188" y="980729"/>
            <a:ext cx="7777162" cy="5040660"/>
          </a:xfrm>
        </p:spPr>
        <p:txBody>
          <a:bodyPr/>
          <a:lstStyle/>
          <a:p>
            <a:pPr algn="l"/>
            <a:r>
              <a:rPr lang="tr-TR" sz="2800" dirty="0" smtClean="0">
                <a:solidFill>
                  <a:schemeClr val="tx1"/>
                </a:solidFill>
              </a:rPr>
              <a:t>7</a:t>
            </a:r>
            <a:r>
              <a:rPr lang="tr-TR" sz="2800" dirty="0">
                <a:solidFill>
                  <a:schemeClr val="tx1"/>
                </a:solidFill>
              </a:rPr>
              <a:t>) İşyerinde meydana gelen ancak ölüm ya da yaralanmaya neden olmadığı halde çalışana, ekipmana veya işyerine zarar verme potansiyeli olan olayların nedenlerinin araştırılması konusunda çalışma yapmak ve işverene önerilerde bulunmak.</a:t>
            </a:r>
          </a:p>
          <a:p>
            <a:pPr algn="l"/>
            <a:r>
              <a:rPr lang="tr-TR" sz="2800" dirty="0" smtClean="0">
                <a:solidFill>
                  <a:schemeClr val="tx1"/>
                </a:solidFill>
              </a:rPr>
              <a:t>8</a:t>
            </a:r>
            <a:r>
              <a:rPr lang="tr-TR" sz="2800" dirty="0">
                <a:solidFill>
                  <a:schemeClr val="tx1"/>
                </a:solidFill>
              </a:rPr>
              <a:t>) </a:t>
            </a:r>
            <a:r>
              <a:rPr lang="tr-TR" sz="2800" u="sng" dirty="0">
                <a:solidFill>
                  <a:schemeClr val="tx1"/>
                </a:solidFill>
              </a:rPr>
              <a:t>İş sağlığı ve güvenliğiyle ilgili alınması gereken tedbirleri işverene yazılı olarak bildirmek.</a:t>
            </a:r>
          </a:p>
          <a:p>
            <a:pPr algn="l"/>
            <a:r>
              <a:rPr lang="tr-TR" sz="2800" dirty="0">
                <a:solidFill>
                  <a:schemeClr val="tx1"/>
                </a:solidFill>
              </a:rPr>
              <a:t>c) Sağlık gözetimi</a:t>
            </a:r>
            <a:r>
              <a:rPr lang="tr-TR" sz="2800" dirty="0" smtClean="0">
                <a:solidFill>
                  <a:schemeClr val="tx1"/>
                </a:solidFill>
              </a:rPr>
              <a:t>; </a:t>
            </a:r>
          </a:p>
          <a:p>
            <a:pPr algn="l"/>
            <a:endParaRPr lang="tr-TR" sz="2800" dirty="0" smtClean="0">
              <a:solidFill>
                <a:schemeClr val="tx1"/>
              </a:solidFill>
            </a:endParaRPr>
          </a:p>
          <a:p>
            <a:pPr algn="l"/>
            <a:r>
              <a:rPr lang="tr-TR" sz="2800" dirty="0" smtClean="0"/>
              <a:t>2</a:t>
            </a:r>
            <a:r>
              <a:rPr lang="tr-TR" sz="2800" dirty="0"/>
              <a:t>) Gece postaları da dâhil olmak üzere çalışanların sağlık gözetimini yapmak.</a:t>
            </a:r>
          </a:p>
          <a:p>
            <a:pPr algn="l"/>
            <a:endParaRPr lang="tr-TR" sz="2800" dirty="0">
              <a:solidFill>
                <a:schemeClr val="tx1"/>
              </a:solidFill>
            </a:endParaRP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lgn="l">
              <a:defRPr/>
            </a:pPr>
            <a:fld id="{F21B299B-B459-4FF0-9E60-4D894B535A28}" type="slidenum">
              <a:rPr lang="tr-TR"/>
              <a:pPr algn="l">
                <a:defRPr/>
              </a:pPr>
              <a:t>184</a:t>
            </a:fld>
            <a:endParaRPr lang="tr-TR" dirty="0"/>
          </a:p>
        </p:txBody>
      </p:sp>
    </p:spTree>
    <p:extLst>
      <p:ext uri="{BB962C8B-B14F-4D97-AF65-F5344CB8AC3E}">
        <p14:creationId xmlns:p14="http://schemas.microsoft.com/office/powerpoint/2010/main" val="1213003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70)	İş Sağlığı ve Güvenliği Kurulu toplantılarında gündem ile ilgili görev ve sorumluluklar hangi kurul üyesinin yetkisindedir? </a:t>
            </a:r>
          </a:p>
          <a:p>
            <a:pPr algn="l"/>
            <a:r>
              <a:rPr lang="tr-TR" sz="2400" dirty="0">
                <a:solidFill>
                  <a:schemeClr val="tx1"/>
                </a:solidFill>
              </a:rPr>
              <a:t>A) Kurul Başkanı 	</a:t>
            </a:r>
          </a:p>
          <a:p>
            <a:pPr algn="l"/>
            <a:r>
              <a:rPr lang="tr-TR" sz="2400" dirty="0">
                <a:solidFill>
                  <a:schemeClr val="tx1"/>
                </a:solidFill>
              </a:rPr>
              <a:t>B) Kurul Sekreteri</a:t>
            </a:r>
          </a:p>
          <a:p>
            <a:pPr algn="l"/>
            <a:r>
              <a:rPr lang="tr-TR" sz="2400" dirty="0">
                <a:solidFill>
                  <a:schemeClr val="tx1"/>
                </a:solidFill>
              </a:rPr>
              <a:t>C) İşçi Temsilcisi 	</a:t>
            </a:r>
          </a:p>
          <a:p>
            <a:pPr algn="l"/>
            <a:r>
              <a:rPr lang="tr-TR" sz="2400" dirty="0">
                <a:solidFill>
                  <a:schemeClr val="tx1"/>
                </a:solidFill>
              </a:rPr>
              <a:t>D) İnsan Kaynakları Müdürü</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185</a:t>
            </a:fld>
            <a:endParaRPr lang="tr-TR">
              <a:solidFill>
                <a:prstClr val="black">
                  <a:tint val="75000"/>
                </a:prstClr>
              </a:solidFill>
            </a:endParaRPr>
          </a:p>
        </p:txBody>
      </p:sp>
    </p:spTree>
    <p:extLst>
      <p:ext uri="{BB962C8B-B14F-4D97-AF65-F5344CB8AC3E}">
        <p14:creationId xmlns:p14="http://schemas.microsoft.com/office/powerpoint/2010/main" val="1390644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Autofit/>
          </a:bodyPr>
          <a:lstStyle/>
          <a:p>
            <a:r>
              <a:rPr lang="tr-TR" sz="3600" b="1" dirty="0"/>
              <a:t>İŞ SAĞLIĞI VE GÜVENLİĞİ KURULLARI</a:t>
            </a:r>
            <a:r>
              <a:rPr lang="tr-TR" sz="3600" dirty="0"/>
              <a:t/>
            </a:r>
            <a:br>
              <a:rPr lang="tr-TR" sz="3600" dirty="0"/>
            </a:br>
            <a:r>
              <a:rPr lang="tr-TR" sz="3600" b="1" dirty="0"/>
              <a:t>HAKKINDA YÖNETMELİK</a:t>
            </a:r>
            <a:endParaRPr lang="tr-TR" sz="3600" dirty="0">
              <a:solidFill>
                <a:srgbClr val="FF0000"/>
              </a:solidFill>
            </a:endParaRP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MADDE </a:t>
            </a:r>
            <a:r>
              <a:rPr lang="tr-TR" sz="2800" dirty="0" smtClean="0">
                <a:solidFill>
                  <a:schemeClr val="tx1"/>
                </a:solidFill>
              </a:rPr>
              <a:t>6.  (</a:t>
            </a:r>
            <a:r>
              <a:rPr lang="tr-TR" sz="2800" dirty="0">
                <a:solidFill>
                  <a:schemeClr val="tx1"/>
                </a:solidFill>
              </a:rPr>
              <a:t>2) Kurulun başkanı işveren veya işveren vekili, kurulun sekreteri ise iş güvenliği uzmanıdır</a:t>
            </a:r>
          </a:p>
          <a:p>
            <a:pPr algn="l"/>
            <a:r>
              <a:rPr lang="tr-TR" sz="2800" dirty="0" smtClean="0">
                <a:solidFill>
                  <a:schemeClr val="tx1"/>
                </a:solidFill>
              </a:rPr>
              <a:t>MADDE </a:t>
            </a:r>
            <a:r>
              <a:rPr lang="tr-TR" sz="2800" dirty="0">
                <a:solidFill>
                  <a:schemeClr val="tx1"/>
                </a:solidFill>
              </a:rPr>
              <a:t>9 (2) b) Toplantının</a:t>
            </a:r>
            <a:r>
              <a:rPr lang="tr-TR" sz="2800" b="1" u="sng" dirty="0">
                <a:solidFill>
                  <a:schemeClr val="tx1"/>
                </a:solidFill>
              </a:rPr>
              <a:t> gündemi</a:t>
            </a:r>
            <a:r>
              <a:rPr lang="tr-TR" sz="2800" dirty="0">
                <a:solidFill>
                  <a:schemeClr val="tx1"/>
                </a:solidFill>
              </a:rPr>
              <a:t>, yeri, günü ve saati toplantıdan en az kırk sekiz saat önce kurul üyelerine bildirilir. </a:t>
            </a:r>
            <a:endParaRPr lang="tr-TR" sz="2800" dirty="0" smtClean="0">
              <a:solidFill>
                <a:schemeClr val="tx1"/>
              </a:solidFill>
            </a:endParaRPr>
          </a:p>
          <a:p>
            <a:pPr algn="l"/>
            <a:r>
              <a:rPr lang="tr-TR" sz="2800" dirty="0" smtClean="0">
                <a:solidFill>
                  <a:schemeClr val="tx1"/>
                </a:solidFill>
              </a:rPr>
              <a:t>Gündem</a:t>
            </a:r>
            <a:r>
              <a:rPr lang="tr-TR" sz="2800" dirty="0">
                <a:solidFill>
                  <a:schemeClr val="tx1"/>
                </a:solidFill>
              </a:rPr>
              <a:t>, sorunların ve varsa iş sağlığı ve güvenliğine ilişkin projelerin önem sırasına göre belirlenir. </a:t>
            </a:r>
            <a:endParaRPr lang="tr-TR" sz="2800" dirty="0" smtClean="0">
              <a:solidFill>
                <a:schemeClr val="tx1"/>
              </a:solidFill>
            </a:endParaRPr>
          </a:p>
          <a:p>
            <a:pPr algn="l"/>
            <a:r>
              <a:rPr lang="tr-TR" sz="2800" dirty="0" smtClean="0">
                <a:solidFill>
                  <a:schemeClr val="tx1"/>
                </a:solidFill>
              </a:rPr>
              <a:t>Kurul </a:t>
            </a:r>
            <a:r>
              <a:rPr lang="tr-TR" sz="2800" dirty="0">
                <a:solidFill>
                  <a:schemeClr val="tx1"/>
                </a:solidFill>
              </a:rPr>
              <a:t>üyeleri gündemde değişiklik isteyebilirler. </a:t>
            </a:r>
            <a:endParaRPr lang="tr-TR" sz="2800" dirty="0" smtClean="0">
              <a:solidFill>
                <a:schemeClr val="tx1"/>
              </a:solidFill>
            </a:endParaRP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186</a:t>
            </a:fld>
            <a:endParaRPr lang="tr-TR"/>
          </a:p>
        </p:txBody>
      </p:sp>
    </p:spTree>
    <p:extLst>
      <p:ext uri="{BB962C8B-B14F-4D97-AF65-F5344CB8AC3E}">
        <p14:creationId xmlns:p14="http://schemas.microsoft.com/office/powerpoint/2010/main" val="20928181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Autofit/>
          </a:bodyPr>
          <a:lstStyle/>
          <a:p>
            <a:r>
              <a:rPr lang="tr-TR" sz="3600" b="1" dirty="0"/>
              <a:t>İŞ SAĞLIĞI VE GÜVENLİĞİ KURULLARI</a:t>
            </a:r>
            <a:r>
              <a:rPr lang="tr-TR" sz="3600" dirty="0"/>
              <a:t/>
            </a:r>
            <a:br>
              <a:rPr lang="tr-TR" sz="3600" dirty="0"/>
            </a:br>
            <a:r>
              <a:rPr lang="tr-TR" sz="3600" b="1" dirty="0"/>
              <a:t>HAKKINDA YÖNETMELİK</a:t>
            </a:r>
            <a:endParaRPr lang="tr-TR" sz="3600" dirty="0">
              <a:solidFill>
                <a:srgbClr val="FF0000"/>
              </a:solidFill>
            </a:endParaRPr>
          </a:p>
        </p:txBody>
      </p:sp>
      <p:sp>
        <p:nvSpPr>
          <p:cNvPr id="16386" name="Alt Başlık 2"/>
          <p:cNvSpPr>
            <a:spLocks noGrp="1"/>
          </p:cNvSpPr>
          <p:nvPr>
            <p:ph type="subTitle" idx="1"/>
          </p:nvPr>
        </p:nvSpPr>
        <p:spPr>
          <a:xfrm>
            <a:off x="611560" y="1268760"/>
            <a:ext cx="7777162" cy="4752975"/>
          </a:xfrm>
        </p:spPr>
        <p:txBody>
          <a:bodyPr/>
          <a:lstStyle/>
          <a:p>
            <a:pPr algn="l"/>
            <a:endParaRPr lang="tr-TR" sz="2800" dirty="0" smtClean="0">
              <a:solidFill>
                <a:schemeClr val="tx1"/>
              </a:solidFill>
            </a:endParaRPr>
          </a:p>
          <a:p>
            <a:pPr algn="l"/>
            <a:r>
              <a:rPr lang="tr-TR" sz="2800" dirty="0" smtClean="0">
                <a:solidFill>
                  <a:schemeClr val="tx1"/>
                </a:solidFill>
              </a:rPr>
              <a:t>MADDE </a:t>
            </a:r>
            <a:r>
              <a:rPr lang="tr-TR" sz="2800" dirty="0">
                <a:solidFill>
                  <a:schemeClr val="tx1"/>
                </a:solidFill>
              </a:rPr>
              <a:t>9 (2) c) Ölümlü, uzuv kayıplı veya ağır iş kazası halleri veya özel bir tedbiri gerektiren önemli hallerde kurul üyelerinden herhangi biri kurulu olağanüstü toplantıya çağırabilir. Bu konudaki </a:t>
            </a:r>
            <a:r>
              <a:rPr lang="tr-TR" sz="2800" b="1" u="sng" dirty="0">
                <a:solidFill>
                  <a:schemeClr val="tx1"/>
                </a:solidFill>
              </a:rPr>
              <a:t>tekliflerin</a:t>
            </a:r>
            <a:r>
              <a:rPr lang="tr-TR" sz="2800" dirty="0">
                <a:solidFill>
                  <a:schemeClr val="tx1"/>
                </a:solidFill>
              </a:rPr>
              <a:t> kurul başkanına veya </a:t>
            </a:r>
            <a:r>
              <a:rPr lang="tr-TR" sz="2800" b="1" u="sng" dirty="0">
                <a:solidFill>
                  <a:schemeClr val="tx1"/>
                </a:solidFill>
              </a:rPr>
              <a:t>sekreterine</a:t>
            </a:r>
            <a:r>
              <a:rPr lang="tr-TR" sz="2800" dirty="0">
                <a:solidFill>
                  <a:schemeClr val="tx1"/>
                </a:solidFill>
              </a:rPr>
              <a:t> yapılması gerekir. Toplantı zamanı, konunun ivedilik ve önemine göre tespit olunur.</a:t>
            </a: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187</a:t>
            </a:fld>
            <a:endParaRPr lang="tr-TR"/>
          </a:p>
        </p:txBody>
      </p:sp>
    </p:spTree>
    <p:extLst>
      <p:ext uri="{BB962C8B-B14F-4D97-AF65-F5344CB8AC3E}">
        <p14:creationId xmlns:p14="http://schemas.microsoft.com/office/powerpoint/2010/main" val="34341005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71)	İş Sağlığı ve Güvenliği </a:t>
            </a:r>
            <a:r>
              <a:rPr lang="tr-TR" sz="2400" dirty="0" err="1">
                <a:solidFill>
                  <a:schemeClr val="tx1"/>
                </a:solidFill>
              </a:rPr>
              <a:t>Kurulları’nın</a:t>
            </a:r>
            <a:r>
              <a:rPr lang="tr-TR" sz="2400" dirty="0">
                <a:solidFill>
                  <a:schemeClr val="tx1"/>
                </a:solidFill>
              </a:rPr>
              <a:t> olağan toplantılarının süresi ayda kaç saati geçemez? </a:t>
            </a:r>
          </a:p>
          <a:p>
            <a:pPr algn="l"/>
            <a:r>
              <a:rPr lang="tr-TR" sz="2400" dirty="0">
                <a:solidFill>
                  <a:schemeClr val="tx1"/>
                </a:solidFill>
              </a:rPr>
              <a:t>A) 3 	B) 6 		C) 12 		D) 24</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188</a:t>
            </a:fld>
            <a:endParaRPr lang="tr-TR">
              <a:solidFill>
                <a:prstClr val="black">
                  <a:tint val="75000"/>
                </a:prstClr>
              </a:solidFill>
            </a:endParaRPr>
          </a:p>
        </p:txBody>
      </p:sp>
    </p:spTree>
    <p:extLst>
      <p:ext uri="{BB962C8B-B14F-4D97-AF65-F5344CB8AC3E}">
        <p14:creationId xmlns:p14="http://schemas.microsoft.com/office/powerpoint/2010/main" val="26782377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Autofit/>
          </a:bodyPr>
          <a:lstStyle/>
          <a:p>
            <a:r>
              <a:rPr lang="tr-TR" sz="3600" b="1" dirty="0"/>
              <a:t>İŞ SAĞLIĞI VE GÜVENLİĞİ KURULLARI</a:t>
            </a:r>
            <a:r>
              <a:rPr lang="tr-TR" sz="3600" dirty="0"/>
              <a:t/>
            </a:r>
            <a:br>
              <a:rPr lang="tr-TR" sz="3600" dirty="0"/>
            </a:br>
            <a:r>
              <a:rPr lang="tr-TR" sz="3600" b="1" dirty="0"/>
              <a:t>HAKKINDA YÖNETMELİK</a:t>
            </a:r>
            <a:endParaRPr lang="tr-TR" sz="3600" dirty="0">
              <a:solidFill>
                <a:srgbClr val="FF0000"/>
              </a:solidFill>
            </a:endParaRPr>
          </a:p>
        </p:txBody>
      </p:sp>
      <p:sp>
        <p:nvSpPr>
          <p:cNvPr id="16386" name="Alt Başlık 2"/>
          <p:cNvSpPr>
            <a:spLocks noGrp="1"/>
          </p:cNvSpPr>
          <p:nvPr>
            <p:ph type="subTitle" idx="1"/>
          </p:nvPr>
        </p:nvSpPr>
        <p:spPr>
          <a:xfrm>
            <a:off x="611560" y="1340768"/>
            <a:ext cx="7777162" cy="4752975"/>
          </a:xfrm>
        </p:spPr>
        <p:txBody>
          <a:bodyPr/>
          <a:lstStyle/>
          <a:p>
            <a:pPr algn="l"/>
            <a:r>
              <a:rPr lang="tr-TR" sz="2800" b="1" dirty="0">
                <a:solidFill>
                  <a:schemeClr val="tx1"/>
                </a:solidFill>
              </a:rPr>
              <a:t>Madde 8 — Çalışma Usulleri</a:t>
            </a:r>
          </a:p>
          <a:p>
            <a:pPr algn="l"/>
            <a:r>
              <a:rPr lang="tr-TR" sz="2800" dirty="0">
                <a:solidFill>
                  <a:schemeClr val="tx1"/>
                </a:solidFill>
              </a:rPr>
              <a:t>d) Kurulun olağan toplantılarının süresi toplam olarak ayda </a:t>
            </a:r>
            <a:r>
              <a:rPr lang="tr-TR" sz="2800" b="1" u="sng" dirty="0">
                <a:solidFill>
                  <a:schemeClr val="tx1"/>
                </a:solidFill>
              </a:rPr>
              <a:t>yirmi dört saati </a:t>
            </a:r>
            <a:r>
              <a:rPr lang="tr-TR" sz="2800" dirty="0">
                <a:solidFill>
                  <a:schemeClr val="tx1"/>
                </a:solidFill>
              </a:rPr>
              <a:t>geçemez. Bu toplantıların günlük çalışma saatleri içinde yapılması asıldır. Kurulun toplantılarında geçecek süreler günlük çalışma süresinden sayılır. Kurul üyeleri yaptıkları görev dolayısıyla maddi-manevi zarara uğratılamaz.</a:t>
            </a:r>
          </a:p>
          <a:p>
            <a:pPr algn="l"/>
            <a:endParaRPr lang="tr-TR" sz="2800" dirty="0"/>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189</a:t>
            </a:fld>
            <a:endParaRPr lang="tr-TR"/>
          </a:p>
        </p:txBody>
      </p:sp>
    </p:spTree>
    <p:extLst>
      <p:ext uri="{BB962C8B-B14F-4D97-AF65-F5344CB8AC3E}">
        <p14:creationId xmlns:p14="http://schemas.microsoft.com/office/powerpoint/2010/main" val="2957086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2" name="Rectangle 6"/>
          <p:cNvSpPr>
            <a:spLocks noChangeArrowheads="1"/>
          </p:cNvSpPr>
          <p:nvPr/>
        </p:nvSpPr>
        <p:spPr bwMode="auto">
          <a:xfrm>
            <a:off x="6084888" y="2781300"/>
            <a:ext cx="2305050" cy="792163"/>
          </a:xfrm>
          <a:prstGeom prst="rect">
            <a:avLst/>
          </a:prstGeom>
          <a:solidFill>
            <a:schemeClr val="accent1"/>
          </a:solidFill>
          <a:ln w="12700">
            <a:solidFill>
              <a:schemeClr val="tx1"/>
            </a:solidFill>
            <a:miter lim="800000"/>
            <a:headEnd/>
            <a:tailEnd/>
          </a:ln>
          <a:effectLst/>
        </p:spPr>
        <p:txBody>
          <a:bodyPr wrap="none" anchor="ctr"/>
          <a:lstStyle/>
          <a:p>
            <a:pPr algn="ctr">
              <a:defRPr/>
            </a:pPr>
            <a:r>
              <a:rPr lang="tr-TR" sz="2000" b="1">
                <a:solidFill>
                  <a:schemeClr val="accent6">
                    <a:lumMod val="50000"/>
                  </a:schemeClr>
                </a:solidFill>
                <a:latin typeface="Calibri" pitchFamily="34" charset="0"/>
                <a:cs typeface="Calibri" pitchFamily="34" charset="0"/>
              </a:rPr>
              <a:t>Olgu grubu </a:t>
            </a:r>
          </a:p>
          <a:p>
            <a:pPr algn="ctr">
              <a:defRPr/>
            </a:pPr>
            <a:r>
              <a:rPr lang="tr-TR" sz="2000" b="1">
                <a:solidFill>
                  <a:schemeClr val="accent6">
                    <a:lumMod val="50000"/>
                  </a:schemeClr>
                </a:solidFill>
                <a:latin typeface="Calibri" pitchFamily="34" charset="0"/>
                <a:cs typeface="Calibri" pitchFamily="34" charset="0"/>
              </a:rPr>
              <a:t>“Vakalar”</a:t>
            </a:r>
          </a:p>
        </p:txBody>
      </p:sp>
      <p:sp>
        <p:nvSpPr>
          <p:cNvPr id="65543" name="Rectangle 7"/>
          <p:cNvSpPr>
            <a:spLocks noChangeArrowheads="1"/>
          </p:cNvSpPr>
          <p:nvPr/>
        </p:nvSpPr>
        <p:spPr bwMode="auto">
          <a:xfrm>
            <a:off x="6084888" y="4508500"/>
            <a:ext cx="2305050" cy="792163"/>
          </a:xfrm>
          <a:prstGeom prst="rect">
            <a:avLst/>
          </a:prstGeom>
          <a:solidFill>
            <a:schemeClr val="accent1"/>
          </a:solidFill>
          <a:ln w="12700">
            <a:solidFill>
              <a:schemeClr val="tx1"/>
            </a:solidFill>
            <a:miter lim="800000"/>
            <a:headEnd/>
            <a:tailEnd/>
          </a:ln>
        </p:spPr>
        <p:txBody>
          <a:bodyPr wrap="none" anchor="ctr"/>
          <a:lstStyle/>
          <a:p>
            <a:pPr algn="ctr"/>
            <a:r>
              <a:rPr lang="tr-TR" sz="2000" b="1">
                <a:solidFill>
                  <a:srgbClr val="984807"/>
                </a:solidFill>
                <a:latin typeface="Calibri" pitchFamily="34" charset="0"/>
              </a:rPr>
              <a:t>Kontrol grubu</a:t>
            </a:r>
          </a:p>
          <a:p>
            <a:pPr algn="ctr"/>
            <a:r>
              <a:rPr lang="tr-TR" sz="2000" b="1">
                <a:solidFill>
                  <a:srgbClr val="984807"/>
                </a:solidFill>
                <a:latin typeface="Calibri" pitchFamily="34" charset="0"/>
              </a:rPr>
              <a:t>“Sağlamlar”</a:t>
            </a:r>
          </a:p>
        </p:txBody>
      </p:sp>
      <p:grpSp>
        <p:nvGrpSpPr>
          <p:cNvPr id="2" name="Group 12"/>
          <p:cNvGrpSpPr>
            <a:grpSpLocks/>
          </p:cNvGrpSpPr>
          <p:nvPr/>
        </p:nvGrpSpPr>
        <p:grpSpPr bwMode="auto">
          <a:xfrm flipH="1">
            <a:off x="3635375" y="2852738"/>
            <a:ext cx="2374900" cy="647700"/>
            <a:chOff x="2608" y="1026"/>
            <a:chExt cx="771" cy="2585"/>
          </a:xfrm>
        </p:grpSpPr>
        <p:sp>
          <p:nvSpPr>
            <p:cNvPr id="88087" name="Freeform 13"/>
            <p:cNvSpPr>
              <a:spLocks/>
            </p:cNvSpPr>
            <p:nvPr/>
          </p:nvSpPr>
          <p:spPr bwMode="auto">
            <a:xfrm>
              <a:off x="2608" y="1026"/>
              <a:ext cx="771" cy="1270"/>
            </a:xfrm>
            <a:custGeom>
              <a:avLst/>
              <a:gdLst>
                <a:gd name="T0" fmla="*/ 0 w 760"/>
                <a:gd name="T1" fmla="*/ 1324 h 1244"/>
                <a:gd name="T2" fmla="*/ 377 w 760"/>
                <a:gd name="T3" fmla="*/ 1324 h 1244"/>
                <a:gd name="T4" fmla="*/ 377 w 760"/>
                <a:gd name="T5" fmla="*/ 0 h 1244"/>
                <a:gd name="T6" fmla="*/ 793 w 760"/>
                <a:gd name="T7" fmla="*/ 0 h 1244"/>
                <a:gd name="T8" fmla="*/ 0 60000 65536"/>
                <a:gd name="T9" fmla="*/ 0 60000 65536"/>
                <a:gd name="T10" fmla="*/ 0 60000 65536"/>
                <a:gd name="T11" fmla="*/ 0 60000 65536"/>
                <a:gd name="T12" fmla="*/ 0 w 760"/>
                <a:gd name="T13" fmla="*/ 0 h 1244"/>
                <a:gd name="T14" fmla="*/ 760 w 760"/>
                <a:gd name="T15" fmla="*/ 1244 h 1244"/>
              </a:gdLst>
              <a:ahLst/>
              <a:cxnLst>
                <a:cxn ang="T8">
                  <a:pos x="T0" y="T1"/>
                </a:cxn>
                <a:cxn ang="T9">
                  <a:pos x="T2" y="T3"/>
                </a:cxn>
                <a:cxn ang="T10">
                  <a:pos x="T4" y="T5"/>
                </a:cxn>
                <a:cxn ang="T11">
                  <a:pos x="T6" y="T7"/>
                </a:cxn>
              </a:cxnLst>
              <a:rect l="T12" t="T13" r="T14" b="T15"/>
              <a:pathLst>
                <a:path w="760" h="1244">
                  <a:moveTo>
                    <a:pt x="0" y="1244"/>
                  </a:moveTo>
                  <a:lnTo>
                    <a:pt x="362" y="1244"/>
                  </a:lnTo>
                  <a:lnTo>
                    <a:pt x="362" y="0"/>
                  </a:lnTo>
                  <a:lnTo>
                    <a:pt x="760"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8088" name="Freeform 14"/>
            <p:cNvSpPr>
              <a:spLocks/>
            </p:cNvSpPr>
            <p:nvPr/>
          </p:nvSpPr>
          <p:spPr bwMode="auto">
            <a:xfrm flipV="1">
              <a:off x="2608" y="2341"/>
              <a:ext cx="771" cy="1270"/>
            </a:xfrm>
            <a:custGeom>
              <a:avLst/>
              <a:gdLst>
                <a:gd name="T0" fmla="*/ 0 w 760"/>
                <a:gd name="T1" fmla="*/ 1324 h 1244"/>
                <a:gd name="T2" fmla="*/ 377 w 760"/>
                <a:gd name="T3" fmla="*/ 1324 h 1244"/>
                <a:gd name="T4" fmla="*/ 377 w 760"/>
                <a:gd name="T5" fmla="*/ 0 h 1244"/>
                <a:gd name="T6" fmla="*/ 793 w 760"/>
                <a:gd name="T7" fmla="*/ 0 h 1244"/>
                <a:gd name="T8" fmla="*/ 0 60000 65536"/>
                <a:gd name="T9" fmla="*/ 0 60000 65536"/>
                <a:gd name="T10" fmla="*/ 0 60000 65536"/>
                <a:gd name="T11" fmla="*/ 0 60000 65536"/>
                <a:gd name="T12" fmla="*/ 0 w 760"/>
                <a:gd name="T13" fmla="*/ 0 h 1244"/>
                <a:gd name="T14" fmla="*/ 760 w 760"/>
                <a:gd name="T15" fmla="*/ 1244 h 1244"/>
              </a:gdLst>
              <a:ahLst/>
              <a:cxnLst>
                <a:cxn ang="T8">
                  <a:pos x="T0" y="T1"/>
                </a:cxn>
                <a:cxn ang="T9">
                  <a:pos x="T2" y="T3"/>
                </a:cxn>
                <a:cxn ang="T10">
                  <a:pos x="T4" y="T5"/>
                </a:cxn>
                <a:cxn ang="T11">
                  <a:pos x="T6" y="T7"/>
                </a:cxn>
              </a:cxnLst>
              <a:rect l="T12" t="T13" r="T14" b="T15"/>
              <a:pathLst>
                <a:path w="760" h="1244">
                  <a:moveTo>
                    <a:pt x="0" y="1244"/>
                  </a:moveTo>
                  <a:lnTo>
                    <a:pt x="362" y="1244"/>
                  </a:lnTo>
                  <a:lnTo>
                    <a:pt x="362" y="0"/>
                  </a:lnTo>
                  <a:lnTo>
                    <a:pt x="760"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tr-TR"/>
            </a:p>
          </p:txBody>
        </p:sp>
      </p:grpSp>
      <p:grpSp>
        <p:nvGrpSpPr>
          <p:cNvPr id="3" name="Group 18"/>
          <p:cNvGrpSpPr>
            <a:grpSpLocks/>
          </p:cNvGrpSpPr>
          <p:nvPr/>
        </p:nvGrpSpPr>
        <p:grpSpPr bwMode="auto">
          <a:xfrm flipH="1">
            <a:off x="3635375" y="4652963"/>
            <a:ext cx="2376488" cy="647700"/>
            <a:chOff x="2608" y="1026"/>
            <a:chExt cx="771" cy="2585"/>
          </a:xfrm>
        </p:grpSpPr>
        <p:sp>
          <p:nvSpPr>
            <p:cNvPr id="88085" name="Freeform 19"/>
            <p:cNvSpPr>
              <a:spLocks/>
            </p:cNvSpPr>
            <p:nvPr/>
          </p:nvSpPr>
          <p:spPr bwMode="auto">
            <a:xfrm>
              <a:off x="2608" y="1026"/>
              <a:ext cx="771" cy="1270"/>
            </a:xfrm>
            <a:custGeom>
              <a:avLst/>
              <a:gdLst>
                <a:gd name="T0" fmla="*/ 0 w 760"/>
                <a:gd name="T1" fmla="*/ 1324 h 1244"/>
                <a:gd name="T2" fmla="*/ 377 w 760"/>
                <a:gd name="T3" fmla="*/ 1324 h 1244"/>
                <a:gd name="T4" fmla="*/ 377 w 760"/>
                <a:gd name="T5" fmla="*/ 0 h 1244"/>
                <a:gd name="T6" fmla="*/ 793 w 760"/>
                <a:gd name="T7" fmla="*/ 0 h 1244"/>
                <a:gd name="T8" fmla="*/ 0 60000 65536"/>
                <a:gd name="T9" fmla="*/ 0 60000 65536"/>
                <a:gd name="T10" fmla="*/ 0 60000 65536"/>
                <a:gd name="T11" fmla="*/ 0 60000 65536"/>
                <a:gd name="T12" fmla="*/ 0 w 760"/>
                <a:gd name="T13" fmla="*/ 0 h 1244"/>
                <a:gd name="T14" fmla="*/ 760 w 760"/>
                <a:gd name="T15" fmla="*/ 1244 h 1244"/>
              </a:gdLst>
              <a:ahLst/>
              <a:cxnLst>
                <a:cxn ang="T8">
                  <a:pos x="T0" y="T1"/>
                </a:cxn>
                <a:cxn ang="T9">
                  <a:pos x="T2" y="T3"/>
                </a:cxn>
                <a:cxn ang="T10">
                  <a:pos x="T4" y="T5"/>
                </a:cxn>
                <a:cxn ang="T11">
                  <a:pos x="T6" y="T7"/>
                </a:cxn>
              </a:cxnLst>
              <a:rect l="T12" t="T13" r="T14" b="T15"/>
              <a:pathLst>
                <a:path w="760" h="1244">
                  <a:moveTo>
                    <a:pt x="0" y="1244"/>
                  </a:moveTo>
                  <a:lnTo>
                    <a:pt x="362" y="1244"/>
                  </a:lnTo>
                  <a:lnTo>
                    <a:pt x="362" y="0"/>
                  </a:lnTo>
                  <a:lnTo>
                    <a:pt x="760"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8086" name="Freeform 20"/>
            <p:cNvSpPr>
              <a:spLocks/>
            </p:cNvSpPr>
            <p:nvPr/>
          </p:nvSpPr>
          <p:spPr bwMode="auto">
            <a:xfrm flipV="1">
              <a:off x="2608" y="2341"/>
              <a:ext cx="771" cy="1270"/>
            </a:xfrm>
            <a:custGeom>
              <a:avLst/>
              <a:gdLst>
                <a:gd name="T0" fmla="*/ 0 w 760"/>
                <a:gd name="T1" fmla="*/ 1324 h 1244"/>
                <a:gd name="T2" fmla="*/ 377 w 760"/>
                <a:gd name="T3" fmla="*/ 1324 h 1244"/>
                <a:gd name="T4" fmla="*/ 377 w 760"/>
                <a:gd name="T5" fmla="*/ 0 h 1244"/>
                <a:gd name="T6" fmla="*/ 793 w 760"/>
                <a:gd name="T7" fmla="*/ 0 h 1244"/>
                <a:gd name="T8" fmla="*/ 0 60000 65536"/>
                <a:gd name="T9" fmla="*/ 0 60000 65536"/>
                <a:gd name="T10" fmla="*/ 0 60000 65536"/>
                <a:gd name="T11" fmla="*/ 0 60000 65536"/>
                <a:gd name="T12" fmla="*/ 0 w 760"/>
                <a:gd name="T13" fmla="*/ 0 h 1244"/>
                <a:gd name="T14" fmla="*/ 760 w 760"/>
                <a:gd name="T15" fmla="*/ 1244 h 1244"/>
              </a:gdLst>
              <a:ahLst/>
              <a:cxnLst>
                <a:cxn ang="T8">
                  <a:pos x="T0" y="T1"/>
                </a:cxn>
                <a:cxn ang="T9">
                  <a:pos x="T2" y="T3"/>
                </a:cxn>
                <a:cxn ang="T10">
                  <a:pos x="T4" y="T5"/>
                </a:cxn>
                <a:cxn ang="T11">
                  <a:pos x="T6" y="T7"/>
                </a:cxn>
              </a:cxnLst>
              <a:rect l="T12" t="T13" r="T14" b="T15"/>
              <a:pathLst>
                <a:path w="760" h="1244">
                  <a:moveTo>
                    <a:pt x="0" y="1244"/>
                  </a:moveTo>
                  <a:lnTo>
                    <a:pt x="362" y="1244"/>
                  </a:lnTo>
                  <a:lnTo>
                    <a:pt x="362" y="0"/>
                  </a:lnTo>
                  <a:lnTo>
                    <a:pt x="760"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tr-TR"/>
            </a:p>
          </p:txBody>
        </p:sp>
      </p:grpSp>
      <p:sp>
        <p:nvSpPr>
          <p:cNvPr id="65559" name="Rectangle 23"/>
          <p:cNvSpPr>
            <a:spLocks noChangeArrowheads="1"/>
          </p:cNvSpPr>
          <p:nvPr/>
        </p:nvSpPr>
        <p:spPr bwMode="auto">
          <a:xfrm>
            <a:off x="1258888" y="2565400"/>
            <a:ext cx="2305050" cy="576263"/>
          </a:xfrm>
          <a:prstGeom prst="rect">
            <a:avLst/>
          </a:prstGeom>
          <a:solidFill>
            <a:schemeClr val="accent1"/>
          </a:solidFill>
          <a:ln w="12700">
            <a:solidFill>
              <a:schemeClr val="tx1"/>
            </a:solidFill>
            <a:miter lim="800000"/>
            <a:headEnd/>
            <a:tailEnd/>
          </a:ln>
          <a:effectLst/>
        </p:spPr>
        <p:txBody>
          <a:bodyPr wrap="none" anchor="ctr"/>
          <a:lstStyle/>
          <a:p>
            <a:pPr algn="ctr">
              <a:defRPr/>
            </a:pPr>
            <a:r>
              <a:rPr lang="tr-TR" sz="2000" b="1">
                <a:solidFill>
                  <a:schemeClr val="accent6">
                    <a:lumMod val="50000"/>
                  </a:schemeClr>
                </a:solidFill>
                <a:latin typeface="Calibri" pitchFamily="34" charset="0"/>
                <a:cs typeface="Calibri" pitchFamily="34" charset="0"/>
              </a:rPr>
              <a:t>Etken (+) </a:t>
            </a:r>
          </a:p>
          <a:p>
            <a:pPr algn="ctr">
              <a:defRPr/>
            </a:pPr>
            <a:r>
              <a:rPr lang="tr-TR" sz="2000" b="1">
                <a:solidFill>
                  <a:schemeClr val="accent6">
                    <a:lumMod val="50000"/>
                  </a:schemeClr>
                </a:solidFill>
                <a:latin typeface="Calibri" pitchFamily="34" charset="0"/>
                <a:cs typeface="Calibri" pitchFamily="34" charset="0"/>
              </a:rPr>
              <a:t>“Vakalar”</a:t>
            </a:r>
          </a:p>
        </p:txBody>
      </p:sp>
      <p:sp>
        <p:nvSpPr>
          <p:cNvPr id="65560" name="Rectangle 24"/>
          <p:cNvSpPr>
            <a:spLocks noChangeArrowheads="1"/>
          </p:cNvSpPr>
          <p:nvPr/>
        </p:nvSpPr>
        <p:spPr bwMode="auto">
          <a:xfrm>
            <a:off x="1258888" y="3213100"/>
            <a:ext cx="2305050" cy="576263"/>
          </a:xfrm>
          <a:prstGeom prst="rect">
            <a:avLst/>
          </a:prstGeom>
          <a:solidFill>
            <a:schemeClr val="accent1"/>
          </a:solidFill>
          <a:ln w="12700">
            <a:solidFill>
              <a:schemeClr val="tx1"/>
            </a:solidFill>
            <a:miter lim="800000"/>
            <a:headEnd/>
            <a:tailEnd/>
          </a:ln>
          <a:effectLst/>
        </p:spPr>
        <p:txBody>
          <a:bodyPr wrap="none" anchor="ctr"/>
          <a:lstStyle/>
          <a:p>
            <a:pPr algn="ctr">
              <a:defRPr/>
            </a:pPr>
            <a:r>
              <a:rPr lang="tr-TR" sz="2000" b="1">
                <a:solidFill>
                  <a:schemeClr val="accent6">
                    <a:lumMod val="50000"/>
                  </a:schemeClr>
                </a:solidFill>
                <a:latin typeface="Calibri" pitchFamily="34" charset="0"/>
                <a:cs typeface="Calibri" pitchFamily="34" charset="0"/>
              </a:rPr>
              <a:t>Etken (-) </a:t>
            </a:r>
          </a:p>
          <a:p>
            <a:pPr algn="ctr">
              <a:defRPr/>
            </a:pPr>
            <a:r>
              <a:rPr lang="tr-TR" sz="2000" b="1">
                <a:solidFill>
                  <a:schemeClr val="accent6">
                    <a:lumMod val="50000"/>
                  </a:schemeClr>
                </a:solidFill>
                <a:latin typeface="Calibri" pitchFamily="34" charset="0"/>
                <a:cs typeface="Calibri" pitchFamily="34" charset="0"/>
              </a:rPr>
              <a:t>“Vakalar”</a:t>
            </a:r>
          </a:p>
        </p:txBody>
      </p:sp>
      <p:sp>
        <p:nvSpPr>
          <p:cNvPr id="65561" name="Rectangle 25"/>
          <p:cNvSpPr>
            <a:spLocks noChangeArrowheads="1"/>
          </p:cNvSpPr>
          <p:nvPr/>
        </p:nvSpPr>
        <p:spPr bwMode="auto">
          <a:xfrm>
            <a:off x="1258888" y="4365625"/>
            <a:ext cx="2305050" cy="576263"/>
          </a:xfrm>
          <a:prstGeom prst="rect">
            <a:avLst/>
          </a:prstGeom>
          <a:solidFill>
            <a:schemeClr val="accent1"/>
          </a:solidFill>
          <a:ln w="12700">
            <a:solidFill>
              <a:schemeClr val="tx1"/>
            </a:solidFill>
            <a:miter lim="800000"/>
            <a:headEnd/>
            <a:tailEnd/>
          </a:ln>
          <a:effectLst/>
        </p:spPr>
        <p:txBody>
          <a:bodyPr wrap="none" anchor="ctr"/>
          <a:lstStyle/>
          <a:p>
            <a:pPr algn="ctr">
              <a:defRPr/>
            </a:pPr>
            <a:r>
              <a:rPr lang="tr-TR" sz="2000" b="1" dirty="0">
                <a:solidFill>
                  <a:schemeClr val="accent6">
                    <a:lumMod val="50000"/>
                  </a:schemeClr>
                </a:solidFill>
                <a:latin typeface="Calibri" pitchFamily="34" charset="0"/>
                <a:cs typeface="Calibri" pitchFamily="34" charset="0"/>
              </a:rPr>
              <a:t>Etken (+)</a:t>
            </a:r>
          </a:p>
          <a:p>
            <a:pPr algn="ctr">
              <a:defRPr/>
            </a:pPr>
            <a:r>
              <a:rPr lang="tr-TR" sz="2000" b="1" dirty="0">
                <a:solidFill>
                  <a:schemeClr val="accent6">
                    <a:lumMod val="50000"/>
                  </a:schemeClr>
                </a:solidFill>
                <a:latin typeface="Calibri" pitchFamily="34" charset="0"/>
                <a:cs typeface="Calibri" pitchFamily="34" charset="0"/>
              </a:rPr>
              <a:t>“Kontroller”</a:t>
            </a:r>
          </a:p>
        </p:txBody>
      </p:sp>
      <p:sp>
        <p:nvSpPr>
          <p:cNvPr id="65562" name="Rectangle 26"/>
          <p:cNvSpPr>
            <a:spLocks noChangeArrowheads="1"/>
          </p:cNvSpPr>
          <p:nvPr/>
        </p:nvSpPr>
        <p:spPr bwMode="auto">
          <a:xfrm>
            <a:off x="1258888" y="5013325"/>
            <a:ext cx="2305050" cy="576263"/>
          </a:xfrm>
          <a:prstGeom prst="rect">
            <a:avLst/>
          </a:prstGeom>
          <a:solidFill>
            <a:schemeClr val="accent1"/>
          </a:solidFill>
          <a:ln w="12700">
            <a:solidFill>
              <a:schemeClr val="tx1"/>
            </a:solidFill>
            <a:miter lim="800000"/>
            <a:headEnd/>
            <a:tailEnd/>
          </a:ln>
          <a:effectLst/>
        </p:spPr>
        <p:txBody>
          <a:bodyPr wrap="none" anchor="ctr"/>
          <a:lstStyle/>
          <a:p>
            <a:pPr algn="ctr">
              <a:defRPr/>
            </a:pPr>
            <a:r>
              <a:rPr lang="tr-TR" sz="2000" b="1" dirty="0">
                <a:solidFill>
                  <a:schemeClr val="accent6">
                    <a:lumMod val="50000"/>
                  </a:schemeClr>
                </a:solidFill>
                <a:latin typeface="Calibri" pitchFamily="34" charset="0"/>
                <a:cs typeface="Calibri" pitchFamily="34" charset="0"/>
              </a:rPr>
              <a:t>Etken (-)</a:t>
            </a:r>
          </a:p>
          <a:p>
            <a:pPr algn="ctr">
              <a:defRPr/>
            </a:pPr>
            <a:r>
              <a:rPr lang="tr-TR" sz="2000" b="1" dirty="0">
                <a:solidFill>
                  <a:schemeClr val="accent6">
                    <a:lumMod val="50000"/>
                  </a:schemeClr>
                </a:solidFill>
                <a:latin typeface="Calibri" pitchFamily="34" charset="0"/>
                <a:cs typeface="Calibri" pitchFamily="34" charset="0"/>
              </a:rPr>
              <a:t>“Kontroller”</a:t>
            </a:r>
          </a:p>
        </p:txBody>
      </p:sp>
      <p:sp>
        <p:nvSpPr>
          <p:cNvPr id="65563" name="Rectangle 27"/>
          <p:cNvSpPr>
            <a:spLocks noChangeArrowheads="1"/>
          </p:cNvSpPr>
          <p:nvPr/>
        </p:nvSpPr>
        <p:spPr bwMode="auto">
          <a:xfrm>
            <a:off x="827088" y="2565400"/>
            <a:ext cx="358775" cy="360363"/>
          </a:xfrm>
          <a:prstGeom prst="rect">
            <a:avLst/>
          </a:prstGeom>
          <a:solidFill>
            <a:schemeClr val="accent1"/>
          </a:solidFill>
          <a:ln w="12700">
            <a:solidFill>
              <a:schemeClr val="tx1"/>
            </a:solidFill>
            <a:miter lim="800000"/>
            <a:headEnd/>
            <a:tailEnd/>
          </a:ln>
          <a:effectLst/>
        </p:spPr>
        <p:txBody>
          <a:bodyPr wrap="none" anchor="ctr"/>
          <a:lstStyle/>
          <a:p>
            <a:pPr algn="ctr">
              <a:defRPr/>
            </a:pPr>
            <a:r>
              <a:rPr lang="tr-TR" sz="2000" b="1">
                <a:solidFill>
                  <a:schemeClr val="accent6">
                    <a:lumMod val="50000"/>
                  </a:schemeClr>
                </a:solidFill>
                <a:latin typeface="Calibri" pitchFamily="34" charset="0"/>
                <a:cs typeface="Calibri" pitchFamily="34" charset="0"/>
              </a:rPr>
              <a:t>a</a:t>
            </a:r>
          </a:p>
        </p:txBody>
      </p:sp>
      <p:sp>
        <p:nvSpPr>
          <p:cNvPr id="65564" name="Rectangle 28"/>
          <p:cNvSpPr>
            <a:spLocks noChangeArrowheads="1"/>
          </p:cNvSpPr>
          <p:nvPr/>
        </p:nvSpPr>
        <p:spPr bwMode="auto">
          <a:xfrm>
            <a:off x="827088" y="3213100"/>
            <a:ext cx="358775" cy="360363"/>
          </a:xfrm>
          <a:prstGeom prst="rect">
            <a:avLst/>
          </a:prstGeom>
          <a:solidFill>
            <a:schemeClr val="accent1"/>
          </a:solidFill>
          <a:ln w="12700">
            <a:solidFill>
              <a:schemeClr val="tx1"/>
            </a:solidFill>
            <a:miter lim="800000"/>
            <a:headEnd/>
            <a:tailEnd/>
          </a:ln>
          <a:effectLst/>
        </p:spPr>
        <p:txBody>
          <a:bodyPr wrap="none" anchor="ctr"/>
          <a:lstStyle/>
          <a:p>
            <a:pPr algn="ctr">
              <a:defRPr/>
            </a:pPr>
            <a:r>
              <a:rPr lang="tr-TR" sz="2000" b="1">
                <a:solidFill>
                  <a:schemeClr val="accent6">
                    <a:lumMod val="50000"/>
                  </a:schemeClr>
                </a:solidFill>
                <a:latin typeface="Calibri" pitchFamily="34" charset="0"/>
                <a:cs typeface="Calibri" pitchFamily="34" charset="0"/>
              </a:rPr>
              <a:t>b</a:t>
            </a:r>
          </a:p>
        </p:txBody>
      </p:sp>
      <p:sp>
        <p:nvSpPr>
          <p:cNvPr id="65565" name="Rectangle 29"/>
          <p:cNvSpPr>
            <a:spLocks noChangeArrowheads="1"/>
          </p:cNvSpPr>
          <p:nvPr/>
        </p:nvSpPr>
        <p:spPr bwMode="auto">
          <a:xfrm>
            <a:off x="827088" y="4365625"/>
            <a:ext cx="358775" cy="360363"/>
          </a:xfrm>
          <a:prstGeom prst="rect">
            <a:avLst/>
          </a:prstGeom>
          <a:solidFill>
            <a:schemeClr val="accent1"/>
          </a:solidFill>
          <a:ln w="12700">
            <a:solidFill>
              <a:schemeClr val="tx1"/>
            </a:solidFill>
            <a:miter lim="800000"/>
            <a:headEnd/>
            <a:tailEnd/>
          </a:ln>
          <a:effectLst/>
        </p:spPr>
        <p:txBody>
          <a:bodyPr wrap="none" anchor="ctr"/>
          <a:lstStyle/>
          <a:p>
            <a:pPr algn="ctr">
              <a:defRPr/>
            </a:pPr>
            <a:r>
              <a:rPr lang="tr-TR" sz="2000" b="1">
                <a:solidFill>
                  <a:schemeClr val="accent6">
                    <a:lumMod val="50000"/>
                  </a:schemeClr>
                </a:solidFill>
                <a:latin typeface="Calibri" pitchFamily="34" charset="0"/>
                <a:cs typeface="Calibri" pitchFamily="34" charset="0"/>
              </a:rPr>
              <a:t>c</a:t>
            </a:r>
          </a:p>
        </p:txBody>
      </p:sp>
      <p:sp>
        <p:nvSpPr>
          <p:cNvPr id="65566" name="Rectangle 30"/>
          <p:cNvSpPr>
            <a:spLocks noChangeArrowheads="1"/>
          </p:cNvSpPr>
          <p:nvPr/>
        </p:nvSpPr>
        <p:spPr bwMode="auto">
          <a:xfrm>
            <a:off x="827088" y="5013325"/>
            <a:ext cx="358775" cy="360363"/>
          </a:xfrm>
          <a:prstGeom prst="rect">
            <a:avLst/>
          </a:prstGeom>
          <a:solidFill>
            <a:schemeClr val="accent1"/>
          </a:solidFill>
          <a:ln w="12700">
            <a:solidFill>
              <a:schemeClr val="tx1"/>
            </a:solidFill>
            <a:miter lim="800000"/>
            <a:headEnd/>
            <a:tailEnd/>
          </a:ln>
          <a:effectLst/>
        </p:spPr>
        <p:txBody>
          <a:bodyPr wrap="none" anchor="ctr"/>
          <a:lstStyle/>
          <a:p>
            <a:pPr algn="ctr">
              <a:defRPr/>
            </a:pPr>
            <a:r>
              <a:rPr lang="tr-TR" sz="2000" b="1">
                <a:solidFill>
                  <a:schemeClr val="accent6">
                    <a:lumMod val="50000"/>
                  </a:schemeClr>
                </a:solidFill>
                <a:latin typeface="Calibri" pitchFamily="34" charset="0"/>
                <a:cs typeface="Calibri" pitchFamily="34" charset="0"/>
              </a:rPr>
              <a:t>d</a:t>
            </a:r>
          </a:p>
        </p:txBody>
      </p:sp>
      <p:grpSp>
        <p:nvGrpSpPr>
          <p:cNvPr id="4" name="Group 36"/>
          <p:cNvGrpSpPr>
            <a:grpSpLocks/>
          </p:cNvGrpSpPr>
          <p:nvPr/>
        </p:nvGrpSpPr>
        <p:grpSpPr bwMode="auto">
          <a:xfrm>
            <a:off x="9396413" y="6237288"/>
            <a:ext cx="6696075" cy="361950"/>
            <a:chOff x="975" y="3974"/>
            <a:chExt cx="4218" cy="228"/>
          </a:xfrm>
        </p:grpSpPr>
        <p:sp>
          <p:nvSpPr>
            <p:cNvPr id="88083" name="Line 32"/>
            <p:cNvSpPr>
              <a:spLocks noChangeShapeType="1"/>
            </p:cNvSpPr>
            <p:nvPr/>
          </p:nvSpPr>
          <p:spPr bwMode="auto">
            <a:xfrm flipH="1">
              <a:off x="975" y="3974"/>
              <a:ext cx="4218" cy="0"/>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8084" name="Rectangle 33"/>
            <p:cNvSpPr>
              <a:spLocks noChangeArrowheads="1"/>
            </p:cNvSpPr>
            <p:nvPr/>
          </p:nvSpPr>
          <p:spPr bwMode="auto">
            <a:xfrm>
              <a:off x="1973" y="4020"/>
              <a:ext cx="2177" cy="182"/>
            </a:xfrm>
            <a:prstGeom prst="rect">
              <a:avLst/>
            </a:prstGeom>
            <a:solidFill>
              <a:schemeClr val="accent1"/>
            </a:solidFill>
            <a:ln w="12700">
              <a:solidFill>
                <a:schemeClr val="tx1"/>
              </a:solidFill>
              <a:miter lim="800000"/>
              <a:headEnd/>
              <a:tailEnd/>
            </a:ln>
          </p:spPr>
          <p:txBody>
            <a:bodyPr wrap="none" anchor="ctr"/>
            <a:lstStyle/>
            <a:p>
              <a:pPr algn="ctr"/>
              <a:r>
                <a:rPr lang="tr-TR" sz="2000" b="1">
                  <a:solidFill>
                    <a:srgbClr val="003300"/>
                  </a:solidFill>
                  <a:latin typeface="Calibri" pitchFamily="34" charset="0"/>
                </a:rPr>
                <a:t>ARAŞTIRMANIN YÖNÜ</a:t>
              </a:r>
            </a:p>
          </p:txBody>
        </p:sp>
      </p:grpSp>
      <p:grpSp>
        <p:nvGrpSpPr>
          <p:cNvPr id="5" name="Group 35"/>
          <p:cNvGrpSpPr>
            <a:grpSpLocks/>
          </p:cNvGrpSpPr>
          <p:nvPr/>
        </p:nvGrpSpPr>
        <p:grpSpPr bwMode="auto">
          <a:xfrm>
            <a:off x="-6696075" y="1628775"/>
            <a:ext cx="6696075" cy="360363"/>
            <a:chOff x="839" y="1071"/>
            <a:chExt cx="4218" cy="227"/>
          </a:xfrm>
        </p:grpSpPr>
        <p:sp>
          <p:nvSpPr>
            <p:cNvPr id="88081" name="Line 31"/>
            <p:cNvSpPr>
              <a:spLocks noChangeShapeType="1"/>
            </p:cNvSpPr>
            <p:nvPr/>
          </p:nvSpPr>
          <p:spPr bwMode="auto">
            <a:xfrm>
              <a:off x="839" y="1298"/>
              <a:ext cx="4218" cy="0"/>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8082" name="Rectangle 34"/>
            <p:cNvSpPr>
              <a:spLocks noChangeArrowheads="1"/>
            </p:cNvSpPr>
            <p:nvPr/>
          </p:nvSpPr>
          <p:spPr bwMode="auto">
            <a:xfrm>
              <a:off x="1882" y="1071"/>
              <a:ext cx="2177" cy="182"/>
            </a:xfrm>
            <a:prstGeom prst="rect">
              <a:avLst/>
            </a:prstGeom>
            <a:solidFill>
              <a:schemeClr val="accent1"/>
            </a:solidFill>
            <a:ln w="12700">
              <a:solidFill>
                <a:schemeClr val="tx1"/>
              </a:solidFill>
              <a:miter lim="800000"/>
              <a:headEnd/>
              <a:tailEnd/>
            </a:ln>
          </p:spPr>
          <p:txBody>
            <a:bodyPr wrap="none" anchor="ctr"/>
            <a:lstStyle/>
            <a:p>
              <a:pPr algn="ctr"/>
              <a:r>
                <a:rPr lang="tr-TR" sz="2000" b="1">
                  <a:solidFill>
                    <a:srgbClr val="003300"/>
                  </a:solidFill>
                  <a:latin typeface="Calibri" pitchFamily="34" charset="0"/>
                </a:rPr>
                <a:t>ZAMANIN YÖNÜ</a:t>
              </a:r>
            </a:p>
          </p:txBody>
        </p:sp>
      </p:grpSp>
      <p:sp>
        <p:nvSpPr>
          <p:cNvPr id="88080" name="27 Başlık"/>
          <p:cNvSpPr>
            <a:spLocks noGrp="1"/>
          </p:cNvSpPr>
          <p:nvPr>
            <p:ph type="title"/>
          </p:nvPr>
        </p:nvSpPr>
        <p:spPr>
          <a:xfrm>
            <a:off x="179388" y="44450"/>
            <a:ext cx="8785225" cy="865188"/>
          </a:xfrm>
          <a:ln>
            <a:miter lim="800000"/>
            <a:headEnd/>
            <a:tailEnd/>
          </a:ln>
        </p:spPr>
        <p:txBody>
          <a:bodyPr/>
          <a:lstStyle/>
          <a:p>
            <a:pPr eaLnBrk="1" hangingPunct="1"/>
            <a:r>
              <a:rPr lang="tr-TR" smtClean="0"/>
              <a:t>OLGU-KONTROL ARAŞTIRMALARI</a:t>
            </a:r>
          </a:p>
        </p:txBody>
      </p:sp>
    </p:spTree>
    <p:extLst>
      <p:ext uri="{BB962C8B-B14F-4D97-AF65-F5344CB8AC3E}">
        <p14:creationId xmlns:p14="http://schemas.microsoft.com/office/powerpoint/2010/main" val="2399998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0.67291 0.00046 L 0.92292 -0.00047 " pathEditMode="relative" rAng="0" ptsTypes="AA">
                                      <p:cBhvr>
                                        <p:cTn id="6" dur="500" fill="hold"/>
                                        <p:tgtEl>
                                          <p:spTgt spid="5"/>
                                        </p:tgtEl>
                                        <p:attrNameLst>
                                          <p:attrName>ppt_x</p:attrName>
                                          <p:attrName>ppt_y</p:attrName>
                                        </p:attrNameLst>
                                      </p:cBhvr>
                                      <p:rCtr x="79800" y="0"/>
                                    </p:animMotion>
                                  </p:childTnLst>
                                </p:cTn>
                              </p:par>
                            </p:childTnLst>
                          </p:cTn>
                        </p:par>
                        <p:par>
                          <p:cTn id="7" fill="hold" nodeType="afterGroup">
                            <p:stCondLst>
                              <p:cond delay="500"/>
                            </p:stCondLst>
                            <p:childTnLst>
                              <p:par>
                                <p:cTn id="8" presetID="10" presetClass="entr" presetSubtype="0" fill="hold" grpId="0" nodeType="afterEffect">
                                  <p:stCondLst>
                                    <p:cond delay="500"/>
                                  </p:stCondLst>
                                  <p:childTnLst>
                                    <p:set>
                                      <p:cBhvr>
                                        <p:cTn id="9" dur="1" fill="hold">
                                          <p:stCondLst>
                                            <p:cond delay="0"/>
                                          </p:stCondLst>
                                        </p:cTn>
                                        <p:tgtEl>
                                          <p:spTgt spid="65542"/>
                                        </p:tgtEl>
                                        <p:attrNameLst>
                                          <p:attrName>style.visibility</p:attrName>
                                        </p:attrNameLst>
                                      </p:cBhvr>
                                      <p:to>
                                        <p:strVal val="visible"/>
                                      </p:to>
                                    </p:set>
                                    <p:animEffect transition="in" filter="fade">
                                      <p:cBhvr>
                                        <p:cTn id="10" dur="500"/>
                                        <p:tgtEl>
                                          <p:spTgt spid="65542"/>
                                        </p:tgtEl>
                                      </p:cBhvr>
                                    </p:animEffect>
                                  </p:childTnLst>
                                </p:cTn>
                              </p:par>
                            </p:childTnLst>
                          </p:cTn>
                        </p:par>
                        <p:par>
                          <p:cTn id="11" fill="hold" nodeType="afterGroup">
                            <p:stCondLst>
                              <p:cond delay="1500"/>
                            </p:stCondLst>
                            <p:childTnLst>
                              <p:par>
                                <p:cTn id="12" presetID="10" presetClass="entr" presetSubtype="0" fill="hold" grpId="0" nodeType="afterEffect">
                                  <p:stCondLst>
                                    <p:cond delay="500"/>
                                  </p:stCondLst>
                                  <p:childTnLst>
                                    <p:set>
                                      <p:cBhvr>
                                        <p:cTn id="13" dur="1" fill="hold">
                                          <p:stCondLst>
                                            <p:cond delay="0"/>
                                          </p:stCondLst>
                                        </p:cTn>
                                        <p:tgtEl>
                                          <p:spTgt spid="65543"/>
                                        </p:tgtEl>
                                        <p:attrNameLst>
                                          <p:attrName>style.visibility</p:attrName>
                                        </p:attrNameLst>
                                      </p:cBhvr>
                                      <p:to>
                                        <p:strVal val="visible"/>
                                      </p:to>
                                    </p:set>
                                    <p:animEffect transition="in" filter="fade">
                                      <p:cBhvr>
                                        <p:cTn id="14" dur="500"/>
                                        <p:tgtEl>
                                          <p:spTgt spid="6554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5" presetClass="path" presetSubtype="0" accel="50000" decel="50000" fill="hold" nodeType="clickEffect">
                                  <p:stCondLst>
                                    <p:cond delay="0"/>
                                  </p:stCondLst>
                                  <p:childTnLst>
                                    <p:animMotion origin="layout" path="M 0.7026 0.00208 L -0.9526 -0.00208 " pathEditMode="relative" rAng="0" ptsTypes="AA">
                                      <p:cBhvr>
                                        <p:cTn id="18" dur="500" fill="hold"/>
                                        <p:tgtEl>
                                          <p:spTgt spid="4"/>
                                        </p:tgtEl>
                                        <p:attrNameLst>
                                          <p:attrName>ppt_x</p:attrName>
                                          <p:attrName>ppt_y</p:attrName>
                                        </p:attrNameLst>
                                      </p:cBhvr>
                                      <p:rCtr x="-82800" y="-200"/>
                                    </p:animMotion>
                                  </p:childTnLst>
                                </p:cTn>
                              </p:par>
                            </p:childTnLst>
                          </p:cTn>
                        </p:par>
                        <p:par>
                          <p:cTn id="19" fill="hold" nodeType="afterGroup">
                            <p:stCondLst>
                              <p:cond delay="500"/>
                            </p:stCondLst>
                            <p:childTnLst>
                              <p:par>
                                <p:cTn id="20" presetID="10" presetClass="entr" presetSubtype="0" fill="hold" nodeType="afterEffect">
                                  <p:stCondLst>
                                    <p:cond delay="50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nodeType="afterGroup">
                            <p:stCondLst>
                              <p:cond delay="1500"/>
                            </p:stCondLst>
                            <p:childTnLst>
                              <p:par>
                                <p:cTn id="24" presetID="10"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65559"/>
                                        </p:tgtEl>
                                        <p:attrNameLst>
                                          <p:attrName>style.visibility</p:attrName>
                                        </p:attrNameLst>
                                      </p:cBhvr>
                                      <p:to>
                                        <p:strVal val="visible"/>
                                      </p:to>
                                    </p:set>
                                    <p:animEffect transition="in" filter="fade">
                                      <p:cBhvr>
                                        <p:cTn id="29" dur="500"/>
                                        <p:tgtEl>
                                          <p:spTgt spid="65559"/>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65560"/>
                                        </p:tgtEl>
                                        <p:attrNameLst>
                                          <p:attrName>style.visibility</p:attrName>
                                        </p:attrNameLst>
                                      </p:cBhvr>
                                      <p:to>
                                        <p:strVal val="visible"/>
                                      </p:to>
                                    </p:set>
                                    <p:animEffect transition="in" filter="fade">
                                      <p:cBhvr>
                                        <p:cTn id="32" dur="500"/>
                                        <p:tgtEl>
                                          <p:spTgt spid="65560"/>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65561"/>
                                        </p:tgtEl>
                                        <p:attrNameLst>
                                          <p:attrName>style.visibility</p:attrName>
                                        </p:attrNameLst>
                                      </p:cBhvr>
                                      <p:to>
                                        <p:strVal val="visible"/>
                                      </p:to>
                                    </p:set>
                                    <p:animEffect transition="in" filter="fade">
                                      <p:cBhvr>
                                        <p:cTn id="35" dur="500"/>
                                        <p:tgtEl>
                                          <p:spTgt spid="65561"/>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65562"/>
                                        </p:tgtEl>
                                        <p:attrNameLst>
                                          <p:attrName>style.visibility</p:attrName>
                                        </p:attrNameLst>
                                      </p:cBhvr>
                                      <p:to>
                                        <p:strVal val="visible"/>
                                      </p:to>
                                    </p:set>
                                    <p:animEffect transition="in" filter="fade">
                                      <p:cBhvr>
                                        <p:cTn id="38" dur="500"/>
                                        <p:tgtEl>
                                          <p:spTgt spid="65562"/>
                                        </p:tgtEl>
                                      </p:cBhvr>
                                    </p:animEffect>
                                  </p:childTnLst>
                                </p:cTn>
                              </p:par>
                            </p:childTnLst>
                          </p:cTn>
                        </p:par>
                        <p:par>
                          <p:cTn id="39" fill="hold" nodeType="afterGroup">
                            <p:stCondLst>
                              <p:cond delay="2500"/>
                            </p:stCondLst>
                            <p:childTnLst>
                              <p:par>
                                <p:cTn id="40" presetID="10" presetClass="entr" presetSubtype="0" fill="hold" grpId="0" nodeType="afterEffect">
                                  <p:stCondLst>
                                    <p:cond delay="500"/>
                                  </p:stCondLst>
                                  <p:childTnLst>
                                    <p:set>
                                      <p:cBhvr>
                                        <p:cTn id="41" dur="1" fill="hold">
                                          <p:stCondLst>
                                            <p:cond delay="0"/>
                                          </p:stCondLst>
                                        </p:cTn>
                                        <p:tgtEl>
                                          <p:spTgt spid="65563"/>
                                        </p:tgtEl>
                                        <p:attrNameLst>
                                          <p:attrName>style.visibility</p:attrName>
                                        </p:attrNameLst>
                                      </p:cBhvr>
                                      <p:to>
                                        <p:strVal val="visible"/>
                                      </p:to>
                                    </p:set>
                                    <p:animEffect transition="in" filter="fade">
                                      <p:cBhvr>
                                        <p:cTn id="42" dur="500"/>
                                        <p:tgtEl>
                                          <p:spTgt spid="65563"/>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65564"/>
                                        </p:tgtEl>
                                        <p:attrNameLst>
                                          <p:attrName>style.visibility</p:attrName>
                                        </p:attrNameLst>
                                      </p:cBhvr>
                                      <p:to>
                                        <p:strVal val="visible"/>
                                      </p:to>
                                    </p:set>
                                    <p:animEffect transition="in" filter="fade">
                                      <p:cBhvr>
                                        <p:cTn id="45" dur="500"/>
                                        <p:tgtEl>
                                          <p:spTgt spid="65564"/>
                                        </p:tgtEl>
                                      </p:cBhvr>
                                    </p:animEffect>
                                  </p:childTnLst>
                                </p:cTn>
                              </p:par>
                              <p:par>
                                <p:cTn id="46" presetID="10" presetClass="entr" presetSubtype="0" fill="hold" grpId="0" nodeType="withEffect">
                                  <p:stCondLst>
                                    <p:cond delay="500"/>
                                  </p:stCondLst>
                                  <p:childTnLst>
                                    <p:set>
                                      <p:cBhvr>
                                        <p:cTn id="47" dur="1" fill="hold">
                                          <p:stCondLst>
                                            <p:cond delay="0"/>
                                          </p:stCondLst>
                                        </p:cTn>
                                        <p:tgtEl>
                                          <p:spTgt spid="65565"/>
                                        </p:tgtEl>
                                        <p:attrNameLst>
                                          <p:attrName>style.visibility</p:attrName>
                                        </p:attrNameLst>
                                      </p:cBhvr>
                                      <p:to>
                                        <p:strVal val="visible"/>
                                      </p:to>
                                    </p:set>
                                    <p:animEffect transition="in" filter="fade">
                                      <p:cBhvr>
                                        <p:cTn id="48" dur="500"/>
                                        <p:tgtEl>
                                          <p:spTgt spid="65565"/>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65566"/>
                                        </p:tgtEl>
                                        <p:attrNameLst>
                                          <p:attrName>style.visibility</p:attrName>
                                        </p:attrNameLst>
                                      </p:cBhvr>
                                      <p:to>
                                        <p:strVal val="visible"/>
                                      </p:to>
                                    </p:set>
                                    <p:animEffect transition="in" filter="fade">
                                      <p:cBhvr>
                                        <p:cTn id="51" dur="500"/>
                                        <p:tgtEl>
                                          <p:spTgt spid="65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2" grpId="0" animBg="1"/>
      <p:bldP spid="65543" grpId="0" animBg="1"/>
      <p:bldP spid="65559" grpId="0" animBg="1"/>
      <p:bldP spid="65560" grpId="0" animBg="1"/>
      <p:bldP spid="65561" grpId="0" animBg="1"/>
      <p:bldP spid="65562" grpId="0" animBg="1"/>
      <p:bldP spid="65563" grpId="0" animBg="1"/>
      <p:bldP spid="65564" grpId="0" animBg="1"/>
      <p:bldP spid="65565" grpId="0" animBg="1"/>
      <p:bldP spid="65566" grpId="0" animBg="1"/>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72)	Sağlık kuralları bakımından günde ancak yedi buçuk saat veya daha az çalışılması gereken işler hakkında yönetmelik hükümlerine göre 17 metre derinlikte çalışan dalgıcın günlük azami çalışma süresi kaç saattir? </a:t>
            </a:r>
          </a:p>
          <a:p>
            <a:pPr algn="l"/>
            <a:r>
              <a:rPr lang="tr-TR" sz="2400" dirty="0">
                <a:solidFill>
                  <a:schemeClr val="tx1"/>
                </a:solidFill>
              </a:rPr>
              <a:t>A) 3 saat				B) 3.5 saat</a:t>
            </a:r>
          </a:p>
          <a:p>
            <a:pPr algn="l"/>
            <a:r>
              <a:rPr lang="tr-TR" sz="2400" dirty="0">
                <a:solidFill>
                  <a:schemeClr val="tx1"/>
                </a:solidFill>
              </a:rPr>
              <a:t>C) 4 saat				D) 4.5 </a:t>
            </a:r>
            <a:r>
              <a:rPr lang="tr-TR" sz="2400" dirty="0" err="1">
                <a:solidFill>
                  <a:schemeClr val="tx1"/>
                </a:solidFill>
              </a:rPr>
              <a:t>saa</a:t>
            </a:r>
            <a:endParaRPr lang="tr-TR" sz="2400" dirty="0">
              <a:solidFill>
                <a:schemeClr val="tx1"/>
              </a:solidFill>
            </a:endParaRP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190</a:t>
            </a:fld>
            <a:endParaRPr lang="tr-TR">
              <a:solidFill>
                <a:prstClr val="black">
                  <a:tint val="75000"/>
                </a:prstClr>
              </a:solidFill>
            </a:endParaRPr>
          </a:p>
        </p:txBody>
      </p:sp>
    </p:spTree>
    <p:extLst>
      <p:ext uri="{BB962C8B-B14F-4D97-AF65-F5344CB8AC3E}">
        <p14:creationId xmlns:p14="http://schemas.microsoft.com/office/powerpoint/2010/main" val="2168809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1152426"/>
          </a:xfrm>
        </p:spPr>
        <p:txBody>
          <a:bodyPr rtlCol="0">
            <a:noAutofit/>
          </a:bodyPr>
          <a:lstStyle/>
          <a:p>
            <a:pPr fontAlgn="auto">
              <a:spcAft>
                <a:spcPts val="0"/>
              </a:spcAft>
              <a:defRPr/>
            </a:pPr>
            <a:r>
              <a:rPr lang="tr-TR" sz="2800" b="1" dirty="0" smtClean="0"/>
              <a:t/>
            </a:r>
            <a:br>
              <a:rPr lang="tr-TR" sz="2800" b="1" dirty="0" smtClean="0"/>
            </a:br>
            <a:r>
              <a:rPr lang="tr-TR" sz="2800" b="1" dirty="0" smtClean="0"/>
              <a:t>SAĞLIK </a:t>
            </a:r>
            <a:r>
              <a:rPr lang="tr-TR" sz="2800" b="1" dirty="0"/>
              <a:t>KURALLARI BAKIMINDAN GÜNDE AZAMİ YEDİ BUÇUK SAAT </a:t>
            </a:r>
            <a:r>
              <a:rPr lang="tr-TR" sz="2800" b="1" dirty="0" smtClean="0"/>
              <a:t>VEYA </a:t>
            </a:r>
            <a:r>
              <a:rPr lang="tr-TR" sz="2800" b="1" dirty="0"/>
              <a:t>DAHA AZ ÇALIŞILMASI GEREKEN İŞLER </a:t>
            </a:r>
            <a:r>
              <a:rPr lang="tr-TR" sz="2800" b="1" dirty="0" smtClean="0"/>
              <a:t>HAKKINDA </a:t>
            </a:r>
            <a:r>
              <a:rPr lang="tr-TR" sz="2800" b="1" dirty="0"/>
              <a:t>YÖNETMELİK</a:t>
            </a:r>
            <a:r>
              <a:rPr lang="tr-TR" sz="2800" dirty="0"/>
              <a:t/>
            </a:r>
            <a:br>
              <a:rPr lang="tr-TR" sz="2800" dirty="0"/>
            </a:br>
            <a:endParaRPr lang="tr-TR" sz="2800" dirty="0">
              <a:solidFill>
                <a:srgbClr val="FF0000"/>
              </a:solidFill>
            </a:endParaRPr>
          </a:p>
        </p:txBody>
      </p:sp>
      <p:sp>
        <p:nvSpPr>
          <p:cNvPr id="16386" name="Alt Başlık 2"/>
          <p:cNvSpPr>
            <a:spLocks noGrp="1"/>
          </p:cNvSpPr>
          <p:nvPr>
            <p:ph type="subTitle" idx="1"/>
          </p:nvPr>
        </p:nvSpPr>
        <p:spPr>
          <a:xfrm>
            <a:off x="611188" y="1628800"/>
            <a:ext cx="7777162" cy="4392588"/>
          </a:xfrm>
        </p:spPr>
        <p:txBody>
          <a:bodyPr/>
          <a:lstStyle/>
          <a:p>
            <a:pPr algn="l"/>
            <a:r>
              <a:rPr lang="tr-TR" sz="2800" b="1" dirty="0">
                <a:solidFill>
                  <a:schemeClr val="tx1"/>
                </a:solidFill>
              </a:rPr>
              <a:t>MADDE 5 </a:t>
            </a:r>
            <a:r>
              <a:rPr lang="tr-TR" sz="2800" b="1" dirty="0"/>
              <a:t>–</a:t>
            </a:r>
            <a:r>
              <a:rPr lang="tr-TR" sz="2800" dirty="0"/>
              <a:t> </a:t>
            </a:r>
            <a:r>
              <a:rPr lang="tr-TR" sz="2800" b="1" dirty="0" smtClean="0">
                <a:solidFill>
                  <a:schemeClr val="tx1"/>
                </a:solidFill>
              </a:rPr>
              <a:t>Günde </a:t>
            </a:r>
            <a:r>
              <a:rPr lang="tr-TR" sz="2800" b="1" dirty="0">
                <a:solidFill>
                  <a:schemeClr val="tx1"/>
                </a:solidFill>
              </a:rPr>
              <a:t>yedi buçuk saatten daha az çalışılması gereken işler</a:t>
            </a:r>
          </a:p>
          <a:p>
            <a:pPr algn="l"/>
            <a:r>
              <a:rPr lang="tr-TR" sz="2800" dirty="0">
                <a:solidFill>
                  <a:schemeClr val="tx1"/>
                </a:solidFill>
              </a:rPr>
              <a:t>(1) Bir çalışanın günde yedi buçuk saatten daha az çalıştırılması gereken işlerle bunların her birinde en çok kaçar saat çalıştırılacağı aşağıda belirtilmiştir.</a:t>
            </a:r>
          </a:p>
          <a:p>
            <a:pPr algn="l"/>
            <a:r>
              <a:rPr lang="tr-TR" sz="2800" dirty="0">
                <a:solidFill>
                  <a:schemeClr val="tx1"/>
                </a:solidFill>
              </a:rPr>
              <a:t>5) Dalgıçlar için bu süreler, 18 metreye kadar </a:t>
            </a:r>
            <a:r>
              <a:rPr lang="tr-TR" b="1" u="sng" dirty="0">
                <a:solidFill>
                  <a:schemeClr val="tx1"/>
                </a:solidFill>
              </a:rPr>
              <a:t>3 saat</a:t>
            </a:r>
            <a:r>
              <a:rPr lang="tr-TR" sz="2800" dirty="0">
                <a:solidFill>
                  <a:schemeClr val="tx1"/>
                </a:solidFill>
              </a:rPr>
              <a:t>, 40 metreye kadar olan derinliklerde 1/2 saattir.</a:t>
            </a:r>
          </a:p>
          <a:p>
            <a:pPr algn="l"/>
            <a:r>
              <a:rPr lang="tr-TR" sz="2800" dirty="0">
                <a:solidFill>
                  <a:schemeClr val="tx1"/>
                </a:solidFill>
              </a:rPr>
              <a:t>	</a:t>
            </a: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191</a:t>
            </a:fld>
            <a:endParaRPr lang="tr-TR"/>
          </a:p>
        </p:txBody>
      </p:sp>
    </p:spTree>
    <p:extLst>
      <p:ext uri="{BB962C8B-B14F-4D97-AF65-F5344CB8AC3E}">
        <p14:creationId xmlns:p14="http://schemas.microsoft.com/office/powerpoint/2010/main" val="1904704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73)	Diğer sağlık personeli, ilgili yönetmelik hükümlerine göre, İSG hizmetlerindeki ihmalleri nedeni ile yasal olarak kime karşı sorumludur? </a:t>
            </a:r>
          </a:p>
          <a:p>
            <a:pPr algn="l"/>
            <a:r>
              <a:rPr lang="tr-TR" sz="2400" dirty="0">
                <a:solidFill>
                  <a:schemeClr val="tx1"/>
                </a:solidFill>
              </a:rPr>
              <a:t>A) İşyeri hekimine	</a:t>
            </a:r>
          </a:p>
          <a:p>
            <a:pPr algn="l"/>
            <a:r>
              <a:rPr lang="tr-TR" sz="2400" dirty="0">
                <a:solidFill>
                  <a:schemeClr val="tx1"/>
                </a:solidFill>
              </a:rPr>
              <a:t>B) İnsan Kaynaklarına</a:t>
            </a:r>
          </a:p>
          <a:p>
            <a:pPr algn="l"/>
            <a:r>
              <a:rPr lang="tr-TR" sz="2400" dirty="0">
                <a:solidFill>
                  <a:schemeClr val="tx1"/>
                </a:solidFill>
              </a:rPr>
              <a:t>C) İdari işlere           </a:t>
            </a:r>
          </a:p>
          <a:p>
            <a:pPr algn="l"/>
            <a:r>
              <a:rPr lang="tr-TR" sz="2400" dirty="0">
                <a:solidFill>
                  <a:schemeClr val="tx1"/>
                </a:solidFill>
              </a:rPr>
              <a:t>D) İşverene </a:t>
            </a: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192</a:t>
            </a:fld>
            <a:endParaRPr lang="tr-TR">
              <a:solidFill>
                <a:prstClr val="black">
                  <a:tint val="75000"/>
                </a:prstClr>
              </a:solidFill>
            </a:endParaRPr>
          </a:p>
        </p:txBody>
      </p:sp>
    </p:spTree>
    <p:extLst>
      <p:ext uri="{BB962C8B-B14F-4D97-AF65-F5344CB8AC3E}">
        <p14:creationId xmlns:p14="http://schemas.microsoft.com/office/powerpoint/2010/main" val="2697415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400" b="1" dirty="0" smtClean="0"/>
              <a:t/>
            </a:r>
            <a:br>
              <a:rPr lang="tr-TR" sz="2400" b="1" dirty="0" smtClean="0"/>
            </a:br>
            <a:r>
              <a:rPr lang="tr-TR" sz="2400" b="1" dirty="0" smtClean="0"/>
              <a:t>İŞYERİ </a:t>
            </a:r>
            <a:r>
              <a:rPr lang="tr-TR" sz="2400" b="1" dirty="0"/>
              <a:t>HEKİMİ VE DİĞER SAĞLIK PERSONELİNİN GÖREV, YETKİ,</a:t>
            </a:r>
            <a:r>
              <a:rPr lang="tr-TR" sz="2400" dirty="0"/>
              <a:t/>
            </a:r>
            <a:br>
              <a:rPr lang="tr-TR" sz="2400" dirty="0"/>
            </a:br>
            <a:r>
              <a:rPr lang="tr-TR" sz="2400" b="1" dirty="0"/>
              <a:t>SORUMLULUK VE EĞİTİMLERİ HAKKINDA YÖNETMELİK</a:t>
            </a:r>
            <a:r>
              <a:rPr lang="tr-TR" dirty="0"/>
              <a:t/>
            </a:r>
            <a:br>
              <a:rPr lang="tr-TR" dirty="0"/>
            </a:br>
            <a:r>
              <a:rPr lang="tr-TR" sz="2400" b="1" dirty="0"/>
              <a:t>20 Temmuz 2013  CUMARTESİ</a:t>
            </a:r>
          </a:p>
        </p:txBody>
      </p:sp>
      <p:sp>
        <p:nvSpPr>
          <p:cNvPr id="3" name="İçerik Yer Tutucusu 2"/>
          <p:cNvSpPr>
            <a:spLocks noGrp="1"/>
          </p:cNvSpPr>
          <p:nvPr>
            <p:ph idx="1"/>
          </p:nvPr>
        </p:nvSpPr>
        <p:spPr/>
        <p:txBody>
          <a:bodyPr/>
          <a:lstStyle/>
          <a:p>
            <a:pPr marL="0" indent="0">
              <a:buNone/>
            </a:pPr>
            <a:endParaRPr lang="tr-TR" sz="2800" b="1" dirty="0" smtClean="0"/>
          </a:p>
          <a:p>
            <a:pPr marL="0" indent="0">
              <a:buNone/>
            </a:pPr>
            <a:r>
              <a:rPr lang="tr-TR" sz="2800" b="1" dirty="0" smtClean="0"/>
              <a:t>MADDE </a:t>
            </a:r>
            <a:r>
              <a:rPr lang="tr-TR" sz="2800" b="1" dirty="0"/>
              <a:t>18 –</a:t>
            </a:r>
            <a:r>
              <a:rPr lang="tr-TR" sz="2800" dirty="0"/>
              <a:t> </a:t>
            </a:r>
            <a:r>
              <a:rPr lang="tr-TR" sz="2800" b="1" dirty="0" smtClean="0"/>
              <a:t>Diğer </a:t>
            </a:r>
            <a:r>
              <a:rPr lang="tr-TR" sz="2800" b="1" dirty="0"/>
              <a:t>sağlık personelinin </a:t>
            </a:r>
            <a:r>
              <a:rPr lang="tr-TR" sz="2800" b="1" dirty="0" smtClean="0"/>
              <a:t>yükümlülükleri</a:t>
            </a:r>
          </a:p>
          <a:p>
            <a:pPr marL="0" indent="0">
              <a:buNone/>
            </a:pPr>
            <a:endParaRPr lang="tr-TR" sz="2800" dirty="0" smtClean="0"/>
          </a:p>
          <a:p>
            <a:pPr marL="0" indent="0">
              <a:buNone/>
            </a:pPr>
            <a:r>
              <a:rPr lang="tr-TR" sz="2800" dirty="0" smtClean="0"/>
              <a:t>(</a:t>
            </a:r>
            <a:r>
              <a:rPr lang="tr-TR" sz="2800" dirty="0"/>
              <a:t>2) İşyerinde görevli diğer sağlık personeli, iş sağlığı ve güvenliği hizmetlerinin yürütülmesindeki ihmallerinden dolayı, hizmet sundukları </a:t>
            </a:r>
            <a:r>
              <a:rPr lang="tr-TR" sz="2800" b="1" u="sng" dirty="0"/>
              <a:t>işverene karşı sorumludur</a:t>
            </a:r>
            <a:r>
              <a:rPr lang="tr-TR" sz="2800" dirty="0"/>
              <a:t>.</a:t>
            </a:r>
          </a:p>
          <a:p>
            <a:pPr marL="0" indent="0">
              <a:buNone/>
            </a:pPr>
            <a:endParaRPr lang="tr-TR" sz="2800" dirty="0"/>
          </a:p>
        </p:txBody>
      </p:sp>
      <p:sp>
        <p:nvSpPr>
          <p:cNvPr id="4" name="Slayt Numarası Yer Tutucusu 3"/>
          <p:cNvSpPr>
            <a:spLocks noGrp="1"/>
          </p:cNvSpPr>
          <p:nvPr>
            <p:ph type="sldNum" sz="quarter" idx="12"/>
          </p:nvPr>
        </p:nvSpPr>
        <p:spPr/>
        <p:txBody>
          <a:bodyPr/>
          <a:lstStyle/>
          <a:p>
            <a:pPr>
              <a:defRPr/>
            </a:pPr>
            <a:fld id="{988B27FD-AB22-4964-B91B-39F7442AC49F}" type="slidenum">
              <a:rPr lang="tr-TR" smtClean="0"/>
              <a:pPr>
                <a:defRPr/>
              </a:pPr>
              <a:t>193</a:t>
            </a:fld>
            <a:endParaRPr lang="tr-TR"/>
          </a:p>
        </p:txBody>
      </p:sp>
    </p:spTree>
    <p:extLst>
      <p:ext uri="{BB962C8B-B14F-4D97-AF65-F5344CB8AC3E}">
        <p14:creationId xmlns:p14="http://schemas.microsoft.com/office/powerpoint/2010/main" val="1313596316"/>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74)	Çalışan sayısı 10’dan az olan “Az Tehlikeli” sınıfta yer alan bir işyerinde,  İşyeri  hekimi senede çalışan başına en az ………… dakika, diğer sağlık personeli ise…………. dakika  görev yaparlar. </a:t>
            </a:r>
          </a:p>
          <a:p>
            <a:pPr algn="l"/>
            <a:r>
              <a:rPr lang="tr-TR" sz="2400" dirty="0">
                <a:solidFill>
                  <a:schemeClr val="tx1"/>
                </a:solidFill>
              </a:rPr>
              <a:t>Boşluklara denk gelen rakamlar hangi seçenektedir?</a:t>
            </a:r>
          </a:p>
          <a:p>
            <a:pPr algn="l"/>
            <a:r>
              <a:rPr lang="tr-TR" sz="2400" dirty="0">
                <a:solidFill>
                  <a:schemeClr val="tx1"/>
                </a:solidFill>
              </a:rPr>
              <a:t>A) 25  -   30			B) 30  -  35</a:t>
            </a:r>
          </a:p>
          <a:p>
            <a:pPr algn="l"/>
            <a:r>
              <a:rPr lang="tr-TR" sz="2400" dirty="0">
                <a:solidFill>
                  <a:schemeClr val="tx1"/>
                </a:solidFill>
              </a:rPr>
              <a:t>C) 25  -  35         			D)   30  -  40 </a:t>
            </a: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194</a:t>
            </a:fld>
            <a:endParaRPr lang="tr-TR">
              <a:solidFill>
                <a:prstClr val="black">
                  <a:tint val="75000"/>
                </a:prstClr>
              </a:solidFill>
            </a:endParaRPr>
          </a:p>
        </p:txBody>
      </p:sp>
    </p:spTree>
    <p:extLst>
      <p:ext uri="{BB962C8B-B14F-4D97-AF65-F5344CB8AC3E}">
        <p14:creationId xmlns:p14="http://schemas.microsoft.com/office/powerpoint/2010/main" val="1667096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400" b="1" dirty="0" smtClean="0"/>
              <a:t/>
            </a:r>
            <a:br>
              <a:rPr lang="tr-TR" sz="2400" b="1" dirty="0" smtClean="0"/>
            </a:br>
            <a:r>
              <a:rPr lang="tr-TR" sz="2400" b="1" dirty="0" smtClean="0"/>
              <a:t>İŞYERİ </a:t>
            </a:r>
            <a:r>
              <a:rPr lang="tr-TR" sz="2400" b="1" dirty="0"/>
              <a:t>HEKİMİ VE DİĞER SAĞLIK PERSONELİNİN GÖREV, YETKİ,</a:t>
            </a:r>
            <a:r>
              <a:rPr lang="tr-TR" sz="2400" dirty="0"/>
              <a:t/>
            </a:r>
            <a:br>
              <a:rPr lang="tr-TR" sz="2400" dirty="0"/>
            </a:br>
            <a:r>
              <a:rPr lang="tr-TR" sz="2400" b="1" dirty="0"/>
              <a:t>SORUMLULUK VE EĞİTİMLERİ HAKKINDA YÖNETMELİK</a:t>
            </a:r>
            <a:r>
              <a:rPr lang="tr-TR" dirty="0"/>
              <a:t/>
            </a:r>
            <a:br>
              <a:rPr lang="tr-TR" dirty="0"/>
            </a:br>
            <a:r>
              <a:rPr lang="tr-TR" sz="2400" b="1" dirty="0"/>
              <a:t>20 Temmuz 2013  CUMARTESİ</a:t>
            </a:r>
          </a:p>
        </p:txBody>
      </p:sp>
      <p:sp>
        <p:nvSpPr>
          <p:cNvPr id="3" name="İçerik Yer Tutucusu 2"/>
          <p:cNvSpPr>
            <a:spLocks noGrp="1"/>
          </p:cNvSpPr>
          <p:nvPr>
            <p:ph idx="1"/>
          </p:nvPr>
        </p:nvSpPr>
        <p:spPr/>
        <p:txBody>
          <a:bodyPr/>
          <a:lstStyle/>
          <a:p>
            <a:pPr marL="0" indent="0">
              <a:buNone/>
            </a:pPr>
            <a:r>
              <a:rPr lang="tr-TR" b="1" dirty="0" smtClean="0"/>
              <a:t>İşyeri </a:t>
            </a:r>
            <a:r>
              <a:rPr lang="tr-TR" b="1" dirty="0"/>
              <a:t>hekimlerinin çalışma </a:t>
            </a:r>
            <a:r>
              <a:rPr lang="tr-TR" b="1" dirty="0" smtClean="0"/>
              <a:t>süreleri-MADDE </a:t>
            </a:r>
            <a:r>
              <a:rPr lang="tr-TR" b="1" dirty="0"/>
              <a:t>12 </a:t>
            </a:r>
            <a:endParaRPr lang="tr-TR" b="1" dirty="0" smtClean="0"/>
          </a:p>
          <a:p>
            <a:pPr marL="0" indent="0">
              <a:buNone/>
            </a:pPr>
            <a:r>
              <a:rPr lang="tr-TR" sz="2800" dirty="0"/>
              <a:t>a) 10’dan az çalışanı olan ve az tehlikeli sınıfta yer alan işyerlerinde çalışan başına </a:t>
            </a:r>
            <a:r>
              <a:rPr lang="tr-TR" sz="3600" b="1" u="sng" dirty="0"/>
              <a:t>yılda en az 25 dakika</a:t>
            </a:r>
            <a:r>
              <a:rPr lang="tr-TR" sz="2800" dirty="0"/>
              <a:t>.</a:t>
            </a:r>
          </a:p>
          <a:p>
            <a:pPr marL="0" indent="0">
              <a:buNone/>
            </a:pPr>
            <a:r>
              <a:rPr lang="tr-TR" sz="2800" dirty="0"/>
              <a:t>b) Diğer işyerlerinden:</a:t>
            </a:r>
          </a:p>
          <a:p>
            <a:pPr marL="0" indent="0">
              <a:buNone/>
            </a:pPr>
            <a:r>
              <a:rPr lang="tr-TR" sz="2800" dirty="0" smtClean="0"/>
              <a:t>1) </a:t>
            </a:r>
            <a:r>
              <a:rPr lang="tr-TR" sz="2800" dirty="0"/>
              <a:t>Az tehlikeli sınıfta yer alanlarda, çalışan başına ayda en az </a:t>
            </a:r>
            <a:r>
              <a:rPr lang="tr-TR" sz="2800" b="1" dirty="0"/>
              <a:t>4 dakika</a:t>
            </a:r>
            <a:r>
              <a:rPr lang="tr-TR" sz="2800" dirty="0"/>
              <a:t>.</a:t>
            </a:r>
          </a:p>
          <a:p>
            <a:pPr marL="0" indent="0">
              <a:buNone/>
            </a:pPr>
            <a:r>
              <a:rPr lang="tr-TR" sz="2800" dirty="0"/>
              <a:t>2) Tehlikeli sınıfta yer alanlarda, çalışan başına ayda en az </a:t>
            </a:r>
            <a:r>
              <a:rPr lang="tr-TR" sz="2800" b="1" u="sng" dirty="0"/>
              <a:t>6 dakika</a:t>
            </a:r>
            <a:r>
              <a:rPr lang="tr-TR" sz="2800" u="sng" dirty="0"/>
              <a:t>.</a:t>
            </a:r>
          </a:p>
          <a:p>
            <a:pPr marL="0" indent="0">
              <a:buNone/>
            </a:pPr>
            <a:r>
              <a:rPr lang="tr-TR" sz="2800" dirty="0"/>
              <a:t>3) Çok tehlikeli sınıfta yer alanlarda, çalışan başına ayda en az </a:t>
            </a:r>
            <a:r>
              <a:rPr lang="tr-TR" sz="2800" b="1" dirty="0"/>
              <a:t>8 dakika</a:t>
            </a:r>
            <a:r>
              <a:rPr lang="tr-TR" sz="2800" dirty="0"/>
              <a:t>.</a:t>
            </a:r>
          </a:p>
          <a:p>
            <a:pPr marL="0" indent="0">
              <a:buNone/>
            </a:pPr>
            <a:endParaRPr lang="tr-TR" dirty="0"/>
          </a:p>
        </p:txBody>
      </p:sp>
      <p:sp>
        <p:nvSpPr>
          <p:cNvPr id="4" name="Slayt Numarası Yer Tutucusu 3"/>
          <p:cNvSpPr>
            <a:spLocks noGrp="1"/>
          </p:cNvSpPr>
          <p:nvPr>
            <p:ph type="sldNum" sz="quarter" idx="12"/>
          </p:nvPr>
        </p:nvSpPr>
        <p:spPr/>
        <p:txBody>
          <a:bodyPr/>
          <a:lstStyle/>
          <a:p>
            <a:pPr>
              <a:defRPr/>
            </a:pPr>
            <a:fld id="{988B27FD-AB22-4964-B91B-39F7442AC49F}" type="slidenum">
              <a:rPr lang="tr-TR" smtClean="0"/>
              <a:pPr>
                <a:defRPr/>
              </a:pPr>
              <a:t>195</a:t>
            </a:fld>
            <a:endParaRPr lang="tr-TR"/>
          </a:p>
        </p:txBody>
      </p:sp>
    </p:spTree>
    <p:extLst>
      <p:ext uri="{BB962C8B-B14F-4D97-AF65-F5344CB8AC3E}">
        <p14:creationId xmlns:p14="http://schemas.microsoft.com/office/powerpoint/2010/main" val="3012283420"/>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400" b="1" dirty="0" smtClean="0"/>
              <a:t/>
            </a:r>
            <a:br>
              <a:rPr lang="tr-TR" sz="2400" b="1" dirty="0" smtClean="0"/>
            </a:br>
            <a:r>
              <a:rPr lang="tr-TR" sz="2400" b="1" dirty="0" smtClean="0"/>
              <a:t>İŞYERİ </a:t>
            </a:r>
            <a:r>
              <a:rPr lang="tr-TR" sz="2400" b="1" dirty="0"/>
              <a:t>HEKİMİ VE DİĞER SAĞLIK PERSONELİNİN GÖREV, YETKİ,</a:t>
            </a:r>
            <a:r>
              <a:rPr lang="tr-TR" sz="2400" dirty="0"/>
              <a:t/>
            </a:r>
            <a:br>
              <a:rPr lang="tr-TR" sz="2400" dirty="0"/>
            </a:br>
            <a:r>
              <a:rPr lang="tr-TR" sz="2400" b="1" dirty="0"/>
              <a:t>SORUMLULUK VE EĞİTİMLERİ HAKKINDA YÖNETMELİK</a:t>
            </a:r>
            <a:r>
              <a:rPr lang="tr-TR" dirty="0"/>
              <a:t/>
            </a:r>
            <a:br>
              <a:rPr lang="tr-TR" dirty="0"/>
            </a:br>
            <a:r>
              <a:rPr lang="tr-TR" sz="2400" b="1" dirty="0"/>
              <a:t>20 Temmuz 2013  CUMARTESİ</a:t>
            </a:r>
          </a:p>
        </p:txBody>
      </p:sp>
      <p:sp>
        <p:nvSpPr>
          <p:cNvPr id="3" name="İçerik Yer Tutucusu 2"/>
          <p:cNvSpPr>
            <a:spLocks noGrp="1"/>
          </p:cNvSpPr>
          <p:nvPr>
            <p:ph idx="1"/>
          </p:nvPr>
        </p:nvSpPr>
        <p:spPr/>
        <p:txBody>
          <a:bodyPr/>
          <a:lstStyle/>
          <a:p>
            <a:pPr marL="0" indent="0">
              <a:buNone/>
            </a:pPr>
            <a:r>
              <a:rPr lang="tr-TR" sz="2800" b="1" dirty="0"/>
              <a:t>Diğer sağlık personelinin çalışma </a:t>
            </a:r>
            <a:r>
              <a:rPr lang="tr-TR" sz="2800" b="1" dirty="0" smtClean="0"/>
              <a:t>süreleri–MADDE 19</a:t>
            </a:r>
          </a:p>
          <a:p>
            <a:pPr marL="0" indent="0">
              <a:buNone/>
            </a:pPr>
            <a:r>
              <a:rPr lang="tr-TR" sz="2800" dirty="0"/>
              <a:t>a) 10’dan az çalışanı olan ve az tehlikeli veya tehlikeli sınıfta yer alan işyerlerinde çalışan başına </a:t>
            </a:r>
            <a:r>
              <a:rPr lang="tr-TR" b="1" u="sng" dirty="0"/>
              <a:t>yılda en az 35 </a:t>
            </a:r>
            <a:r>
              <a:rPr lang="tr-TR" sz="2800" dirty="0"/>
              <a:t>dakika.</a:t>
            </a:r>
          </a:p>
          <a:p>
            <a:pPr marL="0" indent="0">
              <a:buNone/>
            </a:pPr>
            <a:r>
              <a:rPr lang="tr-TR" sz="2800" dirty="0" smtClean="0"/>
              <a:t>b</a:t>
            </a:r>
            <a:r>
              <a:rPr lang="tr-TR" sz="2800" dirty="0"/>
              <a:t>) Diğer işyerlerinden:</a:t>
            </a:r>
          </a:p>
          <a:p>
            <a:pPr marL="0" indent="0">
              <a:buNone/>
            </a:pPr>
            <a:r>
              <a:rPr lang="tr-TR" sz="2800" dirty="0" smtClean="0"/>
              <a:t>1) </a:t>
            </a:r>
            <a:r>
              <a:rPr lang="tr-TR" sz="2800" dirty="0"/>
              <a:t>Az tehlikeli sınıfta yer alanlarda, çalışan başına ayda en az </a:t>
            </a:r>
            <a:r>
              <a:rPr lang="tr-TR" sz="2800" b="1" dirty="0"/>
              <a:t>6</a:t>
            </a:r>
            <a:r>
              <a:rPr lang="tr-TR" sz="2800" b="1" dirty="0" smtClean="0"/>
              <a:t> </a:t>
            </a:r>
            <a:r>
              <a:rPr lang="tr-TR" sz="2800" b="1" dirty="0"/>
              <a:t>dakika</a:t>
            </a:r>
            <a:r>
              <a:rPr lang="tr-TR" sz="2800" dirty="0"/>
              <a:t>.</a:t>
            </a:r>
          </a:p>
          <a:p>
            <a:pPr marL="0" indent="0">
              <a:buNone/>
            </a:pPr>
            <a:r>
              <a:rPr lang="tr-TR" sz="2800" dirty="0"/>
              <a:t>2) Tehlikeli sınıfta yer alanlarda, çalışan başına ayda en az </a:t>
            </a:r>
            <a:r>
              <a:rPr lang="tr-TR" sz="2800" b="1" u="sng" dirty="0"/>
              <a:t>9</a:t>
            </a:r>
            <a:r>
              <a:rPr lang="tr-TR" sz="2800" b="1" u="sng" dirty="0" smtClean="0"/>
              <a:t> </a:t>
            </a:r>
            <a:r>
              <a:rPr lang="tr-TR" sz="2800" b="1" u="sng" dirty="0"/>
              <a:t>dakika</a:t>
            </a:r>
            <a:r>
              <a:rPr lang="tr-TR" sz="2800" u="sng" dirty="0"/>
              <a:t>.</a:t>
            </a:r>
          </a:p>
          <a:p>
            <a:pPr marL="0" indent="0">
              <a:buNone/>
            </a:pPr>
            <a:r>
              <a:rPr lang="tr-TR" sz="2800" dirty="0"/>
              <a:t>3) Çok tehlikeli sınıfta yer alanlarda, çalışan başına ayda en az </a:t>
            </a:r>
            <a:r>
              <a:rPr lang="tr-TR" sz="2800" b="1" dirty="0" smtClean="0"/>
              <a:t>12 </a:t>
            </a:r>
            <a:r>
              <a:rPr lang="tr-TR" sz="2800" b="1" dirty="0"/>
              <a:t>dakika</a:t>
            </a:r>
            <a:r>
              <a:rPr lang="tr-TR" sz="2800" dirty="0"/>
              <a:t>.</a:t>
            </a:r>
          </a:p>
          <a:p>
            <a:pPr marL="0" indent="0">
              <a:buNone/>
            </a:pPr>
            <a:endParaRPr lang="tr-TR" dirty="0"/>
          </a:p>
        </p:txBody>
      </p:sp>
      <p:sp>
        <p:nvSpPr>
          <p:cNvPr id="4" name="Slayt Numarası Yer Tutucusu 3"/>
          <p:cNvSpPr>
            <a:spLocks noGrp="1"/>
          </p:cNvSpPr>
          <p:nvPr>
            <p:ph type="sldNum" sz="quarter" idx="12"/>
          </p:nvPr>
        </p:nvSpPr>
        <p:spPr/>
        <p:txBody>
          <a:bodyPr/>
          <a:lstStyle/>
          <a:p>
            <a:pPr>
              <a:defRPr/>
            </a:pPr>
            <a:fld id="{988B27FD-AB22-4964-B91B-39F7442AC49F}" type="slidenum">
              <a:rPr lang="tr-TR" smtClean="0"/>
              <a:pPr>
                <a:defRPr/>
              </a:pPr>
              <a:t>196</a:t>
            </a:fld>
            <a:endParaRPr lang="tr-TR"/>
          </a:p>
        </p:txBody>
      </p:sp>
    </p:spTree>
    <p:extLst>
      <p:ext uri="{BB962C8B-B14F-4D97-AF65-F5344CB8AC3E}">
        <p14:creationId xmlns:p14="http://schemas.microsoft.com/office/powerpoint/2010/main" val="3942096654"/>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75)	 Ses kaynaklarının olağan ses şiddeti açısından hangi seçenekteki eşleşme yanlıştır? </a:t>
            </a:r>
          </a:p>
          <a:p>
            <a:pPr algn="l"/>
            <a:r>
              <a:rPr lang="tr-TR" sz="2400" dirty="0">
                <a:solidFill>
                  <a:schemeClr val="tx1"/>
                </a:solidFill>
              </a:rPr>
              <a:t>A) Konuşma sesi: 80-90 dB</a:t>
            </a:r>
          </a:p>
          <a:p>
            <a:pPr algn="l"/>
            <a:r>
              <a:rPr lang="tr-TR" sz="2400" dirty="0">
                <a:solidFill>
                  <a:schemeClr val="tx1"/>
                </a:solidFill>
              </a:rPr>
              <a:t>B) Jet motoru: 140 dB</a:t>
            </a:r>
          </a:p>
          <a:p>
            <a:pPr algn="l"/>
            <a:r>
              <a:rPr lang="tr-TR" sz="2400" dirty="0">
                <a:solidFill>
                  <a:schemeClr val="tx1"/>
                </a:solidFill>
              </a:rPr>
              <a:t>C) Fısıltı sesi: 30 dB</a:t>
            </a:r>
          </a:p>
          <a:p>
            <a:pPr algn="l"/>
            <a:r>
              <a:rPr lang="tr-TR" sz="2400" dirty="0">
                <a:solidFill>
                  <a:schemeClr val="tx1"/>
                </a:solidFill>
              </a:rPr>
              <a:t>D)  Elektrikli testere: 100 dB</a:t>
            </a:r>
          </a:p>
          <a:p>
            <a:pPr algn="l"/>
            <a:endParaRPr lang="tr-TR" sz="2400" dirty="0">
              <a:solidFill>
                <a:schemeClr val="tx1"/>
              </a:solidFill>
            </a:endParaRP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197</a:t>
            </a:fld>
            <a:endParaRPr lang="tr-TR">
              <a:solidFill>
                <a:prstClr val="black">
                  <a:tint val="75000"/>
                </a:prstClr>
              </a:solidFill>
            </a:endParaRPr>
          </a:p>
        </p:txBody>
      </p:sp>
    </p:spTree>
    <p:extLst>
      <p:ext uri="{BB962C8B-B14F-4D97-AF65-F5344CB8AC3E}">
        <p14:creationId xmlns:p14="http://schemas.microsoft.com/office/powerpoint/2010/main" val="1795582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Başlık"/>
          <p:cNvSpPr>
            <a:spLocks noGrp="1"/>
          </p:cNvSpPr>
          <p:nvPr>
            <p:ph type="title"/>
          </p:nvPr>
        </p:nvSpPr>
        <p:spPr>
          <a:xfrm>
            <a:off x="457200" y="274638"/>
            <a:ext cx="8229600" cy="939800"/>
          </a:xfrm>
        </p:spPr>
        <p:txBody>
          <a:bodyPr/>
          <a:lstStyle/>
          <a:p>
            <a:pPr eaLnBrk="1" hangingPunct="1"/>
            <a:r>
              <a:rPr lang="tr-TR" dirty="0" smtClean="0">
                <a:solidFill>
                  <a:srgbClr val="FF0000"/>
                </a:solidFill>
              </a:rPr>
              <a:t>Sesin Şiddeti</a:t>
            </a:r>
          </a:p>
        </p:txBody>
      </p:sp>
      <p:sp>
        <p:nvSpPr>
          <p:cNvPr id="25603" name="2 İçerik Yer Tutucusu"/>
          <p:cNvSpPr>
            <a:spLocks noGrp="1"/>
          </p:cNvSpPr>
          <p:nvPr>
            <p:ph idx="1"/>
          </p:nvPr>
        </p:nvSpPr>
        <p:spPr>
          <a:xfrm>
            <a:off x="457200" y="1071563"/>
            <a:ext cx="8229600" cy="5054600"/>
          </a:xfrm>
        </p:spPr>
        <p:txBody>
          <a:bodyPr/>
          <a:lstStyle/>
          <a:p>
            <a:pPr eaLnBrk="1" hangingPunct="1">
              <a:lnSpc>
                <a:spcPct val="90000"/>
              </a:lnSpc>
              <a:buClr>
                <a:srgbClr val="3399FF"/>
              </a:buClr>
              <a:buFontTx/>
              <a:buChar char="•"/>
            </a:pPr>
            <a:r>
              <a:rPr lang="tr-TR" dirty="0" smtClean="0"/>
              <a:t>Birimi desibel </a:t>
            </a:r>
            <a:r>
              <a:rPr lang="tr-TR" dirty="0" smtClean="0">
                <a:cs typeface="Arial" charset="0"/>
              </a:rPr>
              <a:t>→ </a:t>
            </a:r>
            <a:r>
              <a:rPr lang="tr-TR" dirty="0" err="1" smtClean="0"/>
              <a:t>dB</a:t>
            </a:r>
            <a:endParaRPr lang="tr-TR" dirty="0" smtClean="0"/>
          </a:p>
          <a:p>
            <a:pPr eaLnBrk="1" hangingPunct="1">
              <a:lnSpc>
                <a:spcPct val="90000"/>
              </a:lnSpc>
              <a:buClr>
                <a:srgbClr val="3399FF"/>
              </a:buClr>
              <a:buFontTx/>
              <a:buChar char="•"/>
            </a:pPr>
            <a:r>
              <a:rPr lang="tr-TR" dirty="0" smtClean="0"/>
              <a:t> İşitebildiğimiz en küçük ses </a:t>
            </a:r>
            <a:r>
              <a:rPr lang="tr-TR" dirty="0" smtClean="0">
                <a:cs typeface="Arial" charset="0"/>
              </a:rPr>
              <a:t>→ </a:t>
            </a:r>
            <a:r>
              <a:rPr lang="tr-TR" dirty="0" smtClean="0"/>
              <a:t>0 </a:t>
            </a:r>
            <a:r>
              <a:rPr lang="tr-TR" dirty="0" err="1" smtClean="0"/>
              <a:t>dB</a:t>
            </a:r>
            <a:endParaRPr lang="tr-TR" dirty="0" smtClean="0"/>
          </a:p>
          <a:p>
            <a:pPr eaLnBrk="1" hangingPunct="1">
              <a:lnSpc>
                <a:spcPct val="90000"/>
              </a:lnSpc>
              <a:buClr>
                <a:srgbClr val="3399FF"/>
              </a:buClr>
              <a:buFontTx/>
              <a:buChar char="•"/>
            </a:pPr>
            <a:r>
              <a:rPr lang="tr-TR" dirty="0" smtClean="0"/>
              <a:t> </a:t>
            </a:r>
            <a:r>
              <a:rPr lang="tr-TR" u="sng" dirty="0" smtClean="0"/>
              <a:t>Fısıltı sesi </a:t>
            </a:r>
            <a:r>
              <a:rPr lang="tr-TR" u="sng" dirty="0" smtClean="0">
                <a:cs typeface="Arial" charset="0"/>
              </a:rPr>
              <a:t>→ </a:t>
            </a:r>
            <a:r>
              <a:rPr lang="tr-TR" u="sng" dirty="0" smtClean="0"/>
              <a:t>30 </a:t>
            </a:r>
            <a:r>
              <a:rPr lang="tr-TR" u="sng" dirty="0" err="1" smtClean="0"/>
              <a:t>dB</a:t>
            </a:r>
            <a:endParaRPr lang="tr-TR" u="sng" dirty="0" smtClean="0"/>
          </a:p>
          <a:p>
            <a:pPr eaLnBrk="1" hangingPunct="1">
              <a:lnSpc>
                <a:spcPct val="90000"/>
              </a:lnSpc>
              <a:buClr>
                <a:srgbClr val="3399FF"/>
              </a:buClr>
              <a:buFontTx/>
              <a:buChar char="•"/>
            </a:pPr>
            <a:r>
              <a:rPr lang="tr-TR" dirty="0" smtClean="0"/>
              <a:t> </a:t>
            </a:r>
            <a:r>
              <a:rPr lang="tr-TR" b="1" u="sng" dirty="0" smtClean="0"/>
              <a:t>Konuşma sesi, daktilo </a:t>
            </a:r>
            <a:r>
              <a:rPr lang="tr-TR" b="1" u="sng" dirty="0" smtClean="0">
                <a:cs typeface="Arial" charset="0"/>
              </a:rPr>
              <a:t>→ </a:t>
            </a:r>
            <a:r>
              <a:rPr lang="tr-TR" b="1" u="sng" dirty="0" smtClean="0"/>
              <a:t>60 </a:t>
            </a:r>
            <a:r>
              <a:rPr lang="tr-TR" b="1" u="sng" dirty="0" err="1" smtClean="0"/>
              <a:t>dB</a:t>
            </a:r>
            <a:endParaRPr lang="tr-TR" b="1" u="sng" dirty="0" smtClean="0"/>
          </a:p>
          <a:p>
            <a:pPr eaLnBrk="1" hangingPunct="1">
              <a:lnSpc>
                <a:spcPct val="90000"/>
              </a:lnSpc>
              <a:buClr>
                <a:srgbClr val="3399FF"/>
              </a:buClr>
              <a:buFontTx/>
              <a:buChar char="•"/>
            </a:pPr>
            <a:r>
              <a:rPr lang="tr-TR" dirty="0" smtClean="0"/>
              <a:t> Bağırma sesi, ağır vasıta </a:t>
            </a:r>
            <a:r>
              <a:rPr lang="tr-TR" dirty="0" smtClean="0">
                <a:cs typeface="Arial" charset="0"/>
              </a:rPr>
              <a:t>→ </a:t>
            </a:r>
            <a:r>
              <a:rPr lang="tr-TR" dirty="0" smtClean="0"/>
              <a:t>80-90 </a:t>
            </a:r>
            <a:r>
              <a:rPr lang="tr-TR" dirty="0" err="1" smtClean="0"/>
              <a:t>dB</a:t>
            </a:r>
            <a:endParaRPr lang="tr-TR" dirty="0" smtClean="0"/>
          </a:p>
          <a:p>
            <a:pPr eaLnBrk="1" hangingPunct="1">
              <a:lnSpc>
                <a:spcPct val="90000"/>
              </a:lnSpc>
              <a:buClr>
                <a:srgbClr val="3399FF"/>
              </a:buClr>
              <a:buFontTx/>
              <a:buChar char="•"/>
            </a:pPr>
            <a:r>
              <a:rPr lang="tr-TR" dirty="0" smtClean="0"/>
              <a:t> </a:t>
            </a:r>
            <a:r>
              <a:rPr lang="tr-TR" u="sng" dirty="0" smtClean="0"/>
              <a:t>Elektrikli testere, </a:t>
            </a:r>
            <a:r>
              <a:rPr lang="tr-TR" dirty="0" smtClean="0"/>
              <a:t>asfalt delme </a:t>
            </a:r>
            <a:r>
              <a:rPr lang="tr-TR" dirty="0" err="1" smtClean="0"/>
              <a:t>mak</a:t>
            </a:r>
            <a:r>
              <a:rPr lang="tr-TR" dirty="0" smtClean="0"/>
              <a:t>. </a:t>
            </a:r>
            <a:r>
              <a:rPr lang="tr-TR" dirty="0" smtClean="0">
                <a:cs typeface="Arial" charset="0"/>
              </a:rPr>
              <a:t>→ 100 </a:t>
            </a:r>
            <a:r>
              <a:rPr lang="tr-TR" dirty="0" err="1" smtClean="0">
                <a:cs typeface="Arial" charset="0"/>
              </a:rPr>
              <a:t>dB</a:t>
            </a:r>
            <a:endParaRPr lang="tr-TR" dirty="0" smtClean="0"/>
          </a:p>
          <a:p>
            <a:pPr eaLnBrk="1" hangingPunct="1">
              <a:lnSpc>
                <a:spcPct val="90000"/>
              </a:lnSpc>
              <a:buClr>
                <a:srgbClr val="3399FF"/>
              </a:buClr>
              <a:buFontTx/>
              <a:buChar char="•"/>
            </a:pPr>
            <a:r>
              <a:rPr lang="tr-TR" dirty="0" smtClean="0"/>
              <a:t> </a:t>
            </a:r>
            <a:r>
              <a:rPr lang="tr-TR" u="sng" dirty="0" smtClean="0"/>
              <a:t>Jet motoru, silah sesi </a:t>
            </a:r>
            <a:r>
              <a:rPr lang="tr-TR" u="sng" dirty="0" smtClean="0">
                <a:cs typeface="Arial" charset="0"/>
              </a:rPr>
              <a:t>→ </a:t>
            </a:r>
            <a:r>
              <a:rPr lang="tr-TR" u="sng" dirty="0" smtClean="0"/>
              <a:t>140 </a:t>
            </a:r>
            <a:r>
              <a:rPr lang="tr-TR" u="sng" dirty="0" err="1" smtClean="0"/>
              <a:t>dB</a:t>
            </a:r>
            <a:endParaRPr lang="tr-TR" u="sng" dirty="0" smtClean="0"/>
          </a:p>
          <a:p>
            <a:pPr eaLnBrk="1" hangingPunct="1">
              <a:buFont typeface="Arial" charset="0"/>
              <a:buChar char="•"/>
            </a:pPr>
            <a:endParaRPr lang="tr-TR" dirty="0" smtClean="0"/>
          </a:p>
        </p:txBody>
      </p:sp>
      <p:sp>
        <p:nvSpPr>
          <p:cNvPr id="4" name="3 Slayt Numarası Yer Tutucusu"/>
          <p:cNvSpPr>
            <a:spLocks noGrp="1"/>
          </p:cNvSpPr>
          <p:nvPr>
            <p:ph type="sldNum" sz="quarter" idx="11"/>
          </p:nvPr>
        </p:nvSpPr>
        <p:spPr/>
        <p:txBody>
          <a:bodyPr/>
          <a:lstStyle/>
          <a:p>
            <a:pPr>
              <a:defRPr/>
            </a:pPr>
            <a:fld id="{C2786EBD-236E-4AD6-86BF-B55175B46BF8}" type="slidenum">
              <a:rPr lang="tr-TR"/>
              <a:pPr>
                <a:defRPr/>
              </a:pPr>
              <a:t>198</a:t>
            </a:fld>
            <a:endParaRPr lang="tr-TR"/>
          </a:p>
        </p:txBody>
      </p:sp>
    </p:spTree>
    <p:extLst>
      <p:ext uri="{BB962C8B-B14F-4D97-AF65-F5344CB8AC3E}">
        <p14:creationId xmlns:p14="http://schemas.microsoft.com/office/powerpoint/2010/main" val="3008611871"/>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76)	Günlük konuşma bölgesi yaklaşık olarak kaç Hertz arasında yer alır? </a:t>
            </a:r>
          </a:p>
          <a:p>
            <a:pPr algn="l"/>
            <a:r>
              <a:rPr lang="tr-TR" sz="2400" dirty="0">
                <a:solidFill>
                  <a:schemeClr val="tx1"/>
                </a:solidFill>
              </a:rPr>
              <a:t>A) 30-50 Hertz</a:t>
            </a:r>
          </a:p>
          <a:p>
            <a:pPr algn="l"/>
            <a:r>
              <a:rPr lang="tr-TR" sz="2400" dirty="0">
                <a:solidFill>
                  <a:schemeClr val="tx1"/>
                </a:solidFill>
              </a:rPr>
              <a:t>B) 100-120 Hertz</a:t>
            </a:r>
          </a:p>
          <a:p>
            <a:pPr algn="l"/>
            <a:r>
              <a:rPr lang="tr-TR" sz="2400" dirty="0">
                <a:solidFill>
                  <a:schemeClr val="tx1"/>
                </a:solidFill>
              </a:rPr>
              <a:t>C) 250-2000 Hertz</a:t>
            </a:r>
          </a:p>
          <a:p>
            <a:pPr algn="l"/>
            <a:r>
              <a:rPr lang="tr-TR" sz="2400" dirty="0">
                <a:solidFill>
                  <a:schemeClr val="tx1"/>
                </a:solidFill>
              </a:rPr>
              <a:t>D) 50-100 Hertz</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199</a:t>
            </a:fld>
            <a:endParaRPr lang="tr-TR">
              <a:solidFill>
                <a:prstClr val="black">
                  <a:tint val="75000"/>
                </a:prstClr>
              </a:solidFill>
            </a:endParaRPr>
          </a:p>
        </p:txBody>
      </p:sp>
    </p:spTree>
    <p:extLst>
      <p:ext uri="{BB962C8B-B14F-4D97-AF65-F5344CB8AC3E}">
        <p14:creationId xmlns:p14="http://schemas.microsoft.com/office/powerpoint/2010/main" val="2310028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1)	</a:t>
            </a:r>
            <a:r>
              <a:rPr lang="tr-TR" sz="2400" dirty="0" err="1">
                <a:solidFill>
                  <a:schemeClr val="tx1"/>
                </a:solidFill>
              </a:rPr>
              <a:t>Obstrüktif</a:t>
            </a:r>
            <a:r>
              <a:rPr lang="tr-TR" sz="2400" dirty="0">
                <a:solidFill>
                  <a:schemeClr val="tx1"/>
                </a:solidFill>
              </a:rPr>
              <a:t> akciğer hastalıklarının tanı ve takibinde aşağıdaki testlerden hangisinin ön planda tutulması doğru değildir? </a:t>
            </a:r>
          </a:p>
          <a:p>
            <a:pPr algn="l"/>
            <a:r>
              <a:rPr lang="tr-TR" sz="2400" dirty="0">
                <a:solidFill>
                  <a:schemeClr val="tx1"/>
                </a:solidFill>
              </a:rPr>
              <a:t>A) Basit </a:t>
            </a:r>
            <a:r>
              <a:rPr lang="tr-TR" sz="2400" dirty="0" err="1">
                <a:solidFill>
                  <a:schemeClr val="tx1"/>
                </a:solidFill>
              </a:rPr>
              <a:t>spirometri</a:t>
            </a:r>
            <a:r>
              <a:rPr lang="tr-TR" sz="2400" dirty="0">
                <a:solidFill>
                  <a:schemeClr val="tx1"/>
                </a:solidFill>
              </a:rPr>
              <a:t>	</a:t>
            </a:r>
          </a:p>
          <a:p>
            <a:pPr algn="l"/>
            <a:r>
              <a:rPr lang="tr-TR" sz="2400" dirty="0">
                <a:solidFill>
                  <a:schemeClr val="tx1"/>
                </a:solidFill>
              </a:rPr>
              <a:t>B) Akciğer radyolojik tetkikleri</a:t>
            </a:r>
          </a:p>
          <a:p>
            <a:pPr algn="l"/>
            <a:r>
              <a:rPr lang="tr-TR" sz="2400" dirty="0">
                <a:solidFill>
                  <a:schemeClr val="tx1"/>
                </a:solidFill>
              </a:rPr>
              <a:t>C) Bronş provokasyon testleri </a:t>
            </a:r>
          </a:p>
          <a:p>
            <a:pPr algn="l"/>
            <a:r>
              <a:rPr lang="tr-TR" sz="2400" dirty="0">
                <a:solidFill>
                  <a:schemeClr val="tx1"/>
                </a:solidFill>
              </a:rPr>
              <a:t>D) PEF-metre</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2</a:t>
            </a:fld>
            <a:endParaRPr lang="tr-TR">
              <a:solidFill>
                <a:prstClr val="black">
                  <a:tint val="75000"/>
                </a:prstClr>
              </a:solidFill>
            </a:endParaRPr>
          </a:p>
        </p:txBody>
      </p:sp>
    </p:spTree>
    <p:extLst>
      <p:ext uri="{BB962C8B-B14F-4D97-AF65-F5344CB8AC3E}">
        <p14:creationId xmlns:p14="http://schemas.microsoft.com/office/powerpoint/2010/main" val="2733035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8)	Bir yıl içinde meydana gelen iş kazası sayısının, o işyerindeki işçilerin yıllık toplam çalışma süresine oranı aşağıdakilerden hangisini verir? </a:t>
            </a:r>
          </a:p>
          <a:p>
            <a:pPr algn="l"/>
            <a:r>
              <a:rPr lang="tr-TR" sz="2400" dirty="0">
                <a:solidFill>
                  <a:schemeClr val="tx1"/>
                </a:solidFill>
              </a:rPr>
              <a:t>A) Genel  İş Kazası Hızı 	B) İş Kazası </a:t>
            </a:r>
            <a:r>
              <a:rPr lang="tr-TR" sz="2400" dirty="0" err="1">
                <a:solidFill>
                  <a:schemeClr val="tx1"/>
                </a:solidFill>
              </a:rPr>
              <a:t>İnsidans</a:t>
            </a:r>
            <a:r>
              <a:rPr lang="tr-TR" sz="2400" dirty="0">
                <a:solidFill>
                  <a:schemeClr val="tx1"/>
                </a:solidFill>
              </a:rPr>
              <a:t> Hızı</a:t>
            </a:r>
          </a:p>
          <a:p>
            <a:pPr algn="l"/>
            <a:r>
              <a:rPr lang="tr-TR" sz="2400" dirty="0">
                <a:solidFill>
                  <a:schemeClr val="tx1"/>
                </a:solidFill>
              </a:rPr>
              <a:t>C) İş Kazası </a:t>
            </a:r>
            <a:r>
              <a:rPr lang="tr-TR" sz="2400" dirty="0" err="1">
                <a:solidFill>
                  <a:schemeClr val="tx1"/>
                </a:solidFill>
              </a:rPr>
              <a:t>Prevalansı</a:t>
            </a:r>
            <a:r>
              <a:rPr lang="tr-TR" sz="2400" dirty="0">
                <a:solidFill>
                  <a:schemeClr val="tx1"/>
                </a:solidFill>
              </a:rPr>
              <a:t>	D) İş Kazası Ağırlık Hızı</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20</a:t>
            </a:fld>
            <a:endParaRPr lang="tr-TR">
              <a:solidFill>
                <a:prstClr val="black">
                  <a:tint val="75000"/>
                </a:prstClr>
              </a:solidFill>
            </a:endParaRPr>
          </a:p>
        </p:txBody>
      </p:sp>
    </p:spTree>
    <p:extLst>
      <p:ext uri="{BB962C8B-B14F-4D97-AF65-F5344CB8AC3E}">
        <p14:creationId xmlns:p14="http://schemas.microsoft.com/office/powerpoint/2010/main" val="21291414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smtClean="0">
                <a:solidFill>
                  <a:srgbClr val="FF0000"/>
                </a:solidFill>
              </a:rPr>
              <a:t>Günlük Konuşma Sesleri</a:t>
            </a:r>
            <a:endParaRPr lang="tr-TR" dirty="0">
              <a:solidFill>
                <a:srgbClr val="FF0000"/>
              </a:solidFill>
            </a:endParaRPr>
          </a:p>
        </p:txBody>
      </p:sp>
      <p:sp>
        <p:nvSpPr>
          <p:cNvPr id="16386" name="Alt Başlık 2"/>
          <p:cNvSpPr>
            <a:spLocks noGrp="1"/>
          </p:cNvSpPr>
          <p:nvPr>
            <p:ph type="subTitle" idx="1"/>
          </p:nvPr>
        </p:nvSpPr>
        <p:spPr>
          <a:xfrm>
            <a:off x="611560" y="1268760"/>
            <a:ext cx="7777162" cy="4752975"/>
          </a:xfrm>
        </p:spPr>
        <p:txBody>
          <a:bodyPr/>
          <a:lstStyle/>
          <a:p>
            <a:pPr algn="l"/>
            <a:endParaRPr lang="tr-TR" sz="2000" dirty="0" smtClean="0">
              <a:solidFill>
                <a:schemeClr val="tx1"/>
              </a:solidFill>
            </a:endParaRPr>
          </a:p>
          <a:p>
            <a:pPr algn="l"/>
            <a:r>
              <a:rPr lang="tr-TR" sz="2400" dirty="0">
                <a:solidFill>
                  <a:schemeClr val="tx1"/>
                </a:solidFill>
              </a:rPr>
              <a:t>Günlük konuşma sesleri 250 – 2000 Hz </a:t>
            </a:r>
            <a:r>
              <a:rPr lang="tr-TR" sz="2400" dirty="0" smtClean="0">
                <a:solidFill>
                  <a:schemeClr val="tx1"/>
                </a:solidFill>
              </a:rPr>
              <a:t>arasındadır</a:t>
            </a:r>
            <a:r>
              <a:rPr lang="tr-TR" sz="2400" dirty="0">
                <a:solidFill>
                  <a:schemeClr val="tx1"/>
                </a:solidFill>
              </a:rPr>
              <a:t>.</a:t>
            </a:r>
          </a:p>
          <a:p>
            <a:pPr algn="l"/>
            <a:endParaRPr lang="tr-TR" sz="2400" dirty="0">
              <a:solidFill>
                <a:schemeClr val="tx1"/>
              </a:solidFill>
            </a:endParaRPr>
          </a:p>
          <a:p>
            <a:pPr algn="l"/>
            <a:r>
              <a:rPr lang="tr-TR" sz="2400" dirty="0">
                <a:solidFill>
                  <a:schemeClr val="tx1"/>
                </a:solidFill>
              </a:rPr>
              <a:t>Erkek sesleri genellikle 200- 500 Hz arasında (pes) kalın iken</a:t>
            </a:r>
          </a:p>
          <a:p>
            <a:pPr algn="l"/>
            <a:endParaRPr lang="tr-TR" sz="2400" dirty="0">
              <a:solidFill>
                <a:schemeClr val="tx1"/>
              </a:solidFill>
            </a:endParaRPr>
          </a:p>
          <a:p>
            <a:pPr algn="l"/>
            <a:r>
              <a:rPr lang="tr-TR" sz="2400" dirty="0">
                <a:solidFill>
                  <a:schemeClr val="tx1"/>
                </a:solidFill>
              </a:rPr>
              <a:t>Kadın sesleri 2000 Hz </a:t>
            </a:r>
            <a:r>
              <a:rPr lang="tr-TR" sz="2400" dirty="0" smtClean="0">
                <a:solidFill>
                  <a:schemeClr val="tx1"/>
                </a:solidFill>
              </a:rPr>
              <a:t>düzeyine </a:t>
            </a:r>
            <a:r>
              <a:rPr lang="tr-TR" sz="2400" dirty="0">
                <a:solidFill>
                  <a:schemeClr val="tx1"/>
                </a:solidFill>
              </a:rPr>
              <a:t>(tiz) </a:t>
            </a:r>
            <a:r>
              <a:rPr lang="tr-TR" sz="2400" dirty="0" smtClean="0">
                <a:solidFill>
                  <a:schemeClr val="tx1"/>
                </a:solidFill>
              </a:rPr>
              <a:t>ince kadar çıkabilir.</a:t>
            </a:r>
            <a:r>
              <a:rPr lang="tr-TR" sz="2400" dirty="0">
                <a:solidFill>
                  <a:schemeClr val="tx1"/>
                </a:solidFill>
              </a:rPr>
              <a:t>	</a:t>
            </a:r>
          </a:p>
          <a:p>
            <a:pPr algn="l"/>
            <a:endParaRPr lang="tr-TR" sz="24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200</a:t>
            </a:fld>
            <a:endParaRPr lang="tr-TR"/>
          </a:p>
        </p:txBody>
      </p:sp>
    </p:spTree>
    <p:extLst>
      <p:ext uri="{BB962C8B-B14F-4D97-AF65-F5344CB8AC3E}">
        <p14:creationId xmlns:p14="http://schemas.microsoft.com/office/powerpoint/2010/main" val="4238576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77)	Darbeli matkap, elektrikli testere gibi el aletleri ile yoğun biçimde çalışılan işyerlerinde el aletlerinin olumsuz etkileri için hangi çalışma ortamı ölçümü yapılmalıdır? </a:t>
            </a:r>
          </a:p>
          <a:p>
            <a:pPr algn="l"/>
            <a:r>
              <a:rPr lang="tr-TR" sz="2400" dirty="0">
                <a:solidFill>
                  <a:schemeClr val="tx1"/>
                </a:solidFill>
              </a:rPr>
              <a:t>A) Toz-gaz ölçümü</a:t>
            </a:r>
          </a:p>
          <a:p>
            <a:pPr algn="l"/>
            <a:r>
              <a:rPr lang="tr-TR" sz="2400" dirty="0">
                <a:solidFill>
                  <a:schemeClr val="tx1"/>
                </a:solidFill>
              </a:rPr>
              <a:t>B) Titreşim-gürültü ölçümü</a:t>
            </a:r>
          </a:p>
          <a:p>
            <a:pPr algn="l"/>
            <a:r>
              <a:rPr lang="tr-TR" sz="2400" dirty="0">
                <a:solidFill>
                  <a:schemeClr val="tx1"/>
                </a:solidFill>
              </a:rPr>
              <a:t>C) Aydınlatma-sıcaklık ölçümü</a:t>
            </a:r>
          </a:p>
          <a:p>
            <a:pPr algn="l"/>
            <a:r>
              <a:rPr lang="tr-TR" sz="2400" dirty="0">
                <a:solidFill>
                  <a:schemeClr val="tx1"/>
                </a:solidFill>
              </a:rPr>
              <a:t>D) Hava akım hızı-nem ölçümü</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201</a:t>
            </a:fld>
            <a:endParaRPr lang="tr-TR">
              <a:solidFill>
                <a:prstClr val="black">
                  <a:tint val="75000"/>
                </a:prstClr>
              </a:solidFill>
            </a:endParaRPr>
          </a:p>
        </p:txBody>
      </p:sp>
    </p:spTree>
    <p:extLst>
      <p:ext uri="{BB962C8B-B14F-4D97-AF65-F5344CB8AC3E}">
        <p14:creationId xmlns:p14="http://schemas.microsoft.com/office/powerpoint/2010/main" val="1539188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78)	İş yerinde hedeflenen hava akımı hızı değerleri kaç m/s arasında olmalıdır?  </a:t>
            </a:r>
          </a:p>
          <a:p>
            <a:pPr algn="l"/>
            <a:r>
              <a:rPr lang="tr-TR" sz="2400" dirty="0">
                <a:solidFill>
                  <a:schemeClr val="tx1"/>
                </a:solidFill>
              </a:rPr>
              <a:t>A) 0,3 – 0,6			B) 0,3 – 0,5</a:t>
            </a:r>
          </a:p>
          <a:p>
            <a:pPr algn="l"/>
            <a:r>
              <a:rPr lang="tr-TR" sz="2400" dirty="0">
                <a:solidFill>
                  <a:schemeClr val="tx1"/>
                </a:solidFill>
              </a:rPr>
              <a:t>C) 1,5 – 2,5			D) 1 – 2</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202</a:t>
            </a:fld>
            <a:endParaRPr lang="tr-TR">
              <a:solidFill>
                <a:prstClr val="black">
                  <a:tint val="75000"/>
                </a:prstClr>
              </a:solidFill>
            </a:endParaRPr>
          </a:p>
        </p:txBody>
      </p:sp>
    </p:spTree>
    <p:extLst>
      <p:ext uri="{BB962C8B-B14F-4D97-AF65-F5344CB8AC3E}">
        <p14:creationId xmlns:p14="http://schemas.microsoft.com/office/powerpoint/2010/main" val="39067564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
          <p:cNvSpPr>
            <a:spLocks noGrp="1" noChangeArrowheads="1"/>
          </p:cNvSpPr>
          <p:nvPr>
            <p:ph type="body" idx="1"/>
          </p:nvPr>
        </p:nvSpPr>
        <p:spPr>
          <a:xfrm>
            <a:off x="0" y="1111250"/>
            <a:ext cx="8851900" cy="5456238"/>
          </a:xfrm>
          <a:noFill/>
        </p:spPr>
        <p:txBody>
          <a:bodyPr/>
          <a:lstStyle/>
          <a:p>
            <a:pPr eaLnBrk="1" hangingPunct="1">
              <a:lnSpc>
                <a:spcPct val="95000"/>
              </a:lnSpc>
              <a:spcBef>
                <a:spcPct val="30000"/>
              </a:spcBef>
              <a:buFont typeface="Wingdings" pitchFamily="2" charset="2"/>
              <a:buNone/>
            </a:pPr>
            <a:r>
              <a:rPr lang="tr-TR" dirty="0" smtClean="0">
                <a:solidFill>
                  <a:schemeClr val="bg1"/>
                </a:solidFill>
              </a:rPr>
              <a:t>	</a:t>
            </a:r>
            <a:r>
              <a:rPr lang="tr-TR" u="sng" dirty="0" smtClean="0">
                <a:solidFill>
                  <a:srgbClr val="FF0000"/>
                </a:solidFill>
              </a:rPr>
              <a:t>1.3.3. Hava Akım Hızı</a:t>
            </a:r>
          </a:p>
          <a:p>
            <a:pPr eaLnBrk="1" hangingPunct="1">
              <a:lnSpc>
                <a:spcPct val="95000"/>
              </a:lnSpc>
              <a:spcBef>
                <a:spcPct val="30000"/>
              </a:spcBef>
            </a:pPr>
            <a:r>
              <a:rPr lang="tr-TR" dirty="0" smtClean="0"/>
              <a:t>İşyerinde oluşan kirli havanın dışarı atılması, yerine temiz havanın alınması için, ortamda, uygun bir havalandırmanın olması, dolayısıyla uygun bir hava akımının olması zorunludur.</a:t>
            </a:r>
          </a:p>
          <a:p>
            <a:pPr eaLnBrk="1" hangingPunct="1">
              <a:lnSpc>
                <a:spcPct val="95000"/>
              </a:lnSpc>
              <a:spcBef>
                <a:spcPct val="30000"/>
              </a:spcBef>
            </a:pPr>
            <a:r>
              <a:rPr lang="tr-TR" dirty="0" smtClean="0"/>
              <a:t>Ancak bu hava akımı </a:t>
            </a:r>
            <a:r>
              <a:rPr lang="tr-TR" b="1" u="sng" dirty="0" smtClean="0"/>
              <a:t>0,5 metre/saniyeyi </a:t>
            </a:r>
            <a:r>
              <a:rPr lang="tr-TR" dirty="0" smtClean="0"/>
              <a:t>aşması durumunda rahatsız edici esintiler meydana gelir. </a:t>
            </a:r>
          </a:p>
          <a:p>
            <a:pPr eaLnBrk="1" hangingPunct="1">
              <a:lnSpc>
                <a:spcPct val="95000"/>
              </a:lnSpc>
              <a:spcBef>
                <a:spcPct val="30000"/>
              </a:spcBef>
            </a:pPr>
            <a:r>
              <a:rPr lang="tr-TR" dirty="0" smtClean="0"/>
              <a:t>Bu esintiler sebebiyle işyerlerinde, özellikle kaynak atölyelerinde, ortamın havası kirli olduğu halde, havalandırma tesisatlarının çalıştırılmadığına çok sık rastlamaktayız. </a:t>
            </a:r>
          </a:p>
        </p:txBody>
      </p:sp>
      <p:sp>
        <p:nvSpPr>
          <p:cNvPr id="143363" name="4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3459"/>
                </a:solidFill>
                <a:latin typeface="Arial" pitchFamily="34" charset="0"/>
                <a:cs typeface="Arial" pitchFamily="34" charset="0"/>
              </a:defRPr>
            </a:lvl1pPr>
            <a:lvl2pPr marL="742950" indent="-285750" eaLnBrk="0" hangingPunct="0">
              <a:defRPr>
                <a:solidFill>
                  <a:srgbClr val="003459"/>
                </a:solidFill>
                <a:latin typeface="Arial" pitchFamily="34" charset="0"/>
                <a:cs typeface="Arial" pitchFamily="34" charset="0"/>
              </a:defRPr>
            </a:lvl2pPr>
            <a:lvl3pPr marL="1143000" indent="-228600" eaLnBrk="0" hangingPunct="0">
              <a:defRPr>
                <a:solidFill>
                  <a:srgbClr val="003459"/>
                </a:solidFill>
                <a:latin typeface="Arial" pitchFamily="34" charset="0"/>
                <a:cs typeface="Arial" pitchFamily="34" charset="0"/>
              </a:defRPr>
            </a:lvl3pPr>
            <a:lvl4pPr marL="1600200" indent="-228600" eaLnBrk="0" hangingPunct="0">
              <a:defRPr>
                <a:solidFill>
                  <a:srgbClr val="003459"/>
                </a:solidFill>
                <a:latin typeface="Arial" pitchFamily="34" charset="0"/>
                <a:cs typeface="Arial" pitchFamily="34" charset="0"/>
              </a:defRPr>
            </a:lvl4pPr>
            <a:lvl5pPr marL="2057400" indent="-228600" eaLnBrk="0" hangingPunct="0">
              <a:defRPr>
                <a:solidFill>
                  <a:srgbClr val="003459"/>
                </a:solidFill>
                <a:latin typeface="Arial" pitchFamily="34" charset="0"/>
                <a:cs typeface="Arial" pitchFamily="34" charset="0"/>
              </a:defRPr>
            </a:lvl5pPr>
            <a:lvl6pPr marL="2514600" indent="-228600" eaLnBrk="0" fontAlgn="base" hangingPunct="0">
              <a:spcBef>
                <a:spcPct val="0"/>
              </a:spcBef>
              <a:spcAft>
                <a:spcPct val="0"/>
              </a:spcAft>
              <a:defRPr>
                <a:solidFill>
                  <a:srgbClr val="003459"/>
                </a:solidFill>
                <a:latin typeface="Arial" pitchFamily="34" charset="0"/>
                <a:cs typeface="Arial" pitchFamily="34" charset="0"/>
              </a:defRPr>
            </a:lvl6pPr>
            <a:lvl7pPr marL="2971800" indent="-228600" eaLnBrk="0" fontAlgn="base" hangingPunct="0">
              <a:spcBef>
                <a:spcPct val="0"/>
              </a:spcBef>
              <a:spcAft>
                <a:spcPct val="0"/>
              </a:spcAft>
              <a:defRPr>
                <a:solidFill>
                  <a:srgbClr val="003459"/>
                </a:solidFill>
                <a:latin typeface="Arial" pitchFamily="34" charset="0"/>
                <a:cs typeface="Arial" pitchFamily="34" charset="0"/>
              </a:defRPr>
            </a:lvl7pPr>
            <a:lvl8pPr marL="3429000" indent="-228600" eaLnBrk="0" fontAlgn="base" hangingPunct="0">
              <a:spcBef>
                <a:spcPct val="0"/>
              </a:spcBef>
              <a:spcAft>
                <a:spcPct val="0"/>
              </a:spcAft>
              <a:defRPr>
                <a:solidFill>
                  <a:srgbClr val="003459"/>
                </a:solidFill>
                <a:latin typeface="Arial" pitchFamily="34" charset="0"/>
                <a:cs typeface="Arial" pitchFamily="34" charset="0"/>
              </a:defRPr>
            </a:lvl8pPr>
            <a:lvl9pPr marL="3886200" indent="-228600" eaLnBrk="0" fontAlgn="base" hangingPunct="0">
              <a:spcBef>
                <a:spcPct val="0"/>
              </a:spcBef>
              <a:spcAft>
                <a:spcPct val="0"/>
              </a:spcAft>
              <a:defRPr>
                <a:solidFill>
                  <a:srgbClr val="003459"/>
                </a:solidFill>
                <a:latin typeface="Arial" pitchFamily="34" charset="0"/>
                <a:cs typeface="Arial" pitchFamily="34" charset="0"/>
              </a:defRPr>
            </a:lvl9pPr>
          </a:lstStyle>
          <a:p>
            <a:pPr eaLnBrk="1" hangingPunct="1"/>
            <a:fld id="{B609CF53-2826-46F9-9FDB-ACF1B57DDA45}" type="slidenum">
              <a:rPr lang="en-GB" smtClean="0">
                <a:solidFill>
                  <a:schemeClr val="tx2"/>
                </a:solidFill>
              </a:rPr>
              <a:pPr eaLnBrk="1" hangingPunct="1"/>
              <a:t>203</a:t>
            </a:fld>
            <a:endParaRPr lang="en-GB" smtClean="0">
              <a:solidFill>
                <a:schemeClr val="tx2"/>
              </a:solidFill>
            </a:endParaRPr>
          </a:p>
        </p:txBody>
      </p:sp>
      <p:sp>
        <p:nvSpPr>
          <p:cNvPr id="143364" name="Rectangle 4"/>
          <p:cNvSpPr>
            <a:spLocks noGrp="1" noChangeArrowheads="1"/>
          </p:cNvSpPr>
          <p:nvPr>
            <p:ph type="title"/>
          </p:nvPr>
        </p:nvSpPr>
        <p:spPr>
          <a:xfrm>
            <a:off x="0" y="0"/>
            <a:ext cx="8283575" cy="980728"/>
          </a:xfrm>
          <a:noFill/>
        </p:spPr>
        <p:txBody>
          <a:bodyPr/>
          <a:lstStyle/>
          <a:p>
            <a:pPr>
              <a:lnSpc>
                <a:spcPct val="80000"/>
              </a:lnSpc>
            </a:pPr>
            <a:r>
              <a:rPr lang="tr-TR" sz="3200" dirty="0" smtClean="0">
                <a:solidFill>
                  <a:srgbClr val="FF0000"/>
                </a:solidFill>
              </a:rPr>
              <a:t/>
            </a:r>
            <a:br>
              <a:rPr lang="tr-TR" sz="3200" dirty="0" smtClean="0">
                <a:solidFill>
                  <a:srgbClr val="FF0000"/>
                </a:solidFill>
              </a:rPr>
            </a:br>
            <a:r>
              <a:rPr lang="tr-TR" sz="3200" dirty="0" smtClean="0">
                <a:solidFill>
                  <a:srgbClr val="FF0000"/>
                </a:solidFill>
              </a:rPr>
              <a:t>İşyerlerinde Sağlığı Olumsuz Etkileyebilecek</a:t>
            </a:r>
            <a:br>
              <a:rPr lang="tr-TR" sz="3200" dirty="0" smtClean="0">
                <a:solidFill>
                  <a:srgbClr val="FF0000"/>
                </a:solidFill>
              </a:rPr>
            </a:br>
            <a:r>
              <a:rPr lang="tr-TR" sz="3200" dirty="0" smtClean="0">
                <a:solidFill>
                  <a:srgbClr val="FF0000"/>
                </a:solidFill>
              </a:rPr>
              <a:t>Fiziksel Risk Etmenleri</a:t>
            </a:r>
          </a:p>
        </p:txBody>
      </p:sp>
    </p:spTree>
    <p:extLst>
      <p:ext uri="{BB962C8B-B14F-4D97-AF65-F5344CB8AC3E}">
        <p14:creationId xmlns:p14="http://schemas.microsoft.com/office/powerpoint/2010/main" val="726679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3"/>
          <p:cNvSpPr>
            <a:spLocks noGrp="1" noChangeArrowheads="1"/>
          </p:cNvSpPr>
          <p:nvPr>
            <p:ph type="body" idx="1"/>
          </p:nvPr>
        </p:nvSpPr>
        <p:spPr>
          <a:xfrm>
            <a:off x="0" y="752475"/>
            <a:ext cx="8591550" cy="5376863"/>
          </a:xfrm>
          <a:noFill/>
        </p:spPr>
        <p:txBody>
          <a:bodyPr/>
          <a:lstStyle/>
          <a:p>
            <a:pPr eaLnBrk="1" hangingPunct="1">
              <a:lnSpc>
                <a:spcPct val="85000"/>
              </a:lnSpc>
              <a:spcBef>
                <a:spcPct val="20000"/>
              </a:spcBef>
            </a:pPr>
            <a:r>
              <a:rPr lang="tr-TR" dirty="0" smtClean="0">
                <a:solidFill>
                  <a:schemeClr val="bg1"/>
                </a:solidFill>
              </a:rPr>
              <a:t>Bu tür </a:t>
            </a:r>
          </a:p>
          <a:p>
            <a:pPr marL="0" indent="0" eaLnBrk="1" hangingPunct="1">
              <a:lnSpc>
                <a:spcPct val="85000"/>
              </a:lnSpc>
              <a:spcBef>
                <a:spcPct val="20000"/>
              </a:spcBef>
              <a:buNone/>
            </a:pPr>
            <a:r>
              <a:rPr lang="tr-TR" u="sng" dirty="0" smtClean="0"/>
              <a:t>1.3.3.1. Hafif işlerde rahat çalışmak için sıcaklık, hava akım hızı ve bağıl nem değerleri</a:t>
            </a:r>
          </a:p>
          <a:p>
            <a:pPr algn="just">
              <a:spcBef>
                <a:spcPct val="20000"/>
              </a:spcBef>
              <a:buFont typeface="Wingdings" pitchFamily="2" charset="2"/>
              <a:buNone/>
            </a:pPr>
            <a:r>
              <a:rPr lang="tr-TR" dirty="0" smtClean="0"/>
              <a:t>	</a:t>
            </a:r>
            <a:r>
              <a:rPr lang="tr-TR" u="sng" dirty="0" smtClean="0"/>
              <a:t>   Isı        Hava Akım Hızı(m/S)    Bağıl Nem</a:t>
            </a:r>
          </a:p>
          <a:p>
            <a:pPr algn="just">
              <a:spcBef>
                <a:spcPct val="20000"/>
              </a:spcBef>
              <a:buFont typeface="Wingdings" pitchFamily="2" charset="2"/>
              <a:buNone/>
            </a:pPr>
            <a:r>
              <a:rPr lang="tr-TR" dirty="0" smtClean="0"/>
              <a:t>	19-21 </a:t>
            </a:r>
            <a:r>
              <a:rPr lang="tr-TR" baseline="30000" dirty="0" err="1" smtClean="0"/>
              <a:t>o</a:t>
            </a:r>
            <a:r>
              <a:rPr lang="tr-TR" dirty="0" err="1" smtClean="0"/>
              <a:t>C</a:t>
            </a:r>
            <a:r>
              <a:rPr lang="tr-TR" dirty="0" smtClean="0"/>
              <a:t> 	        0,5 </a:t>
            </a:r>
          </a:p>
          <a:p>
            <a:pPr algn="just">
              <a:spcBef>
                <a:spcPct val="20000"/>
              </a:spcBef>
              <a:buFont typeface="Wingdings" pitchFamily="2" charset="2"/>
              <a:buNone/>
            </a:pPr>
            <a:r>
              <a:rPr lang="tr-TR" dirty="0" smtClean="0"/>
              <a:t>	19,5-21,5 </a:t>
            </a:r>
            <a:r>
              <a:rPr lang="tr-TR" baseline="30000" dirty="0" err="1" smtClean="0"/>
              <a:t>o</a:t>
            </a:r>
            <a:r>
              <a:rPr lang="tr-TR" dirty="0" err="1" smtClean="0"/>
              <a:t>C</a:t>
            </a:r>
            <a:r>
              <a:rPr lang="tr-TR" dirty="0" smtClean="0"/>
              <a:t>            0,2        </a:t>
            </a:r>
          </a:p>
          <a:p>
            <a:pPr algn="just">
              <a:spcBef>
                <a:spcPct val="20000"/>
              </a:spcBef>
              <a:buFont typeface="Wingdings" pitchFamily="2" charset="2"/>
              <a:buNone/>
            </a:pPr>
            <a:r>
              <a:rPr lang="tr-TR" dirty="0" smtClean="0"/>
              <a:t>	21,5-23,5 </a:t>
            </a:r>
            <a:r>
              <a:rPr lang="tr-TR" baseline="30000" dirty="0" err="1" smtClean="0"/>
              <a:t>o</a:t>
            </a:r>
            <a:r>
              <a:rPr lang="tr-TR" dirty="0" err="1" smtClean="0"/>
              <a:t>C</a:t>
            </a:r>
            <a:r>
              <a:rPr lang="tr-TR" dirty="0" smtClean="0"/>
              <a:t>            0,5  		  %30-60</a:t>
            </a:r>
          </a:p>
          <a:p>
            <a:pPr algn="just">
              <a:spcBef>
                <a:spcPct val="20000"/>
              </a:spcBef>
              <a:buFont typeface="Wingdings" pitchFamily="2" charset="2"/>
              <a:buNone/>
            </a:pPr>
            <a:r>
              <a:rPr lang="tr-TR" dirty="0" smtClean="0"/>
              <a:t>	23,5-25 </a:t>
            </a:r>
            <a:r>
              <a:rPr lang="tr-TR" baseline="30000" dirty="0" err="1" smtClean="0"/>
              <a:t>o</a:t>
            </a:r>
            <a:r>
              <a:rPr lang="tr-TR" dirty="0" err="1" smtClean="0"/>
              <a:t>C</a:t>
            </a:r>
            <a:r>
              <a:rPr lang="tr-TR" dirty="0" smtClean="0"/>
              <a:t>               1.0</a:t>
            </a:r>
          </a:p>
          <a:p>
            <a:pPr algn="just">
              <a:spcBef>
                <a:spcPct val="20000"/>
              </a:spcBef>
              <a:buFont typeface="Wingdings" pitchFamily="2" charset="2"/>
              <a:buNone/>
            </a:pPr>
            <a:r>
              <a:rPr lang="tr-TR" dirty="0" smtClean="0"/>
              <a:t>	Daha yüksek sıcaklık daha fazla hava akımı</a:t>
            </a:r>
          </a:p>
        </p:txBody>
      </p:sp>
      <p:sp>
        <p:nvSpPr>
          <p:cNvPr id="144387" name="4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3459"/>
                </a:solidFill>
                <a:latin typeface="Arial" pitchFamily="34" charset="0"/>
                <a:cs typeface="Arial" pitchFamily="34" charset="0"/>
              </a:defRPr>
            </a:lvl1pPr>
            <a:lvl2pPr marL="742950" indent="-285750" eaLnBrk="0" hangingPunct="0">
              <a:defRPr>
                <a:solidFill>
                  <a:srgbClr val="003459"/>
                </a:solidFill>
                <a:latin typeface="Arial" pitchFamily="34" charset="0"/>
                <a:cs typeface="Arial" pitchFamily="34" charset="0"/>
              </a:defRPr>
            </a:lvl2pPr>
            <a:lvl3pPr marL="1143000" indent="-228600" eaLnBrk="0" hangingPunct="0">
              <a:defRPr>
                <a:solidFill>
                  <a:srgbClr val="003459"/>
                </a:solidFill>
                <a:latin typeface="Arial" pitchFamily="34" charset="0"/>
                <a:cs typeface="Arial" pitchFamily="34" charset="0"/>
              </a:defRPr>
            </a:lvl3pPr>
            <a:lvl4pPr marL="1600200" indent="-228600" eaLnBrk="0" hangingPunct="0">
              <a:defRPr>
                <a:solidFill>
                  <a:srgbClr val="003459"/>
                </a:solidFill>
                <a:latin typeface="Arial" pitchFamily="34" charset="0"/>
                <a:cs typeface="Arial" pitchFamily="34" charset="0"/>
              </a:defRPr>
            </a:lvl4pPr>
            <a:lvl5pPr marL="2057400" indent="-228600" eaLnBrk="0" hangingPunct="0">
              <a:defRPr>
                <a:solidFill>
                  <a:srgbClr val="003459"/>
                </a:solidFill>
                <a:latin typeface="Arial" pitchFamily="34" charset="0"/>
                <a:cs typeface="Arial" pitchFamily="34" charset="0"/>
              </a:defRPr>
            </a:lvl5pPr>
            <a:lvl6pPr marL="2514600" indent="-228600" eaLnBrk="0" fontAlgn="base" hangingPunct="0">
              <a:spcBef>
                <a:spcPct val="0"/>
              </a:spcBef>
              <a:spcAft>
                <a:spcPct val="0"/>
              </a:spcAft>
              <a:defRPr>
                <a:solidFill>
                  <a:srgbClr val="003459"/>
                </a:solidFill>
                <a:latin typeface="Arial" pitchFamily="34" charset="0"/>
                <a:cs typeface="Arial" pitchFamily="34" charset="0"/>
              </a:defRPr>
            </a:lvl6pPr>
            <a:lvl7pPr marL="2971800" indent="-228600" eaLnBrk="0" fontAlgn="base" hangingPunct="0">
              <a:spcBef>
                <a:spcPct val="0"/>
              </a:spcBef>
              <a:spcAft>
                <a:spcPct val="0"/>
              </a:spcAft>
              <a:defRPr>
                <a:solidFill>
                  <a:srgbClr val="003459"/>
                </a:solidFill>
                <a:latin typeface="Arial" pitchFamily="34" charset="0"/>
                <a:cs typeface="Arial" pitchFamily="34" charset="0"/>
              </a:defRPr>
            </a:lvl7pPr>
            <a:lvl8pPr marL="3429000" indent="-228600" eaLnBrk="0" fontAlgn="base" hangingPunct="0">
              <a:spcBef>
                <a:spcPct val="0"/>
              </a:spcBef>
              <a:spcAft>
                <a:spcPct val="0"/>
              </a:spcAft>
              <a:defRPr>
                <a:solidFill>
                  <a:srgbClr val="003459"/>
                </a:solidFill>
                <a:latin typeface="Arial" pitchFamily="34" charset="0"/>
                <a:cs typeface="Arial" pitchFamily="34" charset="0"/>
              </a:defRPr>
            </a:lvl8pPr>
            <a:lvl9pPr marL="3886200" indent="-228600" eaLnBrk="0" fontAlgn="base" hangingPunct="0">
              <a:spcBef>
                <a:spcPct val="0"/>
              </a:spcBef>
              <a:spcAft>
                <a:spcPct val="0"/>
              </a:spcAft>
              <a:defRPr>
                <a:solidFill>
                  <a:srgbClr val="003459"/>
                </a:solidFill>
                <a:latin typeface="Arial" pitchFamily="34" charset="0"/>
                <a:cs typeface="Arial" pitchFamily="34" charset="0"/>
              </a:defRPr>
            </a:lvl9pPr>
          </a:lstStyle>
          <a:p>
            <a:pPr eaLnBrk="1" hangingPunct="1"/>
            <a:fld id="{811666A7-A984-4E13-9A1B-27BF38859310}" type="slidenum">
              <a:rPr lang="en-GB" smtClean="0">
                <a:solidFill>
                  <a:schemeClr val="tx2"/>
                </a:solidFill>
              </a:rPr>
              <a:pPr eaLnBrk="1" hangingPunct="1"/>
              <a:t>204</a:t>
            </a:fld>
            <a:endParaRPr lang="en-GB" smtClean="0">
              <a:solidFill>
                <a:schemeClr val="tx2"/>
              </a:solidFill>
            </a:endParaRPr>
          </a:p>
        </p:txBody>
      </p:sp>
      <p:sp>
        <p:nvSpPr>
          <p:cNvPr id="144388" name="Rectangle 4"/>
          <p:cNvSpPr>
            <a:spLocks noGrp="1" noChangeArrowheads="1"/>
          </p:cNvSpPr>
          <p:nvPr>
            <p:ph type="title"/>
          </p:nvPr>
        </p:nvSpPr>
        <p:spPr>
          <a:xfrm>
            <a:off x="45720" y="116632"/>
            <a:ext cx="8283575" cy="1052736"/>
          </a:xfrm>
          <a:noFill/>
        </p:spPr>
        <p:txBody>
          <a:bodyPr/>
          <a:lstStyle/>
          <a:p>
            <a:pPr>
              <a:lnSpc>
                <a:spcPct val="80000"/>
              </a:lnSpc>
            </a:pPr>
            <a:r>
              <a:rPr lang="tr-TR" sz="3600" dirty="0" smtClean="0">
                <a:solidFill>
                  <a:srgbClr val="FF0000"/>
                </a:solidFill>
              </a:rPr>
              <a:t>İşyerlerinde </a:t>
            </a:r>
            <a:r>
              <a:rPr lang="tr-TR" sz="3600" dirty="0">
                <a:solidFill>
                  <a:srgbClr val="FF0000"/>
                </a:solidFill>
              </a:rPr>
              <a:t>Sağlığı Olumsuz Etkileyebilecek</a:t>
            </a:r>
            <a:br>
              <a:rPr lang="tr-TR" sz="3600" dirty="0">
                <a:solidFill>
                  <a:srgbClr val="FF0000"/>
                </a:solidFill>
              </a:rPr>
            </a:br>
            <a:r>
              <a:rPr lang="tr-TR" sz="3600" dirty="0">
                <a:solidFill>
                  <a:srgbClr val="FF0000"/>
                </a:solidFill>
              </a:rPr>
              <a:t>Fiziksel Risk Etmenleri</a:t>
            </a:r>
            <a:endParaRPr lang="tr-TR" sz="3600" dirty="0" smtClean="0">
              <a:solidFill>
                <a:srgbClr val="FF0000"/>
              </a:solidFill>
            </a:endParaRPr>
          </a:p>
        </p:txBody>
      </p:sp>
    </p:spTree>
    <p:extLst>
      <p:ext uri="{BB962C8B-B14F-4D97-AF65-F5344CB8AC3E}">
        <p14:creationId xmlns:p14="http://schemas.microsoft.com/office/powerpoint/2010/main" val="462852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79)	Hangisi atmosfer basıncından daha yüksek basınçlı yerlerde ve dalgıç odalarında yapılan çalışmalardaki tedbirlerden değildir?  </a:t>
            </a:r>
          </a:p>
          <a:p>
            <a:pPr algn="l"/>
            <a:endParaRPr lang="tr-TR" sz="2400" dirty="0">
              <a:solidFill>
                <a:schemeClr val="tx1"/>
              </a:solidFill>
            </a:endParaRPr>
          </a:p>
          <a:p>
            <a:pPr algn="l"/>
            <a:r>
              <a:rPr lang="tr-TR" sz="2400" dirty="0">
                <a:solidFill>
                  <a:schemeClr val="tx1"/>
                </a:solidFill>
              </a:rPr>
              <a:t>A)  Dalgıç odalarında şahıs başına, saatte en az 40 metreküp hava sağlanacak  </a:t>
            </a:r>
          </a:p>
          <a:p>
            <a:pPr algn="l"/>
            <a:r>
              <a:rPr lang="tr-TR" sz="2400" dirty="0">
                <a:solidFill>
                  <a:schemeClr val="tx1"/>
                </a:solidFill>
              </a:rPr>
              <a:t>B)  Bu gibi işlerde çalışacak işçiler, işe alınırken, klinik ve </a:t>
            </a:r>
            <a:r>
              <a:rPr lang="tr-TR" sz="2400" dirty="0" err="1">
                <a:solidFill>
                  <a:schemeClr val="tx1"/>
                </a:solidFill>
              </a:rPr>
              <a:t>laboratuar</a:t>
            </a:r>
            <a:r>
              <a:rPr lang="tr-TR" sz="2400" dirty="0">
                <a:solidFill>
                  <a:schemeClr val="tx1"/>
                </a:solidFill>
              </a:rPr>
              <a:t> usulleri ile genel sağlık muayeneleri yapılacak  </a:t>
            </a:r>
          </a:p>
          <a:p>
            <a:pPr algn="l"/>
            <a:r>
              <a:rPr lang="tr-TR" sz="2400" dirty="0">
                <a:solidFill>
                  <a:schemeClr val="tx1"/>
                </a:solidFill>
              </a:rPr>
              <a:t>C)  Bir dalgıç, 30 metreden fazla derinliğe, bir günde 2 defadan fazla dalmayacak  </a:t>
            </a:r>
          </a:p>
          <a:p>
            <a:pPr algn="l"/>
            <a:r>
              <a:rPr lang="tr-TR" sz="2400" dirty="0">
                <a:solidFill>
                  <a:schemeClr val="tx1"/>
                </a:solidFill>
              </a:rPr>
              <a:t>D)  Çok derine dalmalarda 2 dalma arasında, en az 5 saat geçecektir </a:t>
            </a: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205</a:t>
            </a:fld>
            <a:endParaRPr lang="tr-TR">
              <a:solidFill>
                <a:prstClr val="black">
                  <a:tint val="75000"/>
                </a:prstClr>
              </a:solidFill>
            </a:endParaRPr>
          </a:p>
        </p:txBody>
      </p:sp>
    </p:spTree>
    <p:extLst>
      <p:ext uri="{BB962C8B-B14F-4D97-AF65-F5344CB8AC3E}">
        <p14:creationId xmlns:p14="http://schemas.microsoft.com/office/powerpoint/2010/main" val="2712485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b="1" dirty="0" smtClean="0"/>
              <a:t/>
            </a:r>
            <a:br>
              <a:rPr lang="tr-TR" b="1" dirty="0" smtClean="0"/>
            </a:br>
            <a:r>
              <a:rPr lang="tr-TR" b="1" dirty="0" smtClean="0"/>
              <a:t>İşçi </a:t>
            </a:r>
            <a:r>
              <a:rPr lang="tr-TR" b="1" dirty="0"/>
              <a:t>Sağlığı ve İş Güvenliği </a:t>
            </a:r>
            <a:r>
              <a:rPr lang="tr-TR" b="1" dirty="0" smtClean="0"/>
              <a:t>Tüzüğü</a:t>
            </a:r>
            <a:r>
              <a:rPr lang="tr-TR" dirty="0"/>
              <a:t/>
            </a:r>
            <a:br>
              <a:rPr lang="tr-TR" dirty="0"/>
            </a:br>
            <a:endParaRPr lang="tr-TR" dirty="0">
              <a:solidFill>
                <a:srgbClr val="FF0000"/>
              </a:solidFill>
            </a:endParaRPr>
          </a:p>
        </p:txBody>
      </p:sp>
      <p:sp>
        <p:nvSpPr>
          <p:cNvPr id="16386" name="Alt Başlık 2"/>
          <p:cNvSpPr>
            <a:spLocks noGrp="1"/>
          </p:cNvSpPr>
          <p:nvPr>
            <p:ph type="subTitle" idx="1"/>
          </p:nvPr>
        </p:nvSpPr>
        <p:spPr>
          <a:xfrm>
            <a:off x="395536" y="1340768"/>
            <a:ext cx="8424936" cy="4752975"/>
          </a:xfrm>
        </p:spPr>
        <p:txBody>
          <a:bodyPr/>
          <a:lstStyle/>
          <a:p>
            <a:pPr algn="l"/>
            <a:r>
              <a:rPr lang="tr-TR" dirty="0">
                <a:solidFill>
                  <a:schemeClr val="tx1"/>
                </a:solidFill>
              </a:rPr>
              <a:t>Madde:81  1) Dalgıç odalarında şahıs başına, saatte en az 40 metreküp hava sağlanacak ve bu havadaki karbondioksit miktarı (%0.1)’i geçmeyecektir</a:t>
            </a:r>
            <a:r>
              <a:rPr lang="tr-TR" b="1" dirty="0"/>
              <a:t>.</a:t>
            </a:r>
            <a:endParaRPr lang="tr-TR" dirty="0"/>
          </a:p>
          <a:p>
            <a:pPr algn="l"/>
            <a:r>
              <a:rPr lang="tr-TR" dirty="0">
                <a:solidFill>
                  <a:schemeClr val="tx1"/>
                </a:solidFill>
              </a:rPr>
              <a:t>3) Bir dalgıç, 22 metreden fazla derinliğe, bir günde 2 defadan fazla dalmayacak ve bu 2 dalma arasında, en az 5 saat geçecektir. </a:t>
            </a:r>
            <a:r>
              <a:rPr lang="tr-TR" dirty="0" err="1">
                <a:solidFill>
                  <a:schemeClr val="tx1"/>
                </a:solidFill>
              </a:rPr>
              <a:t>Dekompresyon</a:t>
            </a:r>
            <a:r>
              <a:rPr lang="tr-TR" dirty="0">
                <a:solidFill>
                  <a:schemeClr val="tx1"/>
                </a:solidFill>
              </a:rPr>
              <a:t> zamanı, dalma derinliklerine ve basınca göre, iyice ayarlanacak ve durum, iyi işleyen kontrollü ve hassas yazıcı bir manometre ile izlenecektir.</a:t>
            </a:r>
          </a:p>
          <a:p>
            <a:pPr algn="l"/>
            <a:endParaRPr lang="tr-TR" sz="24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206</a:t>
            </a:fld>
            <a:endParaRPr lang="tr-TR"/>
          </a:p>
        </p:txBody>
      </p:sp>
    </p:spTree>
    <p:extLst>
      <p:ext uri="{BB962C8B-B14F-4D97-AF65-F5344CB8AC3E}">
        <p14:creationId xmlns:p14="http://schemas.microsoft.com/office/powerpoint/2010/main" val="14735152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b="1" dirty="0" smtClean="0"/>
              <a:t/>
            </a:r>
            <a:br>
              <a:rPr lang="tr-TR" b="1" dirty="0" smtClean="0"/>
            </a:br>
            <a:r>
              <a:rPr lang="tr-TR" b="1" dirty="0" smtClean="0"/>
              <a:t>İşçi </a:t>
            </a:r>
            <a:r>
              <a:rPr lang="tr-TR" b="1" dirty="0"/>
              <a:t>Sağlığı ve İş Güvenliği </a:t>
            </a:r>
            <a:r>
              <a:rPr lang="tr-TR" b="1" dirty="0" smtClean="0"/>
              <a:t>Tüzüğü</a:t>
            </a:r>
            <a:r>
              <a:rPr lang="tr-TR" dirty="0"/>
              <a:t/>
            </a:r>
            <a:br>
              <a:rPr lang="tr-TR" dirty="0"/>
            </a:br>
            <a:endParaRPr lang="tr-TR" dirty="0">
              <a:solidFill>
                <a:srgbClr val="FF0000"/>
              </a:solidFill>
            </a:endParaRPr>
          </a:p>
        </p:txBody>
      </p:sp>
      <p:sp>
        <p:nvSpPr>
          <p:cNvPr id="16386" name="Alt Başlık 2"/>
          <p:cNvSpPr>
            <a:spLocks noGrp="1"/>
          </p:cNvSpPr>
          <p:nvPr>
            <p:ph type="subTitle" idx="1"/>
          </p:nvPr>
        </p:nvSpPr>
        <p:spPr>
          <a:xfrm>
            <a:off x="395536" y="1340768"/>
            <a:ext cx="8424936" cy="4752975"/>
          </a:xfrm>
        </p:spPr>
        <p:txBody>
          <a:bodyPr/>
          <a:lstStyle/>
          <a:p>
            <a:pPr algn="l"/>
            <a:r>
              <a:rPr lang="tr-TR" dirty="0">
                <a:solidFill>
                  <a:schemeClr val="tx1"/>
                </a:solidFill>
              </a:rPr>
              <a:t>Madde:81  </a:t>
            </a:r>
            <a:r>
              <a:rPr lang="tr-TR" dirty="0" smtClean="0">
                <a:solidFill>
                  <a:schemeClr val="tx1"/>
                </a:solidFill>
              </a:rPr>
              <a:t>4</a:t>
            </a:r>
            <a:r>
              <a:rPr lang="tr-TR" dirty="0">
                <a:solidFill>
                  <a:schemeClr val="tx1"/>
                </a:solidFill>
              </a:rPr>
              <a:t>) Bu gibi işlerde çalışacak işçiler, işe alınırken, klinik ve </a:t>
            </a:r>
            <a:r>
              <a:rPr lang="tr-TR" dirty="0" err="1">
                <a:solidFill>
                  <a:schemeClr val="tx1"/>
                </a:solidFill>
              </a:rPr>
              <a:t>laboratuar</a:t>
            </a:r>
            <a:r>
              <a:rPr lang="tr-TR" dirty="0">
                <a:solidFill>
                  <a:schemeClr val="tx1"/>
                </a:solidFill>
              </a:rPr>
              <a:t> usulleri ile genel sağlık muayeneleri yapılacak ve özellikle E.K.G. ve akciğer fonksiyon testleri ile birlikte kalp</a:t>
            </a:r>
          </a:p>
          <a:p>
            <a:pPr algn="l"/>
            <a:r>
              <a:rPr lang="tr-TR" dirty="0">
                <a:solidFill>
                  <a:schemeClr val="tx1"/>
                </a:solidFill>
              </a:rPr>
              <a:t>dolaşım, solunum ve kemik sistemleri üzerinde gerekli incelemeler yapılacak ve sağlık yönünden sakınca görülenler, bu işlere alınmayacaklardır</a:t>
            </a:r>
            <a:r>
              <a:rPr lang="tr-TR" dirty="0" smtClean="0">
                <a:solidFill>
                  <a:schemeClr val="tx1"/>
                </a:solidFill>
              </a:rPr>
              <a:t>.</a:t>
            </a:r>
            <a:endParaRPr lang="tr-TR"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207</a:t>
            </a:fld>
            <a:endParaRPr lang="tr-TR"/>
          </a:p>
        </p:txBody>
      </p:sp>
    </p:spTree>
    <p:extLst>
      <p:ext uri="{BB962C8B-B14F-4D97-AF65-F5344CB8AC3E}">
        <p14:creationId xmlns:p14="http://schemas.microsoft.com/office/powerpoint/2010/main" val="35731518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algn="l" fontAlgn="auto">
              <a:spcAft>
                <a:spcPts val="0"/>
              </a:spcAft>
              <a:defRPr/>
            </a:pPr>
            <a:r>
              <a:rPr lang="tr-TR" sz="2200" b="1" dirty="0" smtClean="0"/>
              <a:t/>
            </a:r>
            <a:br>
              <a:rPr lang="tr-TR" sz="2200" b="1" dirty="0" smtClean="0"/>
            </a:br>
            <a:r>
              <a:rPr lang="tr-TR" sz="2200" b="1" dirty="0"/>
              <a:t/>
            </a:r>
            <a:br>
              <a:rPr lang="tr-TR" sz="2200" b="1" dirty="0"/>
            </a:br>
            <a:r>
              <a:rPr lang="tr-TR" sz="2200" b="1" dirty="0" smtClean="0"/>
              <a:t/>
            </a:r>
            <a:br>
              <a:rPr lang="tr-TR" sz="2200" b="1" dirty="0" smtClean="0"/>
            </a:br>
            <a:r>
              <a:rPr lang="tr-TR" sz="2200" b="1" dirty="0"/>
              <a:t/>
            </a:r>
            <a:br>
              <a:rPr lang="tr-TR" sz="2200" b="1" dirty="0"/>
            </a:br>
            <a:r>
              <a:rPr lang="tr-TR" sz="2200" b="1" dirty="0" smtClean="0"/>
              <a:t>SAĞLIK </a:t>
            </a:r>
            <a:r>
              <a:rPr lang="tr-TR" sz="2200" b="1" dirty="0"/>
              <a:t>KURALLARI BAKIMINDAN GÜNDE AZAMİ YEDİ BUÇUK SAAT </a:t>
            </a:r>
            <a:br>
              <a:rPr lang="tr-TR" sz="2200" b="1" dirty="0"/>
            </a:br>
            <a:r>
              <a:rPr lang="tr-TR" sz="2200" b="1" dirty="0"/>
              <a:t>VEYA DAHA AZ ÇALIŞILMASI GEREKEN İŞLER </a:t>
            </a:r>
            <a:r>
              <a:rPr lang="tr-TR" sz="2200" b="1" dirty="0" smtClean="0"/>
              <a:t>HAKKINDA </a:t>
            </a:r>
            <a:r>
              <a:rPr lang="tr-TR" sz="2200" b="1" dirty="0"/>
              <a:t>YÖNETMELİK</a:t>
            </a:r>
            <a:r>
              <a:rPr lang="tr-TR" dirty="0"/>
              <a:t/>
            </a:r>
            <a:br>
              <a:rPr lang="tr-TR" dirty="0"/>
            </a:br>
            <a:r>
              <a:rPr lang="tr-TR" b="1" dirty="0" smtClean="0"/>
              <a:t/>
            </a:r>
            <a:br>
              <a:rPr lang="tr-TR" b="1" dirty="0" smtClean="0"/>
            </a:br>
            <a:endParaRPr lang="tr-TR" dirty="0">
              <a:solidFill>
                <a:srgbClr val="FF0000"/>
              </a:solidFill>
            </a:endParaRPr>
          </a:p>
        </p:txBody>
      </p:sp>
      <p:sp>
        <p:nvSpPr>
          <p:cNvPr id="16386" name="Alt Başlık 2"/>
          <p:cNvSpPr>
            <a:spLocks noGrp="1"/>
          </p:cNvSpPr>
          <p:nvPr>
            <p:ph type="subTitle" idx="1"/>
          </p:nvPr>
        </p:nvSpPr>
        <p:spPr>
          <a:xfrm>
            <a:off x="395536" y="1052736"/>
            <a:ext cx="8424936" cy="5041007"/>
          </a:xfrm>
        </p:spPr>
        <p:txBody>
          <a:bodyPr/>
          <a:lstStyle/>
          <a:p>
            <a:pPr algn="l"/>
            <a:r>
              <a:rPr lang="tr-TR" sz="2400" dirty="0">
                <a:solidFill>
                  <a:schemeClr val="tx1"/>
                </a:solidFill>
              </a:rPr>
              <a:t>MADDE 5 – Günde yedi buçuk saatten daha az çalışılması gereken işler</a:t>
            </a:r>
          </a:p>
          <a:p>
            <a:pPr algn="l"/>
            <a:r>
              <a:rPr lang="tr-TR" sz="2400" dirty="0">
                <a:solidFill>
                  <a:schemeClr val="tx1"/>
                </a:solidFill>
              </a:rPr>
              <a:t>(1) Bir çalışanın günde yedi buçuk saatten daha az çalıştırılması gereken işlerle bunların her birinde en çok kaçar saat çalıştırılacağı aşağıda belirtilmiştir.</a:t>
            </a:r>
          </a:p>
          <a:p>
            <a:pPr algn="l"/>
            <a:r>
              <a:rPr lang="tr-TR" sz="2400" dirty="0" smtClean="0">
                <a:solidFill>
                  <a:schemeClr val="tx1"/>
                </a:solidFill>
              </a:rPr>
              <a:t>a)Su </a:t>
            </a:r>
            <a:r>
              <a:rPr lang="tr-TR" sz="2400" dirty="0">
                <a:solidFill>
                  <a:schemeClr val="tx1"/>
                </a:solidFill>
              </a:rPr>
              <a:t>altında basınçlı hava içinde çalışmayı gerektiren işler (iniş, çıkış, geçiş dâhil):</a:t>
            </a:r>
          </a:p>
          <a:p>
            <a:pPr algn="l"/>
            <a:r>
              <a:rPr lang="tr-TR" sz="2400" dirty="0">
                <a:solidFill>
                  <a:schemeClr val="tx1"/>
                </a:solidFill>
              </a:rPr>
              <a:t/>
            </a:r>
            <a:br>
              <a:rPr lang="tr-TR" sz="2400" dirty="0">
                <a:solidFill>
                  <a:schemeClr val="tx1"/>
                </a:solidFill>
              </a:rPr>
            </a:br>
            <a:endParaRPr lang="tr-TR" sz="2400" dirty="0">
              <a:solidFill>
                <a:schemeClr val="tx1"/>
              </a:solidFill>
            </a:endParaRPr>
          </a:p>
          <a:p>
            <a:pPr algn="l"/>
            <a:endParaRPr lang="tr-TR" sz="4000" b="1" dirty="0">
              <a:solidFill>
                <a:schemeClr val="tx1"/>
              </a:solidFill>
              <a:latin typeface="+mj-lt"/>
              <a:ea typeface="+mj-ea"/>
              <a:cs typeface="+mj-cs"/>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208</a:t>
            </a:fld>
            <a:endParaRPr lang="tr-TR"/>
          </a:p>
        </p:txBody>
      </p:sp>
    </p:spTree>
    <p:extLst>
      <p:ext uri="{BB962C8B-B14F-4D97-AF65-F5344CB8AC3E}">
        <p14:creationId xmlns:p14="http://schemas.microsoft.com/office/powerpoint/2010/main" val="234779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algn="l" fontAlgn="auto">
              <a:spcAft>
                <a:spcPts val="0"/>
              </a:spcAft>
              <a:defRPr/>
            </a:pPr>
            <a:r>
              <a:rPr lang="tr-TR" sz="2200" b="1" dirty="0" smtClean="0"/>
              <a:t/>
            </a:r>
            <a:br>
              <a:rPr lang="tr-TR" sz="2200" b="1" dirty="0" smtClean="0"/>
            </a:br>
            <a:r>
              <a:rPr lang="tr-TR" sz="2200" b="1" dirty="0"/>
              <a:t/>
            </a:r>
            <a:br>
              <a:rPr lang="tr-TR" sz="2200" b="1" dirty="0"/>
            </a:br>
            <a:r>
              <a:rPr lang="tr-TR" sz="2200" b="1" dirty="0" smtClean="0"/>
              <a:t/>
            </a:r>
            <a:br>
              <a:rPr lang="tr-TR" sz="2200" b="1" dirty="0" smtClean="0"/>
            </a:br>
            <a:r>
              <a:rPr lang="tr-TR" sz="2200" b="1" dirty="0"/>
              <a:t/>
            </a:r>
            <a:br>
              <a:rPr lang="tr-TR" sz="2200" b="1" dirty="0"/>
            </a:br>
            <a:r>
              <a:rPr lang="tr-TR" sz="2200" b="1" dirty="0" smtClean="0"/>
              <a:t>SAĞLIK </a:t>
            </a:r>
            <a:r>
              <a:rPr lang="tr-TR" sz="2200" b="1" dirty="0"/>
              <a:t>KURALLARI BAKIMINDAN GÜNDE AZAMİ YEDİ BUÇUK SAAT </a:t>
            </a:r>
            <a:br>
              <a:rPr lang="tr-TR" sz="2200" b="1" dirty="0"/>
            </a:br>
            <a:r>
              <a:rPr lang="tr-TR" sz="2200" b="1" dirty="0"/>
              <a:t>VEYA DAHA AZ ÇALIŞILMASI GEREKEN İŞLER </a:t>
            </a:r>
            <a:r>
              <a:rPr lang="tr-TR" sz="2200" b="1" dirty="0" smtClean="0"/>
              <a:t>HAKKINDA </a:t>
            </a:r>
            <a:r>
              <a:rPr lang="tr-TR" sz="2200" b="1" dirty="0"/>
              <a:t>YÖNETMELİK</a:t>
            </a:r>
            <a:r>
              <a:rPr lang="tr-TR" dirty="0"/>
              <a:t/>
            </a:r>
            <a:br>
              <a:rPr lang="tr-TR" dirty="0"/>
            </a:br>
            <a:r>
              <a:rPr lang="tr-TR" b="1" dirty="0" smtClean="0"/>
              <a:t/>
            </a:r>
            <a:br>
              <a:rPr lang="tr-TR" b="1" dirty="0" smtClean="0"/>
            </a:br>
            <a:endParaRPr lang="tr-TR" dirty="0">
              <a:solidFill>
                <a:srgbClr val="FF0000"/>
              </a:solidFill>
            </a:endParaRPr>
          </a:p>
        </p:txBody>
      </p:sp>
      <p:sp>
        <p:nvSpPr>
          <p:cNvPr id="16386" name="Alt Başlık 2"/>
          <p:cNvSpPr>
            <a:spLocks noGrp="1"/>
          </p:cNvSpPr>
          <p:nvPr>
            <p:ph type="subTitle" idx="1"/>
          </p:nvPr>
        </p:nvSpPr>
        <p:spPr>
          <a:xfrm>
            <a:off x="395536" y="1052736"/>
            <a:ext cx="8424936" cy="5041007"/>
          </a:xfrm>
        </p:spPr>
        <p:txBody>
          <a:bodyPr/>
          <a:lstStyle/>
          <a:p>
            <a:pPr algn="l"/>
            <a:r>
              <a:rPr lang="tr-TR" sz="2400" dirty="0" smtClean="0">
                <a:solidFill>
                  <a:schemeClr val="tx1"/>
                </a:solidFill>
              </a:rPr>
              <a:t>a) Su </a:t>
            </a:r>
            <a:r>
              <a:rPr lang="tr-TR" sz="2400" dirty="0">
                <a:solidFill>
                  <a:schemeClr val="tx1"/>
                </a:solidFill>
              </a:rPr>
              <a:t>altında basınçlı hava içinde çalışmayı gerektiren işler (iniş, çıkış, geçiş dâhil):</a:t>
            </a:r>
          </a:p>
          <a:p>
            <a:pPr algn="l"/>
            <a:r>
              <a:rPr lang="tr-TR" sz="2400" dirty="0" smtClean="0">
                <a:solidFill>
                  <a:schemeClr val="tx1"/>
                </a:solidFill>
              </a:rPr>
              <a:t>1) 20-25 </a:t>
            </a:r>
            <a:r>
              <a:rPr lang="tr-TR" sz="2400" dirty="0">
                <a:solidFill>
                  <a:schemeClr val="tx1"/>
                </a:solidFill>
              </a:rPr>
              <a:t>(20 hariç) m. derinlik veya 2-2,5 (2 hariç) kg/cm2 basınçta 7 saat.</a:t>
            </a:r>
          </a:p>
          <a:p>
            <a:pPr algn="l"/>
            <a:r>
              <a:rPr lang="tr-TR" sz="2400" dirty="0">
                <a:solidFill>
                  <a:schemeClr val="tx1"/>
                </a:solidFill>
              </a:rPr>
              <a:t>2) 25-30 (25 hariç) m. derinlik veya 2,5-3 (2,5 hariç) kg/cm2 basınçta 6 saat.</a:t>
            </a:r>
          </a:p>
          <a:p>
            <a:pPr algn="l"/>
            <a:r>
              <a:rPr lang="tr-TR" sz="2400" dirty="0">
                <a:solidFill>
                  <a:schemeClr val="tx1"/>
                </a:solidFill>
              </a:rPr>
              <a:t>3) 30-35 (30 hariç) m. derinlik veya 3-3,5 (3 hariç) kg/cm2 basınçta 5 saat.</a:t>
            </a:r>
          </a:p>
          <a:p>
            <a:pPr algn="l"/>
            <a:r>
              <a:rPr lang="tr-TR" sz="2400" dirty="0">
                <a:solidFill>
                  <a:schemeClr val="tx1"/>
                </a:solidFill>
              </a:rPr>
              <a:t>4) </a:t>
            </a:r>
            <a:r>
              <a:rPr lang="tr-TR" sz="2400" b="1" u="sng" dirty="0">
                <a:solidFill>
                  <a:schemeClr val="tx1"/>
                </a:solidFill>
              </a:rPr>
              <a:t>35-40 (40 hariç) m. derinlik veya 3,5-4 (3,5 hariç) kg/cm2 basınçta 4 saat</a:t>
            </a:r>
            <a:br>
              <a:rPr lang="tr-TR" sz="2400" b="1" u="sng" dirty="0">
                <a:solidFill>
                  <a:schemeClr val="tx1"/>
                </a:solidFill>
              </a:rPr>
            </a:br>
            <a:endParaRPr lang="tr-TR" sz="2400" b="1" u="sng" dirty="0">
              <a:solidFill>
                <a:schemeClr val="tx1"/>
              </a:solidFill>
            </a:endParaRPr>
          </a:p>
          <a:p>
            <a:pPr algn="l"/>
            <a:endParaRPr lang="tr-TR" sz="4000" b="1" dirty="0">
              <a:solidFill>
                <a:schemeClr val="tx1"/>
              </a:solidFill>
              <a:latin typeface="+mj-lt"/>
              <a:ea typeface="+mj-ea"/>
              <a:cs typeface="+mj-cs"/>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209</a:t>
            </a:fld>
            <a:endParaRPr lang="tr-TR"/>
          </a:p>
        </p:txBody>
      </p:sp>
    </p:spTree>
    <p:extLst>
      <p:ext uri="{BB962C8B-B14F-4D97-AF65-F5344CB8AC3E}">
        <p14:creationId xmlns:p14="http://schemas.microsoft.com/office/powerpoint/2010/main" val="2175664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Başlık"/>
          <p:cNvSpPr>
            <a:spLocks noGrp="1"/>
          </p:cNvSpPr>
          <p:nvPr>
            <p:ph type="title"/>
          </p:nvPr>
        </p:nvSpPr>
        <p:spPr>
          <a:xfrm>
            <a:off x="457200" y="274638"/>
            <a:ext cx="8229600" cy="654050"/>
          </a:xfrm>
        </p:spPr>
        <p:txBody>
          <a:bodyPr/>
          <a:lstStyle/>
          <a:p>
            <a:pPr eaLnBrk="1" hangingPunct="1"/>
            <a:r>
              <a:rPr lang="tr-TR" sz="3200" smtClean="0"/>
              <a:t>Genel İş Kazası Hızı</a:t>
            </a:r>
          </a:p>
        </p:txBody>
      </p:sp>
      <p:sp>
        <p:nvSpPr>
          <p:cNvPr id="3" name="2 İçerik Yer Tutucusu"/>
          <p:cNvSpPr>
            <a:spLocks noGrp="1"/>
          </p:cNvSpPr>
          <p:nvPr>
            <p:ph idx="1"/>
          </p:nvPr>
        </p:nvSpPr>
        <p:spPr>
          <a:xfrm>
            <a:off x="457200" y="1071563"/>
            <a:ext cx="8229600" cy="5054600"/>
          </a:xfrm>
        </p:spPr>
        <p:txBody>
          <a:bodyPr/>
          <a:lstStyle/>
          <a:p>
            <a:pPr eaLnBrk="1" hangingPunct="1">
              <a:defRPr/>
            </a:pPr>
            <a:r>
              <a:rPr lang="tr-TR" sz="2800" dirty="0" smtClean="0"/>
              <a:t>İş kazası sıklık hızı olarak da bilinir.</a:t>
            </a:r>
          </a:p>
          <a:p>
            <a:pPr lvl="1" eaLnBrk="1" hangingPunct="1">
              <a:defRPr/>
            </a:pPr>
            <a:r>
              <a:rPr lang="tr-TR" sz="2800" dirty="0" smtClean="0"/>
              <a:t>İşyerinde belirli bir süre içinde meydana gelen iş kazalarının risk altındaki işçi sayısına bölümü sonucu bulunur.</a:t>
            </a:r>
          </a:p>
          <a:p>
            <a:pPr eaLnBrk="1" hangingPunct="1">
              <a:defRPr/>
            </a:pPr>
            <a:endParaRPr lang="tr-TR" sz="2800" dirty="0" smtClean="0"/>
          </a:p>
          <a:p>
            <a:pPr lvl="1" eaLnBrk="1" hangingPunct="1">
              <a:defRPr/>
            </a:pPr>
            <a:r>
              <a:rPr lang="tr-TR" sz="2800" dirty="0" smtClean="0"/>
              <a:t>Risk altındaki işçi sayısı (ortalama işçi sayısıdır).</a:t>
            </a:r>
          </a:p>
          <a:p>
            <a:pPr eaLnBrk="1" hangingPunct="1">
              <a:defRPr/>
            </a:pPr>
            <a:endParaRPr lang="tr-TR" sz="2800" dirty="0" smtClean="0"/>
          </a:p>
          <a:p>
            <a:pPr marL="0" indent="0" eaLnBrk="1" hangingPunct="1">
              <a:buFont typeface="Arial" pitchFamily="34" charset="0"/>
              <a:buNone/>
              <a:defRPr/>
            </a:pPr>
            <a:endParaRPr lang="tr-TR" dirty="0" smtClean="0"/>
          </a:p>
          <a:p>
            <a:pPr eaLnBrk="1" hangingPunct="1">
              <a:defRPr/>
            </a:pPr>
            <a:endParaRPr lang="tr-TR" dirty="0" smtClean="0"/>
          </a:p>
          <a:p>
            <a:pPr eaLnBrk="1" hangingPunct="1">
              <a:defRPr/>
            </a:pPr>
            <a:endParaRPr lang="tr-TR" dirty="0" smtClean="0"/>
          </a:p>
          <a:p>
            <a:pPr eaLnBrk="1" hangingPunct="1">
              <a:defRPr/>
            </a:pPr>
            <a:endParaRPr lang="tr-TR" dirty="0"/>
          </a:p>
        </p:txBody>
      </p:sp>
      <p:graphicFrame>
        <p:nvGraphicFramePr>
          <p:cNvPr id="4" name="3 Tablo"/>
          <p:cNvGraphicFramePr>
            <a:graphicFrameLocks noGrp="1"/>
          </p:cNvGraphicFramePr>
          <p:nvPr/>
        </p:nvGraphicFramePr>
        <p:xfrm>
          <a:off x="827088" y="4149725"/>
          <a:ext cx="7705725" cy="1889700"/>
        </p:xfrm>
        <a:graphic>
          <a:graphicData uri="http://schemas.openxmlformats.org/drawingml/2006/table">
            <a:tbl>
              <a:tblPr/>
              <a:tblGrid>
                <a:gridCol w="6826250"/>
                <a:gridCol w="879475"/>
              </a:tblGrid>
              <a:tr h="944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dirty="0" smtClean="0">
                          <a:ln>
                            <a:noFill/>
                          </a:ln>
                          <a:solidFill>
                            <a:srgbClr val="000048"/>
                          </a:solidFill>
                          <a:effectLst>
                            <a:outerShdw blurRad="38100" dist="38100" dir="2700000" algn="tl">
                              <a:srgbClr val="C0C0C0"/>
                            </a:outerShdw>
                          </a:effectLst>
                          <a:latin typeface="Calibri" pitchFamily="34" charset="0"/>
                          <a:cs typeface="Arial" charset="0"/>
                        </a:rPr>
                        <a:t>Belirli bir zaman diliminde gerçekleşen iş kazası sayısı </a:t>
                      </a:r>
                    </a:p>
                  </a:txBody>
                  <a:tcPr marT="45705" marB="45705" anchor="ctr" horzOverflow="overflow">
                    <a:lnL>
                      <a:noFill/>
                    </a:lnL>
                    <a:lnR>
                      <a:noFill/>
                    </a:lnR>
                    <a:lnT>
                      <a:noFill/>
                    </a:lnT>
                    <a:lnB w="38100" cap="flat" cmpd="sng" algn="ctr">
                      <a:solidFill>
                        <a:srgbClr val="000048"/>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smtClean="0">
                          <a:ln>
                            <a:noFill/>
                          </a:ln>
                          <a:solidFill>
                            <a:srgbClr val="000048"/>
                          </a:solidFill>
                          <a:effectLst>
                            <a:outerShdw blurRad="38100" dist="38100" dir="2700000" algn="tl">
                              <a:srgbClr val="C0C0C0"/>
                            </a:outerShdw>
                          </a:effectLst>
                          <a:latin typeface="Calibri" pitchFamily="34" charset="0"/>
                          <a:cs typeface="Arial" charset="0"/>
                        </a:rPr>
                        <a:t>x (k)</a:t>
                      </a:r>
                    </a:p>
                  </a:txBody>
                  <a:tcPr marT="45705" marB="45705" anchor="ctr" horzOverflow="overflow">
                    <a:lnL>
                      <a:noFill/>
                    </a:lnL>
                    <a:lnR>
                      <a:noFill/>
                    </a:lnR>
                    <a:lnT>
                      <a:noFill/>
                    </a:lnT>
                    <a:lnB>
                      <a:noFill/>
                    </a:lnB>
                    <a:lnTlToBr>
                      <a:noFill/>
                    </a:lnTlToBr>
                    <a:lnBlToTr>
                      <a:noFill/>
                    </a:lnBlToTr>
                    <a:noFill/>
                  </a:tcPr>
                </a:tc>
              </a:tr>
              <a:tr h="944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smtClean="0">
                          <a:ln>
                            <a:noFill/>
                          </a:ln>
                          <a:solidFill>
                            <a:srgbClr val="000048"/>
                          </a:solidFill>
                          <a:effectLst>
                            <a:outerShdw blurRad="38100" dist="38100" dir="2700000" algn="tl">
                              <a:srgbClr val="C0C0C0"/>
                            </a:outerShdw>
                          </a:effectLst>
                          <a:latin typeface="Calibri" pitchFamily="34" charset="0"/>
                          <a:cs typeface="Arial" charset="0"/>
                        </a:rPr>
                        <a:t>Aynı zaman dilimindeki risk altındaki işçi sayısı</a:t>
                      </a:r>
                    </a:p>
                  </a:txBody>
                  <a:tcPr marT="45705" marB="45705" anchor="ctr" horzOverflow="overflow">
                    <a:lnL>
                      <a:noFill/>
                    </a:lnL>
                    <a:lnR>
                      <a:noFill/>
                    </a:lnR>
                    <a:lnT w="38100" cap="flat" cmpd="sng" algn="ctr">
                      <a:solidFill>
                        <a:srgbClr val="000048"/>
                      </a:solidFill>
                      <a:prstDash val="solid"/>
                      <a:round/>
                      <a:headEnd type="none" w="med" len="med"/>
                      <a:tailEnd type="none" w="med" len="med"/>
                    </a:lnT>
                    <a:lnB>
                      <a:noFill/>
                    </a:lnB>
                    <a:lnTlToBr>
                      <a:noFill/>
                    </a:lnTlToBr>
                    <a:lnBlToTr>
                      <a:noFill/>
                    </a:lnBlToTr>
                    <a:noFill/>
                  </a:tcPr>
                </a:tc>
                <a:tc vMerge="1">
                  <a:txBody>
                    <a:bodyPr/>
                    <a:lstStyle/>
                    <a:p>
                      <a:endParaRPr lang="tr-TR"/>
                    </a:p>
                  </a:txBody>
                  <a:tcPr/>
                </a:tc>
              </a:tr>
            </a:tbl>
          </a:graphicData>
        </a:graphic>
      </p:graphicFrame>
      <p:sp>
        <p:nvSpPr>
          <p:cNvPr id="5" name="4 Slayt Numarası Yer Tutucusu"/>
          <p:cNvSpPr>
            <a:spLocks noGrp="1"/>
          </p:cNvSpPr>
          <p:nvPr>
            <p:ph type="sldNum" sz="quarter" idx="11"/>
          </p:nvPr>
        </p:nvSpPr>
        <p:spPr/>
        <p:txBody>
          <a:bodyPr/>
          <a:lstStyle/>
          <a:p>
            <a:pPr>
              <a:defRPr/>
            </a:pPr>
            <a:fld id="{AB7FA929-FA41-4BC7-998D-39E93AAE8C8F}" type="slidenum">
              <a:rPr lang="tr-TR" smtClean="0"/>
              <a:pPr>
                <a:defRPr/>
              </a:pPr>
              <a:t>21</a:t>
            </a:fld>
            <a:endParaRPr lang="tr-TR"/>
          </a:p>
        </p:txBody>
      </p:sp>
    </p:spTree>
    <p:extLst>
      <p:ext uri="{BB962C8B-B14F-4D97-AF65-F5344CB8AC3E}">
        <p14:creationId xmlns:p14="http://schemas.microsoft.com/office/powerpoint/2010/main" val="4114515468"/>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80)	Aşağıdakilerden hangisi tabii veya suni radyoaktif çalışmalardaki tedbirler arasında yer almaz?  </a:t>
            </a:r>
          </a:p>
          <a:p>
            <a:pPr algn="l"/>
            <a:r>
              <a:rPr lang="tr-TR" sz="2400" dirty="0">
                <a:solidFill>
                  <a:schemeClr val="tx1"/>
                </a:solidFill>
              </a:rPr>
              <a:t>A)  İşçilerin ne miktarda radyasyon aldıkları, özel cihazlarla ölçülecek ve bunlar 6 ayda bir defa değerlendirilecektir.  </a:t>
            </a:r>
          </a:p>
          <a:p>
            <a:pPr algn="l"/>
            <a:r>
              <a:rPr lang="tr-TR" sz="2400" dirty="0">
                <a:solidFill>
                  <a:schemeClr val="tx1"/>
                </a:solidFill>
              </a:rPr>
              <a:t>B)  Kaynak ile işçiler arasında, uygun bir aralık bulunacaktır.  </a:t>
            </a:r>
          </a:p>
          <a:p>
            <a:pPr algn="l"/>
            <a:r>
              <a:rPr lang="tr-TR" sz="2400" dirty="0">
                <a:solidFill>
                  <a:schemeClr val="tx1"/>
                </a:solidFill>
              </a:rPr>
              <a:t>C)  İşçilerin, kaynak yakınında mümkün olduğu kadar kısa süre kalmaları sağlanacaktır.  </a:t>
            </a:r>
          </a:p>
          <a:p>
            <a:pPr algn="l"/>
            <a:r>
              <a:rPr lang="tr-TR" sz="2400" dirty="0">
                <a:solidFill>
                  <a:schemeClr val="tx1"/>
                </a:solidFill>
              </a:rPr>
              <a:t>D)  Her çalışma için gerekli radyoaktif maddenin, zararlı en az miktarı kullanılacaktır. </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210</a:t>
            </a:fld>
            <a:endParaRPr lang="tr-TR">
              <a:solidFill>
                <a:prstClr val="black">
                  <a:tint val="75000"/>
                </a:prstClr>
              </a:solidFill>
            </a:endParaRPr>
          </a:p>
        </p:txBody>
      </p:sp>
    </p:spTree>
    <p:extLst>
      <p:ext uri="{BB962C8B-B14F-4D97-AF65-F5344CB8AC3E}">
        <p14:creationId xmlns:p14="http://schemas.microsoft.com/office/powerpoint/2010/main" val="26810952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b="1" dirty="0"/>
              <a:t>İşçi Sağlığı ve İş Güvenliği Tüzüğü</a:t>
            </a:r>
            <a:endParaRPr lang="tr-TR" dirty="0">
              <a:solidFill>
                <a:srgbClr val="FF0000"/>
              </a:solidFill>
            </a:endParaRPr>
          </a:p>
        </p:txBody>
      </p:sp>
      <p:sp>
        <p:nvSpPr>
          <p:cNvPr id="16386" name="Alt Başlık 2"/>
          <p:cNvSpPr>
            <a:spLocks noGrp="1"/>
          </p:cNvSpPr>
          <p:nvPr>
            <p:ph type="subTitle" idx="1"/>
          </p:nvPr>
        </p:nvSpPr>
        <p:spPr>
          <a:xfrm>
            <a:off x="179512" y="1268413"/>
            <a:ext cx="8784976" cy="4752975"/>
          </a:xfrm>
        </p:spPr>
        <p:txBody>
          <a:bodyPr/>
          <a:lstStyle/>
          <a:p>
            <a:pPr algn="l"/>
            <a:r>
              <a:rPr lang="tr-TR" dirty="0">
                <a:solidFill>
                  <a:schemeClr val="tx1"/>
                </a:solidFill>
              </a:rPr>
              <a:t>Madde:82) RADYASYONLU ÇALIŞMALARDA </a:t>
            </a:r>
            <a:r>
              <a:rPr lang="tr-TR" dirty="0" smtClean="0">
                <a:solidFill>
                  <a:schemeClr val="tx1"/>
                </a:solidFill>
              </a:rPr>
              <a:t>ÖNLEM:</a:t>
            </a:r>
          </a:p>
          <a:p>
            <a:pPr algn="l"/>
            <a:r>
              <a:rPr lang="tr-TR" sz="2400" dirty="0">
                <a:solidFill>
                  <a:schemeClr val="tx1"/>
                </a:solidFill>
              </a:rPr>
              <a:t>Tabii veya suni radyoaktif ve </a:t>
            </a:r>
            <a:r>
              <a:rPr lang="tr-TR" sz="2400" dirty="0" err="1">
                <a:solidFill>
                  <a:schemeClr val="tx1"/>
                </a:solidFill>
              </a:rPr>
              <a:t>radyoinizan</a:t>
            </a:r>
            <a:r>
              <a:rPr lang="tr-TR" sz="2400" dirty="0">
                <a:solidFill>
                  <a:schemeClr val="tx1"/>
                </a:solidFill>
              </a:rPr>
              <a:t> maddeler veya diğer </a:t>
            </a:r>
            <a:r>
              <a:rPr lang="tr-TR" sz="2400" dirty="0" err="1">
                <a:solidFill>
                  <a:schemeClr val="tx1"/>
                </a:solidFill>
              </a:rPr>
              <a:t>korpüsküler</a:t>
            </a:r>
            <a:r>
              <a:rPr lang="tr-TR" sz="2400" dirty="0">
                <a:solidFill>
                  <a:schemeClr val="tx1"/>
                </a:solidFill>
              </a:rPr>
              <a:t> </a:t>
            </a:r>
            <a:r>
              <a:rPr lang="tr-TR" sz="2400" dirty="0" err="1">
                <a:solidFill>
                  <a:schemeClr val="tx1"/>
                </a:solidFill>
              </a:rPr>
              <a:t>emanasyon</a:t>
            </a:r>
            <a:r>
              <a:rPr lang="tr-TR" sz="2400" dirty="0">
                <a:solidFill>
                  <a:schemeClr val="tx1"/>
                </a:solidFill>
              </a:rPr>
              <a:t> kaynakları ile yapılan çalışmalarda aşağıdaki tedbirler alınacaktır:</a:t>
            </a:r>
          </a:p>
          <a:p>
            <a:pPr algn="l"/>
            <a:r>
              <a:rPr lang="tr-TR" sz="2400" dirty="0">
                <a:solidFill>
                  <a:schemeClr val="tx1"/>
                </a:solidFill>
              </a:rPr>
              <a:t>1) </a:t>
            </a:r>
            <a:r>
              <a:rPr lang="tr-TR" sz="2400" u="sng" dirty="0">
                <a:solidFill>
                  <a:schemeClr val="tx1"/>
                </a:solidFill>
              </a:rPr>
              <a:t>Her çalışma için gerekli radyoaktif maddenin, zararlı en az miktarı kullanılacaktır.</a:t>
            </a:r>
          </a:p>
          <a:p>
            <a:pPr algn="l"/>
            <a:r>
              <a:rPr lang="tr-TR" sz="2400" dirty="0">
                <a:solidFill>
                  <a:schemeClr val="tx1"/>
                </a:solidFill>
              </a:rPr>
              <a:t>2) </a:t>
            </a:r>
            <a:r>
              <a:rPr lang="tr-TR" sz="2400" u="sng" dirty="0">
                <a:solidFill>
                  <a:schemeClr val="tx1"/>
                </a:solidFill>
              </a:rPr>
              <a:t>Kaynak ile işçiler arasında, uygun bir aralık bulunacaktır.</a:t>
            </a:r>
          </a:p>
          <a:p>
            <a:pPr algn="l"/>
            <a:r>
              <a:rPr lang="tr-TR" sz="2400" u="sng" dirty="0">
                <a:solidFill>
                  <a:schemeClr val="tx1"/>
                </a:solidFill>
              </a:rPr>
              <a:t>3) İşçilerin, kaynak yakınında mümkün olduğu kadar kısa süre kalmaları sağlanacaktır.</a:t>
            </a:r>
          </a:p>
          <a:p>
            <a:pPr algn="l"/>
            <a:r>
              <a:rPr lang="tr-TR" sz="2400" dirty="0">
                <a:solidFill>
                  <a:schemeClr val="tx1"/>
                </a:solidFill>
              </a:rPr>
              <a:t>	</a:t>
            </a: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211</a:t>
            </a:fld>
            <a:endParaRPr lang="tr-TR"/>
          </a:p>
        </p:txBody>
      </p:sp>
    </p:spTree>
    <p:extLst>
      <p:ext uri="{BB962C8B-B14F-4D97-AF65-F5344CB8AC3E}">
        <p14:creationId xmlns:p14="http://schemas.microsoft.com/office/powerpoint/2010/main" val="15803453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b="1" dirty="0"/>
              <a:t>İşçi Sağlığı ve İş Güvenliği Tüzüğü</a:t>
            </a:r>
            <a:endParaRPr lang="tr-TR" dirty="0">
              <a:solidFill>
                <a:srgbClr val="FF0000"/>
              </a:solidFill>
            </a:endParaRPr>
          </a:p>
        </p:txBody>
      </p:sp>
      <p:sp>
        <p:nvSpPr>
          <p:cNvPr id="16386" name="Alt Başlık 2"/>
          <p:cNvSpPr>
            <a:spLocks noGrp="1"/>
          </p:cNvSpPr>
          <p:nvPr>
            <p:ph type="subTitle" idx="1"/>
          </p:nvPr>
        </p:nvSpPr>
        <p:spPr>
          <a:xfrm>
            <a:off x="179512" y="1268413"/>
            <a:ext cx="8784976" cy="4752975"/>
          </a:xfrm>
        </p:spPr>
        <p:txBody>
          <a:bodyPr/>
          <a:lstStyle/>
          <a:p>
            <a:pPr algn="l"/>
            <a:r>
              <a:rPr lang="tr-TR" dirty="0">
                <a:solidFill>
                  <a:schemeClr val="tx1"/>
                </a:solidFill>
              </a:rPr>
              <a:t>Madde:82) RADYASYONLU ÇALIŞMALARDA </a:t>
            </a:r>
            <a:r>
              <a:rPr lang="tr-TR" dirty="0" smtClean="0">
                <a:solidFill>
                  <a:schemeClr val="tx1"/>
                </a:solidFill>
              </a:rPr>
              <a:t>ÖNLEM:</a:t>
            </a:r>
          </a:p>
          <a:p>
            <a:pPr algn="l"/>
            <a:r>
              <a:rPr lang="tr-TR" sz="2400" dirty="0" smtClean="0">
                <a:solidFill>
                  <a:schemeClr val="tx1"/>
                </a:solidFill>
              </a:rPr>
              <a:t>4</a:t>
            </a:r>
            <a:r>
              <a:rPr lang="tr-TR" sz="2400" dirty="0">
                <a:solidFill>
                  <a:schemeClr val="tx1"/>
                </a:solidFill>
              </a:rPr>
              <a:t>) </a:t>
            </a:r>
            <a:r>
              <a:rPr lang="tr-TR" sz="2400" u="sng" dirty="0">
                <a:solidFill>
                  <a:schemeClr val="tx1"/>
                </a:solidFill>
              </a:rPr>
              <a:t>Kaynak ile işçiler </a:t>
            </a:r>
            <a:r>
              <a:rPr lang="tr-TR" sz="2400" u="sng" dirty="0" err="1">
                <a:solidFill>
                  <a:schemeClr val="tx1"/>
                </a:solidFill>
              </a:rPr>
              <a:t>arasına,uygun</a:t>
            </a:r>
            <a:r>
              <a:rPr lang="tr-TR" sz="2400" u="sng" dirty="0">
                <a:solidFill>
                  <a:schemeClr val="tx1"/>
                </a:solidFill>
              </a:rPr>
              <a:t> koruyucu bir paravana (ekran) konulacaktır. </a:t>
            </a:r>
            <a:r>
              <a:rPr lang="tr-TR" sz="2400" dirty="0">
                <a:solidFill>
                  <a:schemeClr val="tx1"/>
                </a:solidFill>
              </a:rPr>
              <a:t>Bu </a:t>
            </a:r>
            <a:r>
              <a:rPr lang="tr-TR" sz="2400" dirty="0" err="1">
                <a:solidFill>
                  <a:schemeClr val="tx1"/>
                </a:solidFill>
              </a:rPr>
              <a:t>paravanalar,gama</a:t>
            </a:r>
            <a:r>
              <a:rPr lang="tr-TR" sz="2400" dirty="0">
                <a:solidFill>
                  <a:schemeClr val="tx1"/>
                </a:solidFill>
              </a:rPr>
              <a:t> ve (x) ışınları </a:t>
            </a:r>
            <a:r>
              <a:rPr lang="tr-TR" sz="2400" dirty="0" err="1">
                <a:solidFill>
                  <a:schemeClr val="tx1"/>
                </a:solidFill>
              </a:rPr>
              <a:t>için,kurşun,beton</a:t>
            </a:r>
            <a:r>
              <a:rPr lang="tr-TR" sz="2400" dirty="0">
                <a:solidFill>
                  <a:schemeClr val="tx1"/>
                </a:solidFill>
              </a:rPr>
              <a:t> ve benzeri beta ışınları ve nötronlar için plastik ve benzeri malzemeden yapılmış olacaktır.</a:t>
            </a:r>
          </a:p>
          <a:p>
            <a:pPr algn="l"/>
            <a:endParaRPr lang="tr-TR" sz="2400" dirty="0" smtClean="0">
              <a:solidFill>
                <a:schemeClr val="tx1"/>
              </a:solidFill>
            </a:endParaRPr>
          </a:p>
          <a:p>
            <a:pPr algn="l"/>
            <a:r>
              <a:rPr lang="tr-TR" sz="2400" dirty="0" smtClean="0">
                <a:solidFill>
                  <a:schemeClr val="tx1"/>
                </a:solidFill>
              </a:rPr>
              <a:t>5</a:t>
            </a:r>
            <a:r>
              <a:rPr lang="tr-TR" sz="2400" dirty="0">
                <a:solidFill>
                  <a:schemeClr val="tx1"/>
                </a:solidFill>
              </a:rPr>
              <a:t>) İşçilerin ne miktarda radyasyon aldıkları, özel cihazlarla ölçülecek ve bunlar en geç, </a:t>
            </a:r>
            <a:r>
              <a:rPr lang="tr-TR" b="1" u="sng" dirty="0">
                <a:solidFill>
                  <a:schemeClr val="tx1"/>
                </a:solidFill>
              </a:rPr>
              <a:t>ayda bir defa </a:t>
            </a:r>
            <a:r>
              <a:rPr lang="tr-TR" sz="2400" dirty="0">
                <a:solidFill>
                  <a:schemeClr val="tx1"/>
                </a:solidFill>
              </a:rPr>
              <a:t>değerlendirilecektir. Alınan </a:t>
            </a:r>
            <a:r>
              <a:rPr lang="tr-TR" sz="2400" dirty="0" err="1">
                <a:solidFill>
                  <a:schemeClr val="tx1"/>
                </a:solidFill>
              </a:rPr>
              <a:t>radyasyon,izin</a:t>
            </a:r>
            <a:r>
              <a:rPr lang="tr-TR" sz="2400" dirty="0">
                <a:solidFill>
                  <a:schemeClr val="tx1"/>
                </a:solidFill>
              </a:rPr>
              <a:t> verilen dozun üstünde bulunduğu hallerde, işçi bir süre </a:t>
            </a:r>
            <a:r>
              <a:rPr lang="tr-TR" sz="2400" dirty="0" err="1">
                <a:solidFill>
                  <a:schemeClr val="tx1"/>
                </a:solidFill>
              </a:rPr>
              <a:t>için,bu</a:t>
            </a:r>
            <a:r>
              <a:rPr lang="tr-TR" sz="2400" dirty="0">
                <a:solidFill>
                  <a:schemeClr val="tx1"/>
                </a:solidFill>
              </a:rPr>
              <a:t> işten uzaklaştırılacak, yıllık total doz korunacaktır.</a:t>
            </a:r>
          </a:p>
          <a:p>
            <a:pPr algn="l"/>
            <a:r>
              <a:rPr lang="tr-TR" sz="2400" dirty="0">
                <a:solidFill>
                  <a:schemeClr val="tx1"/>
                </a:solidFill>
              </a:rPr>
              <a:t>	</a:t>
            </a: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212</a:t>
            </a:fld>
            <a:endParaRPr lang="tr-TR"/>
          </a:p>
        </p:txBody>
      </p:sp>
    </p:spTree>
    <p:extLst>
      <p:ext uri="{BB962C8B-B14F-4D97-AF65-F5344CB8AC3E}">
        <p14:creationId xmlns:p14="http://schemas.microsoft.com/office/powerpoint/2010/main" val="771652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81)	Enfraruj ışınlar saçan işler ile çalışanlar, bu ışınların zararlı etkilerinden korunmak için hangi tedbiri alacaktır?  </a:t>
            </a:r>
          </a:p>
          <a:p>
            <a:pPr algn="l"/>
            <a:r>
              <a:rPr lang="tr-TR" sz="2400" dirty="0">
                <a:solidFill>
                  <a:schemeClr val="tx1"/>
                </a:solidFill>
              </a:rPr>
              <a:t>A)  Enfraruj ışınlar saçan kaynaklar, bu ışınları geçirmeyen ekranlarla tecrit veya otomatik kapaklarla teçhiz edilecektir  </a:t>
            </a:r>
          </a:p>
          <a:p>
            <a:pPr algn="l"/>
            <a:r>
              <a:rPr lang="tr-TR" sz="2400" dirty="0">
                <a:solidFill>
                  <a:schemeClr val="tx1"/>
                </a:solidFill>
              </a:rPr>
              <a:t>B)  İşçilere bu ışınları geçirmeyen gözlükler ile diğer uygun kişisel korunma araçları verilecektir </a:t>
            </a:r>
          </a:p>
          <a:p>
            <a:pPr algn="l"/>
            <a:r>
              <a:rPr lang="tr-TR" sz="2400" dirty="0">
                <a:solidFill>
                  <a:schemeClr val="tx1"/>
                </a:solidFill>
              </a:rPr>
              <a:t>C)  Gözle ilgili bir hastalığı olanlar, bu işlere alınmayacak  </a:t>
            </a:r>
          </a:p>
          <a:p>
            <a:pPr algn="l"/>
            <a:r>
              <a:rPr lang="tr-TR" sz="2400" dirty="0">
                <a:solidFill>
                  <a:schemeClr val="tx1"/>
                </a:solidFill>
              </a:rPr>
              <a:t>D) Hepsi </a:t>
            </a: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213</a:t>
            </a:fld>
            <a:endParaRPr lang="tr-TR">
              <a:solidFill>
                <a:prstClr val="black">
                  <a:tint val="75000"/>
                </a:prstClr>
              </a:solidFill>
            </a:endParaRPr>
          </a:p>
        </p:txBody>
      </p:sp>
    </p:spTree>
    <p:extLst>
      <p:ext uri="{BB962C8B-B14F-4D97-AF65-F5344CB8AC3E}">
        <p14:creationId xmlns:p14="http://schemas.microsoft.com/office/powerpoint/2010/main" val="698155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b="1" dirty="0"/>
              <a:t>İşçi Sağlığı ve İş Güvenliği Tüzüğü</a:t>
            </a:r>
            <a:endParaRPr lang="tr-TR" dirty="0">
              <a:solidFill>
                <a:srgbClr val="FF0000"/>
              </a:solidFill>
            </a:endParaRPr>
          </a:p>
        </p:txBody>
      </p:sp>
      <p:sp>
        <p:nvSpPr>
          <p:cNvPr id="16386" name="Alt Başlık 2"/>
          <p:cNvSpPr>
            <a:spLocks noGrp="1"/>
          </p:cNvSpPr>
          <p:nvPr>
            <p:ph type="subTitle" idx="1"/>
          </p:nvPr>
        </p:nvSpPr>
        <p:spPr>
          <a:xfrm>
            <a:off x="179512" y="1052737"/>
            <a:ext cx="8784976" cy="5205188"/>
          </a:xfrm>
        </p:spPr>
        <p:txBody>
          <a:bodyPr/>
          <a:lstStyle/>
          <a:p>
            <a:pPr algn="l"/>
            <a:r>
              <a:rPr lang="tr-TR" dirty="0" smtClean="0">
                <a:solidFill>
                  <a:schemeClr val="tx1"/>
                </a:solidFill>
              </a:rPr>
              <a:t>Madde 79: </a:t>
            </a:r>
            <a:r>
              <a:rPr lang="tr-TR" b="1" dirty="0" smtClean="0"/>
              <a:t> </a:t>
            </a:r>
            <a:r>
              <a:rPr lang="tr-TR" dirty="0" smtClean="0">
                <a:solidFill>
                  <a:schemeClr val="tx1"/>
                </a:solidFill>
              </a:rPr>
              <a:t>ENFRARUJ </a:t>
            </a:r>
            <a:r>
              <a:rPr lang="tr-TR" dirty="0">
                <a:solidFill>
                  <a:schemeClr val="tx1"/>
                </a:solidFill>
              </a:rPr>
              <a:t>IŞINLARA KARŞI </a:t>
            </a:r>
            <a:r>
              <a:rPr lang="tr-TR" dirty="0" smtClean="0">
                <a:solidFill>
                  <a:schemeClr val="tx1"/>
                </a:solidFill>
              </a:rPr>
              <a:t>ÖNLEM</a:t>
            </a:r>
          </a:p>
          <a:p>
            <a:pPr marL="457200" indent="-457200" algn="l">
              <a:buAutoNum type="arabicParenR"/>
            </a:pPr>
            <a:r>
              <a:rPr lang="tr-TR" sz="2400" u="sng" dirty="0" smtClean="0">
                <a:solidFill>
                  <a:schemeClr val="tx1"/>
                </a:solidFill>
              </a:rPr>
              <a:t>Enfraruj </a:t>
            </a:r>
            <a:r>
              <a:rPr lang="tr-TR" sz="2400" u="sng" dirty="0">
                <a:solidFill>
                  <a:schemeClr val="tx1"/>
                </a:solidFill>
              </a:rPr>
              <a:t>ışınlar saçan kaynaklar</a:t>
            </a:r>
            <a:r>
              <a:rPr lang="tr-TR" sz="2400" u="sng" dirty="0" smtClean="0">
                <a:solidFill>
                  <a:schemeClr val="tx1"/>
                </a:solidFill>
              </a:rPr>
              <a:t>, bu </a:t>
            </a:r>
            <a:r>
              <a:rPr lang="tr-TR" sz="2400" u="sng" dirty="0">
                <a:solidFill>
                  <a:schemeClr val="tx1"/>
                </a:solidFill>
              </a:rPr>
              <a:t>ışınları geçirmeyen ekranlarla tecrit veya otomatik kapaklarla teçhiz </a:t>
            </a:r>
            <a:r>
              <a:rPr lang="tr-TR" sz="2400" u="sng" dirty="0" smtClean="0">
                <a:solidFill>
                  <a:schemeClr val="tx1"/>
                </a:solidFill>
              </a:rPr>
              <a:t>edilecektir.</a:t>
            </a:r>
          </a:p>
          <a:p>
            <a:pPr algn="l"/>
            <a:r>
              <a:rPr lang="tr-TR" dirty="0">
                <a:solidFill>
                  <a:schemeClr val="tx1"/>
                </a:solidFill>
              </a:rPr>
              <a:t>Madde:80/1)</a:t>
            </a:r>
          </a:p>
          <a:p>
            <a:pPr algn="l"/>
            <a:r>
              <a:rPr lang="tr-TR" sz="2400" u="sng" dirty="0">
                <a:solidFill>
                  <a:schemeClr val="tx1"/>
                </a:solidFill>
              </a:rPr>
              <a:t>2) Enfraruj ışınlar saçan işlerde çalışan </a:t>
            </a:r>
            <a:r>
              <a:rPr lang="tr-TR" sz="2400" u="sng" dirty="0" err="1">
                <a:solidFill>
                  <a:schemeClr val="tx1"/>
                </a:solidFill>
              </a:rPr>
              <a:t>işçilere,bu</a:t>
            </a:r>
            <a:r>
              <a:rPr lang="tr-TR" sz="2400" u="sng" dirty="0">
                <a:solidFill>
                  <a:schemeClr val="tx1"/>
                </a:solidFill>
              </a:rPr>
              <a:t> ışınları geçirmeyen gözlükler ile diğer uygun kişisel korunma araçları verilecektir.</a:t>
            </a:r>
          </a:p>
          <a:p>
            <a:pPr algn="l"/>
            <a:r>
              <a:rPr lang="tr-TR" dirty="0">
                <a:solidFill>
                  <a:schemeClr val="tx1"/>
                </a:solidFill>
              </a:rPr>
              <a:t>Madde:80/2)</a:t>
            </a:r>
          </a:p>
          <a:p>
            <a:pPr algn="l"/>
            <a:r>
              <a:rPr lang="tr-TR" dirty="0">
                <a:solidFill>
                  <a:schemeClr val="tx1"/>
                </a:solidFill>
              </a:rPr>
              <a:t>3) </a:t>
            </a:r>
            <a:r>
              <a:rPr lang="tr-TR" sz="2400" u="sng" dirty="0">
                <a:solidFill>
                  <a:schemeClr val="tx1"/>
                </a:solidFill>
              </a:rPr>
              <a:t>Enfraruj ışınlar saçan işlerde çalışacak işçilerin, </a:t>
            </a:r>
            <a:r>
              <a:rPr lang="tr-TR" sz="2400" u="sng" dirty="0" smtClean="0">
                <a:solidFill>
                  <a:schemeClr val="tx1"/>
                </a:solidFill>
              </a:rPr>
              <a:t>işe alınırken </a:t>
            </a:r>
            <a:r>
              <a:rPr lang="tr-TR" sz="2400" u="sng" dirty="0">
                <a:solidFill>
                  <a:schemeClr val="tx1"/>
                </a:solidFill>
              </a:rPr>
              <a:t>genel sağlık muayeneleri </a:t>
            </a:r>
            <a:r>
              <a:rPr lang="tr-TR" sz="2400" u="sng" dirty="0" err="1">
                <a:solidFill>
                  <a:schemeClr val="tx1"/>
                </a:solidFill>
              </a:rPr>
              <a:t>yapılacak,özellikle</a:t>
            </a:r>
            <a:r>
              <a:rPr lang="tr-TR" sz="2400" u="sng" dirty="0">
                <a:solidFill>
                  <a:schemeClr val="tx1"/>
                </a:solidFill>
              </a:rPr>
              <a:t> görme durumu ve derecesi tayin olunacak ve gözle ilgili bir hastalığı olanlar, bu işlere alınmayacaklardır</a:t>
            </a:r>
            <a:r>
              <a:rPr lang="tr-TR" sz="2400" b="1" dirty="0"/>
              <a:t>.</a:t>
            </a:r>
            <a:endParaRPr lang="tr-TR" sz="2400" dirty="0"/>
          </a:p>
          <a:p>
            <a:pPr algn="l"/>
            <a:endParaRPr lang="tr-TR" sz="2400" u="sng"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214</a:t>
            </a:fld>
            <a:endParaRPr lang="tr-TR"/>
          </a:p>
        </p:txBody>
      </p:sp>
    </p:spTree>
    <p:extLst>
      <p:ext uri="{BB962C8B-B14F-4D97-AF65-F5344CB8AC3E}">
        <p14:creationId xmlns:p14="http://schemas.microsoft.com/office/powerpoint/2010/main" val="8135274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82)	Yeraltında yapılan çalışmalarda nem,  hava cereyanı ve yetersiz ışığın zararlı etkilerinden korunmak için aşağıdaki tedbirlerden hangisi alınmaz?  </a:t>
            </a:r>
          </a:p>
          <a:p>
            <a:pPr algn="l"/>
            <a:r>
              <a:rPr lang="tr-TR" sz="2400" dirty="0">
                <a:solidFill>
                  <a:schemeClr val="tx1"/>
                </a:solidFill>
              </a:rPr>
              <a:t>A)  Yeterli suni aydınlatma sağlanır  </a:t>
            </a:r>
          </a:p>
          <a:p>
            <a:pPr algn="l"/>
            <a:r>
              <a:rPr lang="tr-TR" sz="2400" dirty="0">
                <a:solidFill>
                  <a:schemeClr val="tx1"/>
                </a:solidFill>
              </a:rPr>
              <a:t>B)  Floresan lamba takılır  </a:t>
            </a:r>
          </a:p>
          <a:p>
            <a:pPr algn="l"/>
            <a:r>
              <a:rPr lang="tr-TR" sz="2400" dirty="0">
                <a:solidFill>
                  <a:schemeClr val="tx1"/>
                </a:solidFill>
              </a:rPr>
              <a:t>C) Kişisel koruma araçları verilir  </a:t>
            </a:r>
          </a:p>
          <a:p>
            <a:pPr algn="l"/>
            <a:r>
              <a:rPr lang="tr-TR" sz="2400" dirty="0">
                <a:solidFill>
                  <a:schemeClr val="tx1"/>
                </a:solidFill>
              </a:rPr>
              <a:t>D)  İşçilerin genel sağlık muayeneleri yapılır </a:t>
            </a: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215</a:t>
            </a:fld>
            <a:endParaRPr lang="tr-TR">
              <a:solidFill>
                <a:prstClr val="black">
                  <a:tint val="75000"/>
                </a:prstClr>
              </a:solidFill>
            </a:endParaRPr>
          </a:p>
        </p:txBody>
      </p:sp>
    </p:spTree>
    <p:extLst>
      <p:ext uri="{BB962C8B-B14F-4D97-AF65-F5344CB8AC3E}">
        <p14:creationId xmlns:p14="http://schemas.microsoft.com/office/powerpoint/2010/main" val="40250967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b="1" dirty="0"/>
              <a:t>İşçi Sağlığı ve İş Güvenliği Tüzüğü</a:t>
            </a:r>
            <a:endParaRPr lang="tr-TR" dirty="0">
              <a:solidFill>
                <a:srgbClr val="FF0000"/>
              </a:solidFill>
            </a:endParaRPr>
          </a:p>
        </p:txBody>
      </p:sp>
      <p:sp>
        <p:nvSpPr>
          <p:cNvPr id="16386" name="Alt Başlık 2"/>
          <p:cNvSpPr>
            <a:spLocks noGrp="1"/>
          </p:cNvSpPr>
          <p:nvPr>
            <p:ph type="subTitle" idx="1"/>
          </p:nvPr>
        </p:nvSpPr>
        <p:spPr>
          <a:xfrm>
            <a:off x="179512" y="1052737"/>
            <a:ext cx="8784976" cy="5205188"/>
          </a:xfrm>
        </p:spPr>
        <p:txBody>
          <a:bodyPr/>
          <a:lstStyle/>
          <a:p>
            <a:pPr algn="l"/>
            <a:r>
              <a:rPr lang="tr-TR" dirty="0" smtClean="0">
                <a:solidFill>
                  <a:schemeClr val="tx1"/>
                </a:solidFill>
              </a:rPr>
              <a:t>Madde80/4</a:t>
            </a:r>
            <a:r>
              <a:rPr lang="tr-TR" dirty="0">
                <a:solidFill>
                  <a:schemeClr val="tx1"/>
                </a:solidFill>
              </a:rPr>
              <a:t>:</a:t>
            </a:r>
            <a:r>
              <a:rPr lang="tr-TR" dirty="0" smtClean="0">
                <a:solidFill>
                  <a:schemeClr val="tx1"/>
                </a:solidFill>
              </a:rPr>
              <a:t> YERALTINDAKİ </a:t>
            </a:r>
            <a:r>
              <a:rPr lang="tr-TR" dirty="0">
                <a:solidFill>
                  <a:schemeClr val="tx1"/>
                </a:solidFill>
              </a:rPr>
              <a:t>ÇALIŞMALARDA </a:t>
            </a:r>
            <a:r>
              <a:rPr lang="tr-TR" dirty="0" smtClean="0">
                <a:solidFill>
                  <a:schemeClr val="tx1"/>
                </a:solidFill>
              </a:rPr>
              <a:t>ÖNLEM</a:t>
            </a:r>
            <a:endParaRPr lang="tr-TR" dirty="0">
              <a:solidFill>
                <a:schemeClr val="tx1"/>
              </a:solidFill>
            </a:endParaRPr>
          </a:p>
          <a:p>
            <a:pPr algn="l"/>
            <a:r>
              <a:rPr lang="tr-TR" sz="2400" u="sng" dirty="0">
                <a:solidFill>
                  <a:schemeClr val="tx1"/>
                </a:solidFill>
              </a:rPr>
              <a:t>1) Bu gibi işyerlerinde, yeterli suni aydınlatma sağlanacaktır.</a:t>
            </a:r>
          </a:p>
          <a:p>
            <a:pPr algn="l"/>
            <a:endParaRPr lang="tr-TR" sz="2400" u="sng" dirty="0" smtClean="0">
              <a:solidFill>
                <a:schemeClr val="tx1"/>
              </a:solidFill>
            </a:endParaRPr>
          </a:p>
          <a:p>
            <a:pPr algn="l"/>
            <a:r>
              <a:rPr lang="tr-TR" sz="2400" u="sng" dirty="0" smtClean="0">
                <a:solidFill>
                  <a:schemeClr val="tx1"/>
                </a:solidFill>
              </a:rPr>
              <a:t>2</a:t>
            </a:r>
            <a:r>
              <a:rPr lang="tr-TR" sz="2400" u="sng" dirty="0">
                <a:solidFill>
                  <a:schemeClr val="tx1"/>
                </a:solidFill>
              </a:rPr>
              <a:t>) İşçilere, işin özelliğine göre, kişisel korunma araçları verilecektir.</a:t>
            </a:r>
          </a:p>
          <a:p>
            <a:pPr algn="l"/>
            <a:endParaRPr lang="tr-TR" sz="2400" u="sng" dirty="0" smtClean="0">
              <a:solidFill>
                <a:schemeClr val="tx1"/>
              </a:solidFill>
            </a:endParaRPr>
          </a:p>
          <a:p>
            <a:pPr algn="l"/>
            <a:r>
              <a:rPr lang="tr-TR" sz="2400" u="sng" dirty="0" smtClean="0">
                <a:solidFill>
                  <a:schemeClr val="tx1"/>
                </a:solidFill>
              </a:rPr>
              <a:t>3</a:t>
            </a:r>
            <a:r>
              <a:rPr lang="tr-TR" sz="2400" u="sng" dirty="0">
                <a:solidFill>
                  <a:schemeClr val="tx1"/>
                </a:solidFill>
              </a:rPr>
              <a:t>) Yeraltında</a:t>
            </a:r>
            <a:r>
              <a:rPr lang="tr-TR" sz="2400" u="sng" dirty="0" smtClean="0">
                <a:solidFill>
                  <a:schemeClr val="tx1"/>
                </a:solidFill>
              </a:rPr>
              <a:t>, nemli </a:t>
            </a:r>
            <a:r>
              <a:rPr lang="tr-TR" sz="2400" u="sng" dirty="0">
                <a:solidFill>
                  <a:schemeClr val="tx1"/>
                </a:solidFill>
              </a:rPr>
              <a:t>hava cereyanlı ve yetersiz ışıklı işyerlerinde çalışacak </a:t>
            </a:r>
            <a:r>
              <a:rPr lang="tr-TR" sz="2400" u="sng" dirty="0" err="1">
                <a:solidFill>
                  <a:schemeClr val="tx1"/>
                </a:solidFill>
              </a:rPr>
              <a:t>işçilerin,işe</a:t>
            </a:r>
            <a:r>
              <a:rPr lang="tr-TR" sz="2400" u="sng" dirty="0">
                <a:solidFill>
                  <a:schemeClr val="tx1"/>
                </a:solidFill>
              </a:rPr>
              <a:t> alınırken genel sağlık muayeneleri yapılacak ve özellikle kaslar, eklemler ve göz üzerinde durulacak ve sedimantasyon yapılacak ve klinik usullerle romatizma hastalığı aranacaktır. </a:t>
            </a:r>
            <a:endParaRPr lang="tr-TR" sz="2400" u="sng" dirty="0" smtClean="0">
              <a:solidFill>
                <a:schemeClr val="tx1"/>
              </a:solidFill>
            </a:endParaRPr>
          </a:p>
          <a:p>
            <a:pPr algn="l"/>
            <a:r>
              <a:rPr lang="tr-TR" sz="2400" u="sng" dirty="0" smtClean="0">
                <a:solidFill>
                  <a:schemeClr val="tx1"/>
                </a:solidFill>
              </a:rPr>
              <a:t>Romatizma </a:t>
            </a:r>
            <a:r>
              <a:rPr lang="tr-TR" sz="2400" u="sng" dirty="0">
                <a:solidFill>
                  <a:schemeClr val="tx1"/>
                </a:solidFill>
              </a:rPr>
              <a:t>ve göz hastalığı olanlar, bu işlere alınmayacaklardır.</a:t>
            </a:r>
          </a:p>
          <a:p>
            <a:pPr algn="l"/>
            <a:endParaRPr lang="tr-TR" sz="2400" u="sng"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216</a:t>
            </a:fld>
            <a:endParaRPr lang="tr-TR"/>
          </a:p>
        </p:txBody>
      </p:sp>
    </p:spTree>
    <p:extLst>
      <p:ext uri="{BB962C8B-B14F-4D97-AF65-F5344CB8AC3E}">
        <p14:creationId xmlns:p14="http://schemas.microsoft.com/office/powerpoint/2010/main" val="2587092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83)	Kanserojen veya Mutajen Maddelerle Çalışmalarda Sağlık ve Güvenlik Önlemleri Hakkında Yönetmelik’te kanserojen maddeler olarak tarif edilen maddeler arasında aşağıdakilerden hangisi yoktur?</a:t>
            </a:r>
          </a:p>
          <a:p>
            <a:pPr algn="l"/>
            <a:r>
              <a:rPr lang="tr-TR" sz="2400" dirty="0">
                <a:solidFill>
                  <a:schemeClr val="tx1"/>
                </a:solidFill>
              </a:rPr>
              <a:t>A) Sert odun tozları</a:t>
            </a:r>
          </a:p>
          <a:p>
            <a:pPr algn="l"/>
            <a:r>
              <a:rPr lang="tr-TR" sz="2400" dirty="0">
                <a:solidFill>
                  <a:schemeClr val="tx1"/>
                </a:solidFill>
              </a:rPr>
              <a:t>B) Bakır-nikel cevherinin kavrulması sırasında çıkan toz, serpinti ve duman</a:t>
            </a:r>
          </a:p>
          <a:p>
            <a:pPr algn="l"/>
            <a:r>
              <a:rPr lang="tr-TR" sz="2400" dirty="0">
                <a:solidFill>
                  <a:schemeClr val="tx1"/>
                </a:solidFill>
              </a:rPr>
              <a:t>C) Akü üretiminde kullanılan kurşun</a:t>
            </a:r>
          </a:p>
          <a:p>
            <a:pPr algn="l"/>
            <a:r>
              <a:rPr lang="tr-TR" sz="2400" dirty="0">
                <a:solidFill>
                  <a:schemeClr val="tx1"/>
                </a:solidFill>
              </a:rPr>
              <a:t>D) Kömür kurumu, kömür katranı ve ziftinde bulunan </a:t>
            </a:r>
            <a:r>
              <a:rPr lang="tr-TR" sz="2400" dirty="0" err="1">
                <a:solidFill>
                  <a:schemeClr val="tx1"/>
                </a:solidFill>
              </a:rPr>
              <a:t>polisiklik</a:t>
            </a:r>
            <a:r>
              <a:rPr lang="tr-TR" sz="2400" dirty="0">
                <a:solidFill>
                  <a:schemeClr val="tx1"/>
                </a:solidFill>
              </a:rPr>
              <a:t> aromatik hidrokarbonlar</a:t>
            </a:r>
          </a:p>
          <a:p>
            <a:pPr algn="l"/>
            <a:endParaRPr lang="tr-TR" sz="2400" dirty="0">
              <a:solidFill>
                <a:schemeClr val="tx1"/>
              </a:solidFill>
            </a:endParaRP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217</a:t>
            </a:fld>
            <a:endParaRPr lang="tr-TR">
              <a:solidFill>
                <a:prstClr val="black">
                  <a:tint val="75000"/>
                </a:prstClr>
              </a:solidFill>
            </a:endParaRPr>
          </a:p>
        </p:txBody>
      </p:sp>
    </p:spTree>
    <p:extLst>
      <p:ext uri="{BB962C8B-B14F-4D97-AF65-F5344CB8AC3E}">
        <p14:creationId xmlns:p14="http://schemas.microsoft.com/office/powerpoint/2010/main" val="2917491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74638"/>
            <a:ext cx="8229600" cy="654050"/>
          </a:xfrm>
        </p:spPr>
        <p:txBody>
          <a:bodyPr/>
          <a:lstStyle/>
          <a:p>
            <a:pPr algn="l"/>
            <a:r>
              <a:rPr lang="tr-TR" sz="2400" b="1" dirty="0"/>
              <a:t>KANSEROJEN VEYA MUTAJEN MADDELERLE ÇALIŞMALARDA SAĞLIK </a:t>
            </a:r>
            <a:r>
              <a:rPr lang="tr-TR" sz="2400" b="1" dirty="0" smtClean="0"/>
              <a:t>VE GÜVENLİK </a:t>
            </a:r>
            <a:r>
              <a:rPr lang="tr-TR" sz="2400" b="1" dirty="0"/>
              <a:t>ÖNLEMLERİ HAKKINDA YÖNETMELİK </a:t>
            </a:r>
            <a:endParaRPr lang="tr-TR" sz="2400" dirty="0"/>
          </a:p>
        </p:txBody>
      </p:sp>
      <p:sp>
        <p:nvSpPr>
          <p:cNvPr id="59395" name="Rectangle 3"/>
          <p:cNvSpPr>
            <a:spLocks noGrp="1" noChangeArrowheads="1"/>
          </p:cNvSpPr>
          <p:nvPr>
            <p:ph idx="1"/>
          </p:nvPr>
        </p:nvSpPr>
        <p:spPr>
          <a:xfrm>
            <a:off x="457200" y="1071563"/>
            <a:ext cx="8229600" cy="5054600"/>
          </a:xfrm>
        </p:spPr>
        <p:txBody>
          <a:bodyPr/>
          <a:lstStyle/>
          <a:p>
            <a:pPr marL="0" indent="0">
              <a:buNone/>
            </a:pPr>
            <a:r>
              <a:rPr lang="tr-TR" sz="2400" b="1" dirty="0"/>
              <a:t>MADDE 4 </a:t>
            </a:r>
            <a:r>
              <a:rPr lang="tr-TR" sz="2400" b="1" dirty="0" smtClean="0"/>
              <a:t>– Tanımlar: </a:t>
            </a:r>
            <a:r>
              <a:rPr lang="tr-TR" sz="2400" dirty="0"/>
              <a:t>b) Kanserojen madde;</a:t>
            </a:r>
          </a:p>
          <a:p>
            <a:pPr marL="0" indent="0">
              <a:buNone/>
            </a:pPr>
            <a:r>
              <a:rPr lang="tr-TR" sz="2000" dirty="0"/>
              <a:t>1) Solunduğunda, ağız yoluyla alındığında, deriye nüfuz ettiğinde kanser oluşumuna neden olabilecek veya kanser oluşumunu hızlandırabilecek madde veya müstahzarları,</a:t>
            </a:r>
          </a:p>
          <a:p>
            <a:pPr marL="0" indent="0">
              <a:buNone/>
            </a:pPr>
            <a:r>
              <a:rPr lang="tr-TR" sz="2000" dirty="0"/>
              <a:t>2) Ek-1’de belirtilen maddeler, işlemler ve bu işlemler sırasında ortaya çıkan madde veya müstahzarı,</a:t>
            </a:r>
          </a:p>
          <a:p>
            <a:pPr marL="0" indent="0">
              <a:buNone/>
            </a:pPr>
            <a:r>
              <a:rPr lang="tr-TR" sz="2400" b="1" dirty="0" smtClean="0"/>
              <a:t>EK-1</a:t>
            </a:r>
            <a:endParaRPr lang="tr-TR" sz="2400" b="1" dirty="0"/>
          </a:p>
          <a:p>
            <a:pPr marL="0" indent="0">
              <a:buNone/>
            </a:pPr>
            <a:r>
              <a:rPr lang="tr-TR" sz="2000" dirty="0" smtClean="0"/>
              <a:t>1</a:t>
            </a:r>
            <a:r>
              <a:rPr lang="tr-TR" sz="2000" dirty="0"/>
              <a:t>. </a:t>
            </a:r>
            <a:r>
              <a:rPr lang="tr-TR" sz="2000" dirty="0" err="1"/>
              <a:t>Üreamin</a:t>
            </a:r>
            <a:r>
              <a:rPr lang="tr-TR" sz="2000" dirty="0"/>
              <a:t> </a:t>
            </a:r>
            <a:r>
              <a:rPr lang="tr-TR" sz="2000" dirty="0" smtClean="0"/>
              <a:t>üretimi</a:t>
            </a:r>
            <a:endParaRPr lang="tr-TR" sz="2000" dirty="0"/>
          </a:p>
          <a:p>
            <a:pPr marL="0" indent="0">
              <a:buNone/>
            </a:pPr>
            <a:r>
              <a:rPr lang="tr-TR" sz="2000" dirty="0"/>
              <a:t>2. Kömür kurumu, kömür katranı ve ziftinde bulunan </a:t>
            </a:r>
            <a:r>
              <a:rPr lang="tr-TR" sz="2000" b="1" u="sng" dirty="0" err="1"/>
              <a:t>polisiklik</a:t>
            </a:r>
            <a:r>
              <a:rPr lang="tr-TR" sz="2000" b="1" u="sng" dirty="0"/>
              <a:t> aromatik hidrokarbonlara </a:t>
            </a:r>
            <a:r>
              <a:rPr lang="tr-TR" sz="2000" dirty="0" err="1"/>
              <a:t>maruziyete</a:t>
            </a:r>
            <a:r>
              <a:rPr lang="tr-TR" sz="2000" dirty="0"/>
              <a:t> neden olan </a:t>
            </a:r>
            <a:r>
              <a:rPr lang="tr-TR" sz="2000" dirty="0" smtClean="0"/>
              <a:t>işler</a:t>
            </a:r>
            <a:endParaRPr lang="tr-TR" sz="2000" dirty="0"/>
          </a:p>
          <a:p>
            <a:pPr marL="0" indent="0">
              <a:buNone/>
            </a:pPr>
            <a:r>
              <a:rPr lang="tr-TR" sz="2000" dirty="0"/>
              <a:t>3. </a:t>
            </a:r>
            <a:r>
              <a:rPr lang="tr-TR" sz="2000" b="1" u="sng" dirty="0"/>
              <a:t>Bakır-nikel cevherinin kavrulması </a:t>
            </a:r>
            <a:r>
              <a:rPr lang="tr-TR" sz="2000" dirty="0"/>
              <a:t>ve elektro </a:t>
            </a:r>
            <a:r>
              <a:rPr lang="tr-TR" sz="2000" dirty="0" err="1"/>
              <a:t>rafinasyonu</a:t>
            </a:r>
            <a:r>
              <a:rPr lang="tr-TR" sz="2000" dirty="0"/>
              <a:t> </a:t>
            </a:r>
            <a:r>
              <a:rPr lang="tr-TR" sz="2000" b="1" u="sng" dirty="0"/>
              <a:t>işleminde açığa çıkan toz, serpinti ve dumana </a:t>
            </a:r>
            <a:r>
              <a:rPr lang="tr-TR" sz="2000" dirty="0" err="1"/>
              <a:t>maruziyete</a:t>
            </a:r>
            <a:r>
              <a:rPr lang="tr-TR" sz="2000" dirty="0"/>
              <a:t> neden olan </a:t>
            </a:r>
            <a:r>
              <a:rPr lang="tr-TR" sz="2000" dirty="0" smtClean="0"/>
              <a:t>işler</a:t>
            </a:r>
            <a:endParaRPr lang="tr-TR" sz="2000" dirty="0"/>
          </a:p>
          <a:p>
            <a:pPr marL="0" indent="0">
              <a:buNone/>
            </a:pPr>
            <a:r>
              <a:rPr lang="tr-TR" sz="2000" dirty="0"/>
              <a:t>4. Kuvvetli asit işlemi ile </a:t>
            </a:r>
            <a:r>
              <a:rPr lang="tr-TR" sz="2000" dirty="0" err="1"/>
              <a:t>isopropil</a:t>
            </a:r>
            <a:r>
              <a:rPr lang="tr-TR" sz="2000" dirty="0"/>
              <a:t> alkol üretimi.</a:t>
            </a:r>
          </a:p>
          <a:p>
            <a:pPr marL="0" indent="0">
              <a:buNone/>
            </a:pPr>
            <a:r>
              <a:rPr lang="tr-TR" sz="2000" dirty="0"/>
              <a:t>5. </a:t>
            </a:r>
            <a:r>
              <a:rPr lang="tr-TR" sz="2000" b="1" u="sng" dirty="0"/>
              <a:t>Sert odun tozuna </a:t>
            </a:r>
            <a:r>
              <a:rPr lang="tr-TR" sz="2000" dirty="0" err="1"/>
              <a:t>maruziyete</a:t>
            </a:r>
            <a:r>
              <a:rPr lang="tr-TR" sz="2000" dirty="0"/>
              <a:t> neden olan </a:t>
            </a:r>
            <a:r>
              <a:rPr lang="tr-TR" sz="2000" dirty="0" smtClean="0"/>
              <a:t>işler</a:t>
            </a:r>
            <a:endParaRPr lang="tr-TR" sz="2000" dirty="0"/>
          </a:p>
          <a:p>
            <a:pPr marL="0" indent="0" eaLnBrk="1" hangingPunct="1">
              <a:lnSpc>
                <a:spcPct val="90000"/>
              </a:lnSpc>
              <a:buNone/>
            </a:pPr>
            <a:endParaRPr lang="tr-TR" altLang="ja-JP" sz="1900" dirty="0" smtClean="0"/>
          </a:p>
        </p:txBody>
      </p:sp>
      <p:sp>
        <p:nvSpPr>
          <p:cNvPr id="4" name="3 Slayt Numarası Yer Tutucusu"/>
          <p:cNvSpPr>
            <a:spLocks noGrp="1"/>
          </p:cNvSpPr>
          <p:nvPr>
            <p:ph type="sldNum" sz="quarter" idx="11"/>
          </p:nvPr>
        </p:nvSpPr>
        <p:spPr/>
        <p:txBody>
          <a:bodyPr/>
          <a:lstStyle/>
          <a:p>
            <a:pPr>
              <a:defRPr/>
            </a:pPr>
            <a:fld id="{E719A71C-9E36-454B-8C22-BE323268AC92}" type="slidenum">
              <a:rPr lang="tr-TR"/>
              <a:pPr>
                <a:defRPr/>
              </a:pPr>
              <a:t>218</a:t>
            </a:fld>
            <a:endParaRPr lang="tr-TR" dirty="0"/>
          </a:p>
        </p:txBody>
      </p:sp>
    </p:spTree>
    <p:extLst>
      <p:ext uri="{BB962C8B-B14F-4D97-AF65-F5344CB8AC3E}">
        <p14:creationId xmlns:p14="http://schemas.microsoft.com/office/powerpoint/2010/main" val="674441834"/>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84)	Aşağıdaki mesleki solunum sistemi hastalıklarından hangisi akciğer </a:t>
            </a:r>
            <a:r>
              <a:rPr lang="tr-TR" sz="2400" dirty="0" err="1">
                <a:solidFill>
                  <a:schemeClr val="tx1"/>
                </a:solidFill>
              </a:rPr>
              <a:t>parankiminde</a:t>
            </a:r>
            <a:r>
              <a:rPr lang="tr-TR" sz="2400" dirty="0">
                <a:solidFill>
                  <a:schemeClr val="tx1"/>
                </a:solidFill>
              </a:rPr>
              <a:t> hasara yol açarak zarar verir? </a:t>
            </a:r>
          </a:p>
          <a:p>
            <a:pPr algn="l"/>
            <a:r>
              <a:rPr lang="tr-TR" sz="2400" dirty="0">
                <a:solidFill>
                  <a:schemeClr val="tx1"/>
                </a:solidFill>
              </a:rPr>
              <a:t>A) Mesleki astım	</a:t>
            </a:r>
          </a:p>
          <a:p>
            <a:pPr algn="l"/>
            <a:r>
              <a:rPr lang="tr-TR" sz="2400" dirty="0">
                <a:solidFill>
                  <a:schemeClr val="tx1"/>
                </a:solidFill>
              </a:rPr>
              <a:t>B) Mesleki KOAH</a:t>
            </a:r>
          </a:p>
          <a:p>
            <a:pPr algn="l"/>
            <a:r>
              <a:rPr lang="tr-TR" sz="2400" dirty="0">
                <a:solidFill>
                  <a:schemeClr val="tx1"/>
                </a:solidFill>
              </a:rPr>
              <a:t>C) </a:t>
            </a:r>
            <a:r>
              <a:rPr lang="tr-TR" sz="2400" dirty="0" err="1">
                <a:solidFill>
                  <a:schemeClr val="tx1"/>
                </a:solidFill>
              </a:rPr>
              <a:t>Bisinozis</a:t>
            </a:r>
            <a:r>
              <a:rPr lang="tr-TR" sz="2400" dirty="0">
                <a:solidFill>
                  <a:schemeClr val="tx1"/>
                </a:solidFill>
              </a:rPr>
              <a:t>	</a:t>
            </a:r>
          </a:p>
          <a:p>
            <a:pPr algn="l"/>
            <a:r>
              <a:rPr lang="tr-TR" sz="2400" dirty="0">
                <a:solidFill>
                  <a:schemeClr val="tx1"/>
                </a:solidFill>
              </a:rPr>
              <a:t>D) </a:t>
            </a:r>
            <a:r>
              <a:rPr lang="tr-TR" sz="2400" dirty="0" err="1">
                <a:solidFill>
                  <a:schemeClr val="tx1"/>
                </a:solidFill>
              </a:rPr>
              <a:t>Hipersensitivite</a:t>
            </a:r>
            <a:r>
              <a:rPr lang="tr-TR" sz="2400" dirty="0">
                <a:solidFill>
                  <a:schemeClr val="tx1"/>
                </a:solidFill>
              </a:rPr>
              <a:t> </a:t>
            </a:r>
            <a:r>
              <a:rPr lang="tr-TR" sz="2400" dirty="0" err="1">
                <a:solidFill>
                  <a:schemeClr val="tx1"/>
                </a:solidFill>
              </a:rPr>
              <a:t>pnömonisi</a:t>
            </a:r>
            <a:endParaRPr lang="tr-TR" sz="2400" dirty="0">
              <a:solidFill>
                <a:schemeClr val="tx1"/>
              </a:solidFill>
            </a:endParaRP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219</a:t>
            </a:fld>
            <a:endParaRPr lang="tr-TR">
              <a:solidFill>
                <a:prstClr val="black">
                  <a:tint val="75000"/>
                </a:prstClr>
              </a:solidFill>
            </a:endParaRPr>
          </a:p>
        </p:txBody>
      </p:sp>
    </p:spTree>
    <p:extLst>
      <p:ext uri="{BB962C8B-B14F-4D97-AF65-F5344CB8AC3E}">
        <p14:creationId xmlns:p14="http://schemas.microsoft.com/office/powerpoint/2010/main" val="14574104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Başlık"/>
          <p:cNvSpPr>
            <a:spLocks noGrp="1"/>
          </p:cNvSpPr>
          <p:nvPr>
            <p:ph type="title"/>
          </p:nvPr>
        </p:nvSpPr>
        <p:spPr>
          <a:xfrm>
            <a:off x="457200" y="274638"/>
            <a:ext cx="8229600" cy="654050"/>
          </a:xfrm>
        </p:spPr>
        <p:txBody>
          <a:bodyPr/>
          <a:lstStyle/>
          <a:p>
            <a:pPr eaLnBrk="1" hangingPunct="1"/>
            <a:r>
              <a:rPr lang="tr-TR" sz="3200" b="1" smtClean="0"/>
              <a:t>İş Kazası İnsidans Hızı</a:t>
            </a:r>
          </a:p>
        </p:txBody>
      </p:sp>
      <p:sp>
        <p:nvSpPr>
          <p:cNvPr id="60419" name="2 İçerik Yer Tutucusu"/>
          <p:cNvSpPr>
            <a:spLocks noGrp="1"/>
          </p:cNvSpPr>
          <p:nvPr>
            <p:ph idx="1"/>
          </p:nvPr>
        </p:nvSpPr>
        <p:spPr>
          <a:xfrm>
            <a:off x="457200" y="1071563"/>
            <a:ext cx="8229600" cy="5054600"/>
          </a:xfrm>
        </p:spPr>
        <p:txBody>
          <a:bodyPr/>
          <a:lstStyle/>
          <a:p>
            <a:pPr eaLnBrk="1" hangingPunct="1">
              <a:buFont typeface="Arial" charset="0"/>
              <a:buChar char="•"/>
            </a:pPr>
            <a:r>
              <a:rPr lang="tr-TR" sz="2800" smtClean="0"/>
              <a:t>İşyerinde çalışan tüm işçilerin toplam çalışma saati üzerinden hesaplanır</a:t>
            </a:r>
          </a:p>
          <a:p>
            <a:pPr eaLnBrk="1" hangingPunct="1">
              <a:buFont typeface="Arial" charset="0"/>
              <a:buChar char="•"/>
            </a:pPr>
            <a:endParaRPr lang="tr-TR" sz="2800" smtClean="0"/>
          </a:p>
          <a:p>
            <a:pPr eaLnBrk="1" hangingPunct="1">
              <a:buFont typeface="Arial" charset="0"/>
              <a:buChar char="•"/>
            </a:pPr>
            <a:r>
              <a:rPr lang="tr-TR" sz="2800" smtClean="0"/>
              <a:t>(k) sabiti değişkendir. Sıklıkla bir milyon olarak kullanılır.</a:t>
            </a:r>
          </a:p>
          <a:p>
            <a:pPr eaLnBrk="1" hangingPunct="1">
              <a:buFont typeface="Arial" charset="0"/>
              <a:buChar char="•"/>
            </a:pPr>
            <a:r>
              <a:rPr lang="tr-TR" sz="2800" smtClean="0"/>
              <a:t>Toplam çalışma saati (ülkemiz için 45saat/hafta)</a:t>
            </a:r>
          </a:p>
          <a:p>
            <a:pPr eaLnBrk="1" hangingPunct="1">
              <a:buFont typeface="Arial" charset="0"/>
              <a:buChar char="•"/>
            </a:pPr>
            <a:r>
              <a:rPr lang="tr-TR" sz="2800" smtClean="0"/>
              <a:t>Formül; </a:t>
            </a:r>
          </a:p>
        </p:txBody>
      </p:sp>
      <p:graphicFrame>
        <p:nvGraphicFramePr>
          <p:cNvPr id="4" name="3 Tablo"/>
          <p:cNvGraphicFramePr>
            <a:graphicFrameLocks noGrp="1"/>
          </p:cNvGraphicFramePr>
          <p:nvPr/>
        </p:nvGraphicFramePr>
        <p:xfrm>
          <a:off x="107950" y="4868863"/>
          <a:ext cx="8856663" cy="1036638"/>
        </p:xfrm>
        <a:graphic>
          <a:graphicData uri="http://schemas.openxmlformats.org/drawingml/2006/table">
            <a:tbl>
              <a:tblPr/>
              <a:tblGrid>
                <a:gridCol w="6551613"/>
                <a:gridCol w="2305050"/>
              </a:tblGrid>
              <a:tr h="5183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smtClean="0">
                          <a:ln>
                            <a:noFill/>
                          </a:ln>
                          <a:solidFill>
                            <a:srgbClr val="000048"/>
                          </a:solidFill>
                          <a:effectLst/>
                          <a:latin typeface="Calibri" pitchFamily="34" charset="0"/>
                          <a:cs typeface="Arial" charset="0"/>
                        </a:rPr>
                        <a:t>Gerçekleşen iş kazası sayısı </a:t>
                      </a:r>
                    </a:p>
                  </a:txBody>
                  <a:tcPr marT="45734" marB="45734" anchor="ctr" horzOverflow="overflow">
                    <a:lnL>
                      <a:noFill/>
                    </a:lnL>
                    <a:lnR>
                      <a:noFill/>
                    </a:lnR>
                    <a:lnT>
                      <a:noFill/>
                    </a:lnT>
                    <a:lnB w="38100" cap="flat" cmpd="sng" algn="ctr">
                      <a:solidFill>
                        <a:srgbClr val="000048"/>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smtClean="0">
                          <a:ln>
                            <a:noFill/>
                          </a:ln>
                          <a:solidFill>
                            <a:srgbClr val="000048"/>
                          </a:solidFill>
                          <a:effectLst/>
                          <a:latin typeface="Calibri" pitchFamily="34" charset="0"/>
                          <a:cs typeface="Arial" charset="0"/>
                        </a:rPr>
                        <a:t>x 1.000.000</a:t>
                      </a:r>
                    </a:p>
                  </a:txBody>
                  <a:tcPr marT="45734" marB="45734" anchor="ctr" horzOverflow="overflow">
                    <a:lnL>
                      <a:noFill/>
                    </a:lnL>
                    <a:lnR>
                      <a:noFill/>
                    </a:lnR>
                    <a:lnT>
                      <a:noFill/>
                    </a:lnT>
                    <a:lnB>
                      <a:noFill/>
                    </a:lnB>
                    <a:lnTlToBr>
                      <a:noFill/>
                    </a:lnTlToBr>
                    <a:lnBlToTr>
                      <a:noFill/>
                    </a:lnBlToTr>
                    <a:noFill/>
                  </a:tcPr>
                </a:tc>
              </a:tr>
              <a:tr h="5183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smtClean="0">
                          <a:ln>
                            <a:noFill/>
                          </a:ln>
                          <a:solidFill>
                            <a:srgbClr val="000048"/>
                          </a:solidFill>
                          <a:effectLst/>
                          <a:latin typeface="Calibri" pitchFamily="34" charset="0"/>
                          <a:cs typeface="Arial" charset="0"/>
                        </a:rPr>
                        <a:t>Tüm işçilerin toplam çalışma saati</a:t>
                      </a:r>
                    </a:p>
                  </a:txBody>
                  <a:tcPr marT="45734" marB="45734" anchor="ctr" horzOverflow="overflow">
                    <a:lnL>
                      <a:noFill/>
                    </a:lnL>
                    <a:lnR>
                      <a:noFill/>
                    </a:lnR>
                    <a:lnT w="38100" cap="flat" cmpd="sng" algn="ctr">
                      <a:solidFill>
                        <a:srgbClr val="000048"/>
                      </a:solidFill>
                      <a:prstDash val="solid"/>
                      <a:round/>
                      <a:headEnd type="none" w="med" len="med"/>
                      <a:tailEnd type="none" w="med" len="med"/>
                    </a:lnT>
                    <a:lnB>
                      <a:noFill/>
                    </a:lnB>
                    <a:lnTlToBr>
                      <a:noFill/>
                    </a:lnTlToBr>
                    <a:lnBlToTr>
                      <a:noFill/>
                    </a:lnBlToTr>
                    <a:noFill/>
                  </a:tcPr>
                </a:tc>
                <a:tc vMerge="1">
                  <a:txBody>
                    <a:bodyPr/>
                    <a:lstStyle/>
                    <a:p>
                      <a:endParaRPr lang="tr-TR"/>
                    </a:p>
                  </a:txBody>
                  <a:tcPr/>
                </a:tc>
              </a:tr>
            </a:tbl>
          </a:graphicData>
        </a:graphic>
      </p:graphicFrame>
      <p:sp>
        <p:nvSpPr>
          <p:cNvPr id="5" name="4 Slayt Numarası Yer Tutucusu"/>
          <p:cNvSpPr>
            <a:spLocks noGrp="1"/>
          </p:cNvSpPr>
          <p:nvPr>
            <p:ph type="sldNum" sz="quarter" idx="11"/>
          </p:nvPr>
        </p:nvSpPr>
        <p:spPr/>
        <p:txBody>
          <a:bodyPr/>
          <a:lstStyle/>
          <a:p>
            <a:pPr>
              <a:defRPr/>
            </a:pPr>
            <a:fld id="{8B98B261-7D89-47C3-99F7-5A2E9D36B1E0}" type="slidenum">
              <a:rPr lang="tr-TR" smtClean="0"/>
              <a:pPr>
                <a:defRPr/>
              </a:pPr>
              <a:t>22</a:t>
            </a:fld>
            <a:endParaRPr lang="tr-TR"/>
          </a:p>
        </p:txBody>
      </p:sp>
    </p:spTree>
    <p:extLst>
      <p:ext uri="{BB962C8B-B14F-4D97-AF65-F5344CB8AC3E}">
        <p14:creationId xmlns:p14="http://schemas.microsoft.com/office/powerpoint/2010/main" val="2454603863"/>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ln>
            <a:solidFill>
              <a:schemeClr val="tx1"/>
            </a:solidFill>
            <a:miter lim="800000"/>
            <a:headEnd/>
            <a:tailEnd/>
          </a:ln>
        </p:spPr>
        <p:txBody>
          <a:bodyPr/>
          <a:lstStyle/>
          <a:p>
            <a:pPr eaLnBrk="1" hangingPunct="1"/>
            <a:r>
              <a:rPr lang="tr-TR" sz="4000" smtClean="0"/>
              <a:t>Mesleki Solunum Sistemi Hastalıkları</a:t>
            </a:r>
          </a:p>
        </p:txBody>
      </p:sp>
      <p:sp>
        <p:nvSpPr>
          <p:cNvPr id="5123" name="Rectangle 3"/>
          <p:cNvSpPr>
            <a:spLocks noGrp="1" noChangeArrowheads="1"/>
          </p:cNvSpPr>
          <p:nvPr>
            <p:ph type="body" idx="1"/>
          </p:nvPr>
        </p:nvSpPr>
        <p:spPr/>
        <p:txBody>
          <a:bodyPr/>
          <a:lstStyle/>
          <a:p>
            <a:pPr marL="609600" indent="-609600" eaLnBrk="1" hangingPunct="1">
              <a:buFontTx/>
              <a:buNone/>
            </a:pPr>
            <a:r>
              <a:rPr lang="tr-TR" dirty="0" smtClean="0"/>
              <a:t>    1. </a:t>
            </a:r>
            <a:r>
              <a:rPr lang="tr-TR" sz="2800" dirty="0" smtClean="0"/>
              <a:t>Mesleksel havayolu hastalıkları</a:t>
            </a:r>
          </a:p>
          <a:p>
            <a:pPr marL="1371600" lvl="2" indent="-457200" eaLnBrk="1" hangingPunct="1"/>
            <a:r>
              <a:rPr lang="tr-TR" sz="2800" dirty="0" smtClean="0"/>
              <a:t>Mesleksel astım</a:t>
            </a:r>
          </a:p>
          <a:p>
            <a:pPr marL="1371600" lvl="2" indent="-457200" eaLnBrk="1" hangingPunct="1"/>
            <a:r>
              <a:rPr lang="tr-TR" sz="2800" dirty="0" smtClean="0"/>
              <a:t>Mesleksel KOAH</a:t>
            </a:r>
          </a:p>
          <a:p>
            <a:pPr marL="1371600" lvl="2" indent="-457200" eaLnBrk="1" hangingPunct="1"/>
            <a:r>
              <a:rPr lang="tr-TR" sz="2800" dirty="0" err="1" smtClean="0"/>
              <a:t>Bisinozis</a:t>
            </a:r>
            <a:endParaRPr lang="tr-TR" sz="2800" dirty="0" smtClean="0"/>
          </a:p>
          <a:p>
            <a:pPr marL="990600" lvl="1" indent="-533400" eaLnBrk="1" hangingPunct="1">
              <a:buFontTx/>
              <a:buNone/>
            </a:pPr>
            <a:r>
              <a:rPr lang="tr-TR" dirty="0" smtClean="0"/>
              <a:t>2. Mesleksel </a:t>
            </a:r>
            <a:r>
              <a:rPr lang="tr-TR" dirty="0" err="1" smtClean="0"/>
              <a:t>parankimal</a:t>
            </a:r>
            <a:r>
              <a:rPr lang="tr-TR" dirty="0" smtClean="0"/>
              <a:t> akciğer hastalıkları</a:t>
            </a:r>
          </a:p>
          <a:p>
            <a:pPr marL="1371600" lvl="2" indent="-457200" eaLnBrk="1" hangingPunct="1"/>
            <a:r>
              <a:rPr lang="tr-TR" sz="2800" b="1" u="sng" dirty="0" err="1" smtClean="0"/>
              <a:t>Hipersensitivite</a:t>
            </a:r>
            <a:r>
              <a:rPr lang="tr-TR" sz="2800" b="1" u="sng" dirty="0" smtClean="0"/>
              <a:t> </a:t>
            </a:r>
            <a:r>
              <a:rPr lang="tr-TR" sz="2800" b="1" u="sng" dirty="0" err="1" smtClean="0"/>
              <a:t>pnömonileri</a:t>
            </a:r>
            <a:endParaRPr lang="tr-TR" sz="2800" b="1" u="sng" dirty="0" smtClean="0"/>
          </a:p>
          <a:p>
            <a:pPr marL="1371600" lvl="2" indent="-457200" eaLnBrk="1" hangingPunct="1"/>
            <a:r>
              <a:rPr lang="tr-TR" sz="2800" dirty="0" err="1" smtClean="0"/>
              <a:t>Pnömokonyozlar</a:t>
            </a:r>
            <a:endParaRPr lang="tr-TR" sz="2800" dirty="0" smtClean="0"/>
          </a:p>
          <a:p>
            <a:pPr marL="1371600" lvl="2" indent="-457200" eaLnBrk="1" hangingPunct="1"/>
            <a:endParaRPr lang="tr-TR" sz="2800" dirty="0" smtClean="0"/>
          </a:p>
        </p:txBody>
      </p:sp>
      <p:sp>
        <p:nvSpPr>
          <p:cNvPr id="5124" name="3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DFE22CD-3122-4161-88E7-166B0526243D}" type="slidenum">
              <a:rPr lang="tr-TR" smtClean="0"/>
              <a:pPr eaLnBrk="1" hangingPunct="1"/>
              <a:t>220</a:t>
            </a:fld>
            <a:endParaRPr lang="tr-TR" smtClean="0"/>
          </a:p>
        </p:txBody>
      </p:sp>
    </p:spTree>
    <p:extLst>
      <p:ext uri="{BB962C8B-B14F-4D97-AF65-F5344CB8AC3E}">
        <p14:creationId xmlns:p14="http://schemas.microsoft.com/office/powerpoint/2010/main" val="1691484201"/>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85)	Aşağıdakilerden hangisi yavaş yanmaya bir örnektir? </a:t>
            </a:r>
          </a:p>
          <a:p>
            <a:pPr algn="l"/>
            <a:r>
              <a:rPr lang="tr-TR" sz="2400" dirty="0">
                <a:solidFill>
                  <a:schemeClr val="tx1"/>
                </a:solidFill>
              </a:rPr>
              <a:t>A) Pamuğun için </a:t>
            </a:r>
            <a:r>
              <a:rPr lang="tr-TR" sz="2400" dirty="0" err="1">
                <a:solidFill>
                  <a:schemeClr val="tx1"/>
                </a:solidFill>
              </a:rPr>
              <a:t>için</a:t>
            </a:r>
            <a:r>
              <a:rPr lang="tr-TR" sz="2400" dirty="0">
                <a:solidFill>
                  <a:schemeClr val="tx1"/>
                </a:solidFill>
              </a:rPr>
              <a:t> yanması</a:t>
            </a:r>
          </a:p>
          <a:p>
            <a:pPr algn="l"/>
            <a:r>
              <a:rPr lang="tr-TR" sz="2400" dirty="0">
                <a:solidFill>
                  <a:schemeClr val="tx1"/>
                </a:solidFill>
              </a:rPr>
              <a:t>B) Kömür yığınının kendiliğinden tutuşması</a:t>
            </a:r>
          </a:p>
          <a:p>
            <a:pPr algn="l"/>
            <a:r>
              <a:rPr lang="tr-TR" sz="2400" dirty="0">
                <a:solidFill>
                  <a:schemeClr val="tx1"/>
                </a:solidFill>
              </a:rPr>
              <a:t>C) Demirin paslanması</a:t>
            </a:r>
          </a:p>
          <a:p>
            <a:pPr algn="l"/>
            <a:r>
              <a:rPr lang="tr-TR" sz="2400" dirty="0">
                <a:solidFill>
                  <a:schemeClr val="tx1"/>
                </a:solidFill>
              </a:rPr>
              <a:t>D) Biriken gazın parlaması</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221</a:t>
            </a:fld>
            <a:endParaRPr lang="tr-TR">
              <a:solidFill>
                <a:prstClr val="black">
                  <a:tint val="75000"/>
                </a:prstClr>
              </a:solidFill>
            </a:endParaRPr>
          </a:p>
        </p:txBody>
      </p:sp>
    </p:spTree>
    <p:extLst>
      <p:ext uri="{BB962C8B-B14F-4D97-AF65-F5344CB8AC3E}">
        <p14:creationId xmlns:p14="http://schemas.microsoft.com/office/powerpoint/2010/main" val="33400416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86)	Tehlikeli maddeler ve müstahzarlara ilişkin güvenlik bilgi formlarının hazırlanması ve dağıtılması hakkında yönetmeliğe göre;  malzeme güvenlik bilgi formlarında aşağıdaki bilgilerden hangisinin bulunması gerekmez? </a:t>
            </a:r>
          </a:p>
          <a:p>
            <a:pPr algn="l"/>
            <a:r>
              <a:rPr lang="tr-TR" sz="2400" dirty="0">
                <a:solidFill>
                  <a:schemeClr val="tx1"/>
                </a:solidFill>
              </a:rPr>
              <a:t>A) Kimyasalın tanımı</a:t>
            </a:r>
          </a:p>
          <a:p>
            <a:pPr algn="l"/>
            <a:r>
              <a:rPr lang="tr-TR" sz="2400" dirty="0">
                <a:solidFill>
                  <a:schemeClr val="tx1"/>
                </a:solidFill>
              </a:rPr>
              <a:t>B) Kimyasalın demiryolu, karayolu, deniz yolu veya havayoluyla taşınması ile ilgili bilgiler</a:t>
            </a:r>
          </a:p>
          <a:p>
            <a:pPr algn="l"/>
            <a:r>
              <a:rPr lang="tr-TR" sz="2400" dirty="0">
                <a:solidFill>
                  <a:schemeClr val="tx1"/>
                </a:solidFill>
              </a:rPr>
              <a:t>C) İlk yardım bilgileri</a:t>
            </a:r>
          </a:p>
          <a:p>
            <a:pPr algn="l"/>
            <a:r>
              <a:rPr lang="tr-TR" sz="2400" dirty="0">
                <a:solidFill>
                  <a:schemeClr val="tx1"/>
                </a:solidFill>
              </a:rPr>
              <a:t>D) Kimyasalın fiziksel ve kimyasal özellikleri</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222</a:t>
            </a:fld>
            <a:endParaRPr lang="tr-TR">
              <a:solidFill>
                <a:prstClr val="black">
                  <a:tint val="75000"/>
                </a:prstClr>
              </a:solidFill>
            </a:endParaRPr>
          </a:p>
        </p:txBody>
      </p:sp>
    </p:spTree>
    <p:extLst>
      <p:ext uri="{BB962C8B-B14F-4D97-AF65-F5344CB8AC3E}">
        <p14:creationId xmlns:p14="http://schemas.microsoft.com/office/powerpoint/2010/main" val="40212617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921252" cy="720725"/>
          </a:xfrm>
        </p:spPr>
        <p:txBody>
          <a:bodyPr rtlCol="0">
            <a:normAutofit fontScale="90000"/>
          </a:bodyPr>
          <a:lstStyle/>
          <a:p>
            <a:pPr algn="l"/>
            <a:r>
              <a:rPr lang="tr-TR" sz="2200" b="1" dirty="0" smtClean="0"/>
              <a:t/>
            </a:r>
            <a:br>
              <a:rPr lang="tr-TR" sz="2200" b="1" dirty="0" smtClean="0"/>
            </a:br>
            <a:r>
              <a:rPr lang="tr-TR" sz="2200" b="1" dirty="0"/>
              <a:t/>
            </a:r>
            <a:br>
              <a:rPr lang="tr-TR" sz="2200" b="1" dirty="0"/>
            </a:br>
            <a:r>
              <a:rPr lang="tr-TR" sz="2200" b="1" dirty="0" smtClean="0"/>
              <a:t>TEHLİKELİ </a:t>
            </a:r>
            <a:r>
              <a:rPr lang="tr-TR" sz="2200" b="1" dirty="0"/>
              <a:t>MADDELER VE MÜSTAHZARLARA İLİŞKİN </a:t>
            </a:r>
            <a:r>
              <a:rPr lang="tr-TR" sz="2200" b="1" dirty="0" smtClean="0"/>
              <a:t>GÜVENLİK BİLGİ </a:t>
            </a:r>
            <a:r>
              <a:rPr lang="tr-TR" sz="2200" b="1" dirty="0"/>
              <a:t>FORMLARININ HAZIRLANMASI VE </a:t>
            </a:r>
            <a:r>
              <a:rPr lang="tr-TR" sz="2200" b="1" dirty="0" smtClean="0"/>
              <a:t>DAĞITILMASI HAKKINDA YÖNETMELİK</a:t>
            </a:r>
            <a:r>
              <a:rPr lang="tr-TR" dirty="0"/>
              <a:t/>
            </a:r>
            <a:br>
              <a:rPr lang="tr-TR" dirty="0"/>
            </a:br>
            <a:endParaRPr lang="tr-TR" dirty="0">
              <a:solidFill>
                <a:srgbClr val="FF0000"/>
              </a:solidFill>
            </a:endParaRPr>
          </a:p>
        </p:txBody>
      </p:sp>
      <p:sp>
        <p:nvSpPr>
          <p:cNvPr id="16386" name="Alt Başlık 2"/>
          <p:cNvSpPr>
            <a:spLocks noGrp="1"/>
          </p:cNvSpPr>
          <p:nvPr>
            <p:ph type="subTitle" idx="1"/>
          </p:nvPr>
        </p:nvSpPr>
        <p:spPr>
          <a:xfrm>
            <a:off x="611188" y="1052737"/>
            <a:ext cx="7777162" cy="4968652"/>
          </a:xfrm>
        </p:spPr>
        <p:txBody>
          <a:bodyPr/>
          <a:lstStyle/>
          <a:p>
            <a:pPr algn="l"/>
            <a:r>
              <a:rPr lang="tr-TR" sz="2800" dirty="0">
                <a:solidFill>
                  <a:schemeClr val="tx1"/>
                </a:solidFill>
              </a:rPr>
              <a:t>26 Aralık 2008 CUMA  Sayı : 27092 (</a:t>
            </a:r>
            <a:r>
              <a:rPr lang="tr-TR" sz="2800" dirty="0" smtClean="0">
                <a:solidFill>
                  <a:schemeClr val="tx1"/>
                </a:solidFill>
              </a:rPr>
              <a:t>Mükerrer) R.G.</a:t>
            </a:r>
          </a:p>
          <a:p>
            <a:pPr algn="l"/>
            <a:r>
              <a:rPr lang="tr-TR" sz="2800" dirty="0">
                <a:solidFill>
                  <a:schemeClr val="tx1"/>
                </a:solidFill>
              </a:rPr>
              <a:t>MADDE 7 – </a:t>
            </a:r>
            <a:r>
              <a:rPr lang="tr-TR" sz="2800" dirty="0" smtClean="0">
                <a:solidFill>
                  <a:schemeClr val="tx1"/>
                </a:solidFill>
              </a:rPr>
              <a:t>Güvenlik </a:t>
            </a:r>
            <a:r>
              <a:rPr lang="tr-TR" sz="2800" dirty="0">
                <a:solidFill>
                  <a:schemeClr val="tx1"/>
                </a:solidFill>
              </a:rPr>
              <a:t>bilgi formlarında yer alması gereken </a:t>
            </a:r>
            <a:r>
              <a:rPr lang="tr-TR" sz="2800" dirty="0" smtClean="0">
                <a:solidFill>
                  <a:schemeClr val="tx1"/>
                </a:solidFill>
              </a:rPr>
              <a:t>bilgiler : </a:t>
            </a:r>
            <a:r>
              <a:rPr lang="tr-TR" sz="2800" dirty="0">
                <a:solidFill>
                  <a:schemeClr val="tx1"/>
                </a:solidFill>
              </a:rPr>
              <a:t>	</a:t>
            </a:r>
            <a:r>
              <a:rPr lang="tr-TR" sz="2800" dirty="0" smtClean="0">
                <a:solidFill>
                  <a:schemeClr val="tx1"/>
                </a:solidFill>
              </a:rPr>
              <a:t> (</a:t>
            </a:r>
            <a:r>
              <a:rPr lang="tr-TR" sz="2800" dirty="0">
                <a:solidFill>
                  <a:schemeClr val="tx1"/>
                </a:solidFill>
              </a:rPr>
              <a:t>1) Güvenlik bilgi formunda yer alması gereken bilgiler aşağıdadır: </a:t>
            </a:r>
          </a:p>
          <a:p>
            <a:pPr algn="l"/>
            <a:r>
              <a:rPr lang="tr-TR" sz="2800" dirty="0" smtClean="0">
                <a:solidFill>
                  <a:schemeClr val="tx1"/>
                </a:solidFill>
              </a:rPr>
              <a:t>a</a:t>
            </a:r>
            <a:r>
              <a:rPr lang="tr-TR" sz="2800" dirty="0">
                <a:solidFill>
                  <a:schemeClr val="tx1"/>
                </a:solidFill>
              </a:rPr>
              <a:t>) </a:t>
            </a:r>
            <a:r>
              <a:rPr lang="tr-TR" sz="2800" u="sng" dirty="0">
                <a:solidFill>
                  <a:schemeClr val="tx1"/>
                </a:solidFill>
              </a:rPr>
              <a:t>Madde/Müstahzar ve Şirket/İş Sahibinin Tanıtımı,</a:t>
            </a:r>
          </a:p>
          <a:p>
            <a:pPr algn="l"/>
            <a:r>
              <a:rPr lang="tr-TR" sz="2800" dirty="0" smtClean="0">
                <a:solidFill>
                  <a:schemeClr val="tx1"/>
                </a:solidFill>
              </a:rPr>
              <a:t>b</a:t>
            </a:r>
            <a:r>
              <a:rPr lang="tr-TR" sz="2800" dirty="0">
                <a:solidFill>
                  <a:schemeClr val="tx1"/>
                </a:solidFill>
              </a:rPr>
              <a:t>) </a:t>
            </a:r>
            <a:r>
              <a:rPr lang="tr-TR" sz="2800" u="sng" dirty="0">
                <a:solidFill>
                  <a:schemeClr val="tx1"/>
                </a:solidFill>
              </a:rPr>
              <a:t>Bileşimi/İçeriği Hakkında Bilgi</a:t>
            </a:r>
            <a:r>
              <a:rPr lang="tr-TR" sz="2800" dirty="0">
                <a:solidFill>
                  <a:schemeClr val="tx1"/>
                </a:solidFill>
              </a:rPr>
              <a:t>,</a:t>
            </a:r>
          </a:p>
          <a:p>
            <a:pPr algn="l"/>
            <a:r>
              <a:rPr lang="tr-TR" sz="2800" dirty="0" smtClean="0">
                <a:solidFill>
                  <a:schemeClr val="tx1"/>
                </a:solidFill>
              </a:rPr>
              <a:t>c</a:t>
            </a:r>
            <a:r>
              <a:rPr lang="tr-TR" sz="2800" dirty="0">
                <a:solidFill>
                  <a:schemeClr val="tx1"/>
                </a:solidFill>
              </a:rPr>
              <a:t>) Tehlikelerin Tanıtımı,</a:t>
            </a:r>
          </a:p>
          <a:p>
            <a:pPr algn="l"/>
            <a:r>
              <a:rPr lang="tr-TR" sz="2800" u="sng" dirty="0" smtClean="0">
                <a:solidFill>
                  <a:schemeClr val="tx1"/>
                </a:solidFill>
              </a:rPr>
              <a:t>ç</a:t>
            </a:r>
            <a:r>
              <a:rPr lang="tr-TR" sz="2800" u="sng" dirty="0">
                <a:solidFill>
                  <a:schemeClr val="tx1"/>
                </a:solidFill>
              </a:rPr>
              <a:t>) İlk Yardım Tedbirleri,</a:t>
            </a:r>
          </a:p>
          <a:p>
            <a:pPr algn="l"/>
            <a:r>
              <a:rPr lang="tr-TR" sz="2800" dirty="0" smtClean="0">
                <a:solidFill>
                  <a:schemeClr val="tx1"/>
                </a:solidFill>
              </a:rPr>
              <a:t>d</a:t>
            </a:r>
            <a:r>
              <a:rPr lang="tr-TR" sz="2800" dirty="0">
                <a:solidFill>
                  <a:schemeClr val="tx1"/>
                </a:solidFill>
              </a:rPr>
              <a:t>) Yangınla Mücadele Tedbirleri,</a:t>
            </a:r>
          </a:p>
          <a:p>
            <a:pPr algn="l"/>
            <a:r>
              <a:rPr lang="tr-TR" sz="2800" dirty="0" smtClean="0">
                <a:solidFill>
                  <a:schemeClr val="tx1"/>
                </a:solidFill>
              </a:rPr>
              <a:t>e</a:t>
            </a:r>
            <a:r>
              <a:rPr lang="tr-TR" sz="2800" dirty="0">
                <a:solidFill>
                  <a:schemeClr val="tx1"/>
                </a:solidFill>
              </a:rPr>
              <a:t>) Kaza Sonucu Yayılmaya Karşı Tedbirler,</a:t>
            </a:r>
          </a:p>
          <a:p>
            <a:pPr algn="l"/>
            <a:r>
              <a:rPr lang="tr-TR" sz="2800" dirty="0">
                <a:solidFill>
                  <a:schemeClr val="tx1"/>
                </a:solidFill>
              </a:rPr>
              <a:t>	</a:t>
            </a:r>
            <a:endParaRPr lang="tr-TR" sz="24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223</a:t>
            </a:fld>
            <a:endParaRPr lang="tr-TR"/>
          </a:p>
        </p:txBody>
      </p:sp>
    </p:spTree>
    <p:extLst>
      <p:ext uri="{BB962C8B-B14F-4D97-AF65-F5344CB8AC3E}">
        <p14:creationId xmlns:p14="http://schemas.microsoft.com/office/powerpoint/2010/main" val="3218032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lt Başlık 2"/>
          <p:cNvSpPr>
            <a:spLocks noGrp="1"/>
          </p:cNvSpPr>
          <p:nvPr>
            <p:ph type="subTitle" idx="1"/>
          </p:nvPr>
        </p:nvSpPr>
        <p:spPr>
          <a:xfrm>
            <a:off x="611188" y="260649"/>
            <a:ext cx="7777162" cy="5760740"/>
          </a:xfrm>
        </p:spPr>
        <p:txBody>
          <a:bodyPr/>
          <a:lstStyle/>
          <a:p>
            <a:pPr algn="l"/>
            <a:r>
              <a:rPr lang="tr-TR" sz="2400" dirty="0" smtClean="0">
                <a:solidFill>
                  <a:schemeClr val="tx1"/>
                </a:solidFill>
              </a:rPr>
              <a:t>f</a:t>
            </a:r>
            <a:r>
              <a:rPr lang="tr-TR" sz="2400" dirty="0">
                <a:solidFill>
                  <a:schemeClr val="tx1"/>
                </a:solidFill>
              </a:rPr>
              <a:t>) </a:t>
            </a:r>
            <a:r>
              <a:rPr lang="tr-TR" sz="2400" dirty="0" err="1">
                <a:solidFill>
                  <a:schemeClr val="tx1"/>
                </a:solidFill>
              </a:rPr>
              <a:t>Elleçleme</a:t>
            </a:r>
            <a:r>
              <a:rPr lang="tr-TR" sz="2400" dirty="0">
                <a:solidFill>
                  <a:schemeClr val="tx1"/>
                </a:solidFill>
              </a:rPr>
              <a:t> ve Depolama</a:t>
            </a:r>
            <a:r>
              <a:rPr lang="tr-TR" sz="2400" dirty="0" smtClean="0">
                <a:solidFill>
                  <a:schemeClr val="tx1"/>
                </a:solidFill>
              </a:rPr>
              <a:t>,</a:t>
            </a:r>
          </a:p>
          <a:p>
            <a:pPr algn="l"/>
            <a:r>
              <a:rPr lang="tr-TR" sz="2400" dirty="0" smtClean="0">
                <a:solidFill>
                  <a:schemeClr val="tx1"/>
                </a:solidFill>
              </a:rPr>
              <a:t>g</a:t>
            </a:r>
            <a:r>
              <a:rPr lang="tr-TR" sz="2400" dirty="0">
                <a:solidFill>
                  <a:schemeClr val="tx1"/>
                </a:solidFill>
              </a:rPr>
              <a:t>) </a:t>
            </a:r>
            <a:r>
              <a:rPr lang="tr-TR" sz="2400" dirty="0" err="1">
                <a:solidFill>
                  <a:schemeClr val="tx1"/>
                </a:solidFill>
              </a:rPr>
              <a:t>Maruziyet</a:t>
            </a:r>
            <a:r>
              <a:rPr lang="tr-TR" sz="2400" dirty="0">
                <a:solidFill>
                  <a:schemeClr val="tx1"/>
                </a:solidFill>
              </a:rPr>
              <a:t> Kontrolleri/Kişisel Korunma,</a:t>
            </a:r>
          </a:p>
          <a:p>
            <a:pPr algn="l"/>
            <a:r>
              <a:rPr lang="tr-TR" sz="2400" dirty="0" smtClean="0">
                <a:solidFill>
                  <a:schemeClr val="tx1"/>
                </a:solidFill>
              </a:rPr>
              <a:t>ğ</a:t>
            </a:r>
            <a:r>
              <a:rPr lang="tr-TR" sz="2400" dirty="0">
                <a:solidFill>
                  <a:schemeClr val="tx1"/>
                </a:solidFill>
              </a:rPr>
              <a:t>) Fiziksel ve Kimyasal Özellikler,</a:t>
            </a:r>
          </a:p>
          <a:p>
            <a:pPr algn="l"/>
            <a:r>
              <a:rPr lang="tr-TR" sz="2400" dirty="0" smtClean="0">
                <a:solidFill>
                  <a:schemeClr val="tx1"/>
                </a:solidFill>
              </a:rPr>
              <a:t>h</a:t>
            </a:r>
            <a:r>
              <a:rPr lang="tr-TR" sz="2400" dirty="0">
                <a:solidFill>
                  <a:schemeClr val="tx1"/>
                </a:solidFill>
              </a:rPr>
              <a:t>) Kararlılık ve Tepkime,</a:t>
            </a:r>
          </a:p>
          <a:p>
            <a:pPr algn="l"/>
            <a:r>
              <a:rPr lang="tr-TR" sz="2400" dirty="0" smtClean="0">
                <a:solidFill>
                  <a:schemeClr val="tx1"/>
                </a:solidFill>
              </a:rPr>
              <a:t>ı</a:t>
            </a:r>
            <a:r>
              <a:rPr lang="tr-TR" sz="2400" dirty="0">
                <a:solidFill>
                  <a:schemeClr val="tx1"/>
                </a:solidFill>
              </a:rPr>
              <a:t>) </a:t>
            </a:r>
            <a:r>
              <a:rPr lang="tr-TR" sz="2400" dirty="0" err="1">
                <a:solidFill>
                  <a:schemeClr val="tx1"/>
                </a:solidFill>
              </a:rPr>
              <a:t>Toksikolojik</a:t>
            </a:r>
            <a:r>
              <a:rPr lang="tr-TR" sz="2400" dirty="0">
                <a:solidFill>
                  <a:schemeClr val="tx1"/>
                </a:solidFill>
              </a:rPr>
              <a:t> Bilgi,</a:t>
            </a:r>
          </a:p>
          <a:p>
            <a:pPr algn="l"/>
            <a:r>
              <a:rPr lang="tr-TR" sz="2400" dirty="0" smtClean="0">
                <a:solidFill>
                  <a:schemeClr val="tx1"/>
                </a:solidFill>
              </a:rPr>
              <a:t>i</a:t>
            </a:r>
            <a:r>
              <a:rPr lang="tr-TR" sz="2400" dirty="0">
                <a:solidFill>
                  <a:schemeClr val="tx1"/>
                </a:solidFill>
              </a:rPr>
              <a:t>) Ekolojik Bilgi,</a:t>
            </a:r>
          </a:p>
          <a:p>
            <a:pPr algn="l"/>
            <a:r>
              <a:rPr lang="tr-TR" sz="2400" dirty="0" smtClean="0">
                <a:solidFill>
                  <a:schemeClr val="tx1"/>
                </a:solidFill>
              </a:rPr>
              <a:t>j</a:t>
            </a:r>
            <a:r>
              <a:rPr lang="tr-TR" sz="2400" dirty="0">
                <a:solidFill>
                  <a:schemeClr val="tx1"/>
                </a:solidFill>
              </a:rPr>
              <a:t>) Bertaraf Bilgileri,</a:t>
            </a:r>
          </a:p>
          <a:p>
            <a:pPr algn="l"/>
            <a:r>
              <a:rPr lang="tr-TR" sz="2400" dirty="0" smtClean="0">
                <a:solidFill>
                  <a:schemeClr val="tx1"/>
                </a:solidFill>
              </a:rPr>
              <a:t>k</a:t>
            </a:r>
            <a:r>
              <a:rPr lang="tr-TR" sz="2400" dirty="0">
                <a:solidFill>
                  <a:schemeClr val="tx1"/>
                </a:solidFill>
              </a:rPr>
              <a:t>) Taşımacılık Bilgileri,</a:t>
            </a:r>
          </a:p>
          <a:p>
            <a:pPr algn="l"/>
            <a:r>
              <a:rPr lang="tr-TR" sz="2400" dirty="0" smtClean="0">
                <a:solidFill>
                  <a:schemeClr val="tx1"/>
                </a:solidFill>
              </a:rPr>
              <a:t>l</a:t>
            </a:r>
            <a:r>
              <a:rPr lang="tr-TR" sz="2400" dirty="0">
                <a:solidFill>
                  <a:schemeClr val="tx1"/>
                </a:solidFill>
              </a:rPr>
              <a:t>) Mevzuat Bilgileri,</a:t>
            </a:r>
          </a:p>
          <a:p>
            <a:pPr algn="l"/>
            <a:r>
              <a:rPr lang="tr-TR" sz="2400" dirty="0" smtClean="0">
                <a:solidFill>
                  <a:schemeClr val="tx1"/>
                </a:solidFill>
              </a:rPr>
              <a:t>m</a:t>
            </a:r>
            <a:r>
              <a:rPr lang="tr-TR" sz="2400" dirty="0">
                <a:solidFill>
                  <a:schemeClr val="tx1"/>
                </a:solidFill>
              </a:rPr>
              <a:t>) Diğer Bilgiler.</a:t>
            </a:r>
          </a:p>
          <a:p>
            <a:pPr algn="l"/>
            <a:r>
              <a:rPr lang="tr-TR" sz="2400" dirty="0" smtClean="0">
                <a:solidFill>
                  <a:schemeClr val="tx1"/>
                </a:solidFill>
              </a:rPr>
              <a:t>(</a:t>
            </a:r>
            <a:r>
              <a:rPr lang="tr-TR" sz="2400" dirty="0">
                <a:solidFill>
                  <a:schemeClr val="tx1"/>
                </a:solidFill>
              </a:rPr>
              <a:t>2) Birinci fıkrada yer alan bilgileri sağlama yükümlülüğü, tehlikeli maddeleri veya müstahzarları piyasaya arz etmekle sorumlu kişiye aittir. </a:t>
            </a:r>
          </a:p>
          <a:p>
            <a:pPr algn="l"/>
            <a:r>
              <a:rPr lang="tr-TR" sz="2400" dirty="0">
                <a:solidFill>
                  <a:schemeClr val="tx1"/>
                </a:solidFill>
              </a:rPr>
              <a:t>	</a:t>
            </a:r>
          </a:p>
          <a:p>
            <a:pPr algn="l"/>
            <a:endParaRPr lang="tr-TR" sz="2400" dirty="0">
              <a:solidFill>
                <a:schemeClr val="tx1"/>
              </a:solidFill>
            </a:endParaRPr>
          </a:p>
          <a:p>
            <a:pPr algn="l"/>
            <a:endParaRPr lang="tr-TR" sz="24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224</a:t>
            </a:fld>
            <a:endParaRPr lang="tr-TR"/>
          </a:p>
        </p:txBody>
      </p:sp>
    </p:spTree>
    <p:extLst>
      <p:ext uri="{BB962C8B-B14F-4D97-AF65-F5344CB8AC3E}">
        <p14:creationId xmlns:p14="http://schemas.microsoft.com/office/powerpoint/2010/main" val="192904173"/>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87)	İşyerinin en sağlıklı kişilerinde huzursuzluk, güvensizlik, korku, alınganlık, dikkat azalması ve çabuk sinirlenme gibi bulgular ortaya çıktığında işyeri hekimi aşağıdakilerden hangisini düşünmelidir? </a:t>
            </a:r>
          </a:p>
          <a:p>
            <a:pPr algn="l"/>
            <a:r>
              <a:rPr lang="tr-TR" sz="2400" dirty="0">
                <a:solidFill>
                  <a:schemeClr val="tx1"/>
                </a:solidFill>
              </a:rPr>
              <a:t>A)	Kurşun </a:t>
            </a:r>
            <a:r>
              <a:rPr lang="tr-TR" sz="2400" dirty="0" err="1">
                <a:solidFill>
                  <a:schemeClr val="tx1"/>
                </a:solidFill>
              </a:rPr>
              <a:t>intoksikasyonu</a:t>
            </a:r>
            <a:r>
              <a:rPr lang="tr-TR" sz="2400" dirty="0">
                <a:solidFill>
                  <a:schemeClr val="tx1"/>
                </a:solidFill>
              </a:rPr>
              <a:t> </a:t>
            </a:r>
          </a:p>
          <a:p>
            <a:pPr algn="l"/>
            <a:r>
              <a:rPr lang="tr-TR" sz="2400" dirty="0">
                <a:solidFill>
                  <a:schemeClr val="tx1"/>
                </a:solidFill>
              </a:rPr>
              <a:t>B)	Benzen </a:t>
            </a:r>
            <a:r>
              <a:rPr lang="tr-TR" sz="2400" dirty="0" err="1">
                <a:solidFill>
                  <a:schemeClr val="tx1"/>
                </a:solidFill>
              </a:rPr>
              <a:t>intoksikasyonu</a:t>
            </a:r>
            <a:endParaRPr lang="tr-TR" sz="2400" dirty="0">
              <a:solidFill>
                <a:schemeClr val="tx1"/>
              </a:solidFill>
            </a:endParaRPr>
          </a:p>
          <a:p>
            <a:pPr algn="l"/>
            <a:r>
              <a:rPr lang="tr-TR" sz="2400" dirty="0">
                <a:solidFill>
                  <a:schemeClr val="tx1"/>
                </a:solidFill>
              </a:rPr>
              <a:t>C)	</a:t>
            </a:r>
            <a:r>
              <a:rPr lang="tr-TR" sz="2400" dirty="0" err="1">
                <a:solidFill>
                  <a:schemeClr val="tx1"/>
                </a:solidFill>
              </a:rPr>
              <a:t>Civa</a:t>
            </a:r>
            <a:r>
              <a:rPr lang="tr-TR" sz="2400" dirty="0">
                <a:solidFill>
                  <a:schemeClr val="tx1"/>
                </a:solidFill>
              </a:rPr>
              <a:t> </a:t>
            </a:r>
            <a:r>
              <a:rPr lang="tr-TR" sz="2400" dirty="0" err="1">
                <a:solidFill>
                  <a:schemeClr val="tx1"/>
                </a:solidFill>
              </a:rPr>
              <a:t>intoksikasyonu</a:t>
            </a:r>
            <a:endParaRPr lang="tr-TR" sz="2400" dirty="0">
              <a:solidFill>
                <a:schemeClr val="tx1"/>
              </a:solidFill>
            </a:endParaRPr>
          </a:p>
          <a:p>
            <a:pPr algn="l"/>
            <a:r>
              <a:rPr lang="tr-TR" sz="2400" dirty="0">
                <a:solidFill>
                  <a:schemeClr val="tx1"/>
                </a:solidFill>
              </a:rPr>
              <a:t>D)	N-</a:t>
            </a:r>
            <a:r>
              <a:rPr lang="tr-TR" sz="2400" dirty="0" err="1">
                <a:solidFill>
                  <a:schemeClr val="tx1"/>
                </a:solidFill>
              </a:rPr>
              <a:t>Hegzan</a:t>
            </a:r>
            <a:r>
              <a:rPr lang="tr-TR" sz="2400" dirty="0">
                <a:solidFill>
                  <a:schemeClr val="tx1"/>
                </a:solidFill>
              </a:rPr>
              <a:t> </a:t>
            </a:r>
            <a:r>
              <a:rPr lang="tr-TR" sz="2400" dirty="0" err="1">
                <a:solidFill>
                  <a:schemeClr val="tx1"/>
                </a:solidFill>
              </a:rPr>
              <a:t>intoksikasyonu</a:t>
            </a:r>
            <a:endParaRPr lang="tr-TR" sz="2400" dirty="0">
              <a:solidFill>
                <a:schemeClr val="tx1"/>
              </a:solidFill>
            </a:endParaRP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225</a:t>
            </a:fld>
            <a:endParaRPr lang="tr-TR">
              <a:solidFill>
                <a:prstClr val="black">
                  <a:tint val="75000"/>
                </a:prstClr>
              </a:solidFill>
            </a:endParaRPr>
          </a:p>
        </p:txBody>
      </p:sp>
    </p:spTree>
    <p:extLst>
      <p:ext uri="{BB962C8B-B14F-4D97-AF65-F5344CB8AC3E}">
        <p14:creationId xmlns:p14="http://schemas.microsoft.com/office/powerpoint/2010/main" val="4234826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pPr>
              <a:defRPr/>
            </a:pPr>
            <a:fld id="{762BF474-E8D0-4C0B-96B1-8FFAA970E731}" type="slidenum">
              <a:rPr lang="tr-TR"/>
              <a:pPr>
                <a:defRPr/>
              </a:pPr>
              <a:t>226</a:t>
            </a:fld>
            <a:endParaRPr lang="tr-TR" dirty="0"/>
          </a:p>
        </p:txBody>
      </p:sp>
      <p:sp>
        <p:nvSpPr>
          <p:cNvPr id="41987" name="1 Başlık"/>
          <p:cNvSpPr>
            <a:spLocks noGrp="1"/>
          </p:cNvSpPr>
          <p:nvPr>
            <p:ph type="title"/>
          </p:nvPr>
        </p:nvSpPr>
        <p:spPr>
          <a:xfrm>
            <a:off x="457200" y="274638"/>
            <a:ext cx="8229600" cy="654050"/>
          </a:xfrm>
        </p:spPr>
        <p:txBody>
          <a:bodyPr/>
          <a:lstStyle/>
          <a:p>
            <a:pPr eaLnBrk="1" hangingPunct="1"/>
            <a:r>
              <a:rPr lang="tr-TR" altLang="tr-TR" smtClean="0"/>
              <a:t>CIVA</a:t>
            </a:r>
          </a:p>
        </p:txBody>
      </p:sp>
      <p:sp>
        <p:nvSpPr>
          <p:cNvPr id="41988" name="2 İçerik Yer Tutucusu"/>
          <p:cNvSpPr>
            <a:spLocks noGrp="1"/>
          </p:cNvSpPr>
          <p:nvPr>
            <p:ph idx="1"/>
          </p:nvPr>
        </p:nvSpPr>
        <p:spPr>
          <a:xfrm>
            <a:off x="457200" y="1071563"/>
            <a:ext cx="8229600" cy="5054600"/>
          </a:xfrm>
        </p:spPr>
        <p:txBody>
          <a:bodyPr/>
          <a:lstStyle/>
          <a:p>
            <a:pPr eaLnBrk="1" hangingPunct="1">
              <a:buFont typeface="Arial" charset="0"/>
              <a:buChar char="•"/>
            </a:pPr>
            <a:r>
              <a:rPr lang="tr-TR" altLang="tr-TR" smtClean="0"/>
              <a:t>Termometre, akü yapımında çalışanlarda inhalasyon ile</a:t>
            </a:r>
          </a:p>
          <a:p>
            <a:pPr eaLnBrk="1" hangingPunct="1">
              <a:buFont typeface="Arial" charset="0"/>
              <a:buChar char="•"/>
            </a:pPr>
            <a:endParaRPr lang="tr-TR" altLang="tr-TR" smtClean="0"/>
          </a:p>
          <a:p>
            <a:pPr eaLnBrk="1" hangingPunct="1">
              <a:buFont typeface="Arial" charset="0"/>
              <a:buChar char="•"/>
            </a:pPr>
            <a:r>
              <a:rPr lang="tr-TR" altLang="tr-TR" smtClean="0"/>
              <a:t>Santral disfonksiyona bağlı olarak duyusal bozukluklar, görme alanında daralma, ataksi, tremor, kognitif yıkım, kişilik değişiklikleri ve bilinç değişiklikleri </a:t>
            </a:r>
          </a:p>
          <a:p>
            <a:pPr eaLnBrk="1" hangingPunct="1">
              <a:buFont typeface="Arial" charset="0"/>
              <a:buChar char="•"/>
            </a:pPr>
            <a:endParaRPr lang="tr-TR" altLang="tr-TR" smtClean="0"/>
          </a:p>
          <a:p>
            <a:pPr eaLnBrk="1" hangingPunct="1">
              <a:buFont typeface="Arial" charset="0"/>
              <a:buChar char="•"/>
            </a:pPr>
            <a:r>
              <a:rPr lang="tr-TR" altLang="tr-TR" smtClean="0"/>
              <a:t>İdrarda yüksek düzeylerin bulunması ile tanı doğrulanır. </a:t>
            </a:r>
          </a:p>
          <a:p>
            <a:pPr eaLnBrk="1" hangingPunct="1">
              <a:buFont typeface="Arial" charset="0"/>
              <a:buChar char="•"/>
            </a:pPr>
            <a:endParaRPr lang="tr-TR" altLang="tr-TR" smtClean="0"/>
          </a:p>
          <a:p>
            <a:pPr eaLnBrk="1" hangingPunct="1">
              <a:buFont typeface="Arial" charset="0"/>
              <a:buChar char="•"/>
            </a:pPr>
            <a:r>
              <a:rPr lang="tr-TR" altLang="tr-TR" smtClean="0"/>
              <a:t>Şelatör ajanların düzelmeyi arttırdığı kanıtlanamamıştır.</a:t>
            </a:r>
          </a:p>
          <a:p>
            <a:pPr eaLnBrk="1" hangingPunct="1">
              <a:buFont typeface="Arial" charset="0"/>
              <a:buChar char="•"/>
            </a:pPr>
            <a:endParaRPr lang="tr-TR" altLang="tr-TR" smtClean="0"/>
          </a:p>
        </p:txBody>
      </p:sp>
      <p:sp>
        <p:nvSpPr>
          <p:cNvPr id="4" name="3 Slayt Numarası Yer Tutucusu"/>
          <p:cNvSpPr txBox="1">
            <a:spLocks noGrp="1"/>
          </p:cNvSpPr>
          <p:nvPr/>
        </p:nvSpPr>
        <p:spPr>
          <a:xfrm>
            <a:off x="6553200" y="6356350"/>
            <a:ext cx="2133600" cy="365125"/>
          </a:xfrm>
          <a:prstGeom prst="rect">
            <a:avLst/>
          </a:prstGeom>
          <a:noFill/>
        </p:spPr>
        <p:txBody>
          <a:bodyPr anchor="ctr"/>
          <a:lstStyle/>
          <a:p>
            <a:pPr algn="r">
              <a:buFont typeface="Times New Roman" pitchFamily="16" charset="0"/>
              <a:buNone/>
              <a:defRPr/>
            </a:pPr>
            <a:fld id="{F115C54F-70DE-453C-975A-38B48E3DA041}" type="slidenum">
              <a:rPr lang="tr-TR" sz="1200">
                <a:solidFill>
                  <a:schemeClr val="tx1">
                    <a:tint val="75000"/>
                  </a:schemeClr>
                </a:solidFill>
                <a:latin typeface="Calibri" pitchFamily="34" charset="0"/>
                <a:ea typeface="MS Gothic" charset="-128"/>
              </a:rPr>
              <a:pPr algn="r">
                <a:buFont typeface="Times New Roman" pitchFamily="16" charset="0"/>
                <a:buNone/>
                <a:defRPr/>
              </a:pPr>
              <a:t>226</a:t>
            </a:fld>
            <a:endParaRPr lang="tr-TR" sz="1200" dirty="0">
              <a:solidFill>
                <a:schemeClr val="tx1">
                  <a:tint val="75000"/>
                </a:schemeClr>
              </a:solidFill>
              <a:latin typeface="Calibri" pitchFamily="34" charset="0"/>
              <a:ea typeface="MS Gothic" charset="-128"/>
            </a:endParaRPr>
          </a:p>
        </p:txBody>
      </p:sp>
    </p:spTree>
    <p:extLst>
      <p:ext uri="{BB962C8B-B14F-4D97-AF65-F5344CB8AC3E}">
        <p14:creationId xmlns:p14="http://schemas.microsoft.com/office/powerpoint/2010/main" val="740869060"/>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88)	Diz altında kırık yaşayan bir hastada bacak dış yüzeyi 1/3 alt kısımda ve ayak sırtında </a:t>
            </a:r>
            <a:r>
              <a:rPr lang="tr-TR" sz="2400" dirty="0" err="1">
                <a:solidFill>
                  <a:schemeClr val="tx1"/>
                </a:solidFill>
              </a:rPr>
              <a:t>hipoestezi</a:t>
            </a:r>
            <a:r>
              <a:rPr lang="tr-TR" sz="2400" dirty="0">
                <a:solidFill>
                  <a:schemeClr val="tx1"/>
                </a:solidFill>
              </a:rPr>
              <a:t>,  ayak baş parmak ve bilek </a:t>
            </a:r>
            <a:r>
              <a:rPr lang="tr-TR" sz="2400" dirty="0" err="1">
                <a:solidFill>
                  <a:schemeClr val="tx1"/>
                </a:solidFill>
              </a:rPr>
              <a:t>dorsal</a:t>
            </a:r>
            <a:r>
              <a:rPr lang="tr-TR" sz="2400" dirty="0">
                <a:solidFill>
                  <a:schemeClr val="tx1"/>
                </a:solidFill>
              </a:rPr>
              <a:t> </a:t>
            </a:r>
            <a:r>
              <a:rPr lang="tr-TR" sz="2400" dirty="0" err="1">
                <a:solidFill>
                  <a:schemeClr val="tx1"/>
                </a:solidFill>
              </a:rPr>
              <a:t>fleksiyonda</a:t>
            </a:r>
            <a:r>
              <a:rPr lang="tr-TR" sz="2400" dirty="0">
                <a:solidFill>
                  <a:schemeClr val="tx1"/>
                </a:solidFill>
              </a:rPr>
              <a:t> zaaf varsa, işyeri hekimi öncelikle aşağıdaki hastalıklardan hangisini düşünmelidir? </a:t>
            </a:r>
          </a:p>
          <a:p>
            <a:pPr algn="l"/>
            <a:r>
              <a:rPr lang="tr-TR" sz="2400" dirty="0">
                <a:solidFill>
                  <a:schemeClr val="tx1"/>
                </a:solidFill>
              </a:rPr>
              <a:t>A) </a:t>
            </a:r>
            <a:r>
              <a:rPr lang="tr-TR" sz="2400" dirty="0" err="1">
                <a:solidFill>
                  <a:schemeClr val="tx1"/>
                </a:solidFill>
              </a:rPr>
              <a:t>Kübital</a:t>
            </a:r>
            <a:r>
              <a:rPr lang="tr-TR" sz="2400" dirty="0">
                <a:solidFill>
                  <a:schemeClr val="tx1"/>
                </a:solidFill>
              </a:rPr>
              <a:t> Tünel Sendromu	</a:t>
            </a:r>
          </a:p>
          <a:p>
            <a:pPr algn="l"/>
            <a:r>
              <a:rPr lang="tr-TR" sz="2400" dirty="0">
                <a:solidFill>
                  <a:schemeClr val="tx1"/>
                </a:solidFill>
              </a:rPr>
              <a:t>B) </a:t>
            </a:r>
            <a:r>
              <a:rPr lang="tr-TR" sz="2400" dirty="0" err="1">
                <a:solidFill>
                  <a:schemeClr val="tx1"/>
                </a:solidFill>
              </a:rPr>
              <a:t>Fibula</a:t>
            </a:r>
            <a:r>
              <a:rPr lang="tr-TR" sz="2400" dirty="0">
                <a:solidFill>
                  <a:schemeClr val="tx1"/>
                </a:solidFill>
              </a:rPr>
              <a:t> başı </a:t>
            </a:r>
            <a:r>
              <a:rPr lang="tr-TR" sz="2400" dirty="0" err="1">
                <a:solidFill>
                  <a:schemeClr val="tx1"/>
                </a:solidFill>
              </a:rPr>
              <a:t>nöropatisi</a:t>
            </a:r>
            <a:endParaRPr lang="tr-TR" sz="2400" dirty="0">
              <a:solidFill>
                <a:schemeClr val="tx1"/>
              </a:solidFill>
            </a:endParaRPr>
          </a:p>
          <a:p>
            <a:pPr algn="l"/>
            <a:r>
              <a:rPr lang="tr-TR" sz="2400" dirty="0">
                <a:solidFill>
                  <a:schemeClr val="tx1"/>
                </a:solidFill>
              </a:rPr>
              <a:t>C) </a:t>
            </a:r>
            <a:r>
              <a:rPr lang="tr-TR" sz="2400" dirty="0" err="1">
                <a:solidFill>
                  <a:schemeClr val="tx1"/>
                </a:solidFill>
              </a:rPr>
              <a:t>Ulnar</a:t>
            </a:r>
            <a:r>
              <a:rPr lang="tr-TR" sz="2400" dirty="0">
                <a:solidFill>
                  <a:schemeClr val="tx1"/>
                </a:solidFill>
              </a:rPr>
              <a:t> oluk sendromu		</a:t>
            </a:r>
          </a:p>
          <a:p>
            <a:pPr algn="l"/>
            <a:r>
              <a:rPr lang="tr-TR" sz="2400" dirty="0">
                <a:solidFill>
                  <a:schemeClr val="tx1"/>
                </a:solidFill>
              </a:rPr>
              <a:t>D) </a:t>
            </a:r>
            <a:r>
              <a:rPr lang="tr-TR" sz="2400" dirty="0" err="1">
                <a:solidFill>
                  <a:schemeClr val="tx1"/>
                </a:solidFill>
              </a:rPr>
              <a:t>Karpal</a:t>
            </a:r>
            <a:r>
              <a:rPr lang="tr-TR" sz="2400" dirty="0">
                <a:solidFill>
                  <a:schemeClr val="tx1"/>
                </a:solidFill>
              </a:rPr>
              <a:t> tünel sendromu</a:t>
            </a:r>
          </a:p>
          <a:p>
            <a:pPr algn="l"/>
            <a:endParaRPr lang="tr-TR" sz="2400" dirty="0">
              <a:solidFill>
                <a:schemeClr val="tx1"/>
              </a:solidFill>
            </a:endParaRP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227</a:t>
            </a:fld>
            <a:endParaRPr lang="tr-TR">
              <a:solidFill>
                <a:prstClr val="black">
                  <a:tint val="75000"/>
                </a:prstClr>
              </a:solidFill>
            </a:endParaRPr>
          </a:p>
        </p:txBody>
      </p:sp>
    </p:spTree>
    <p:extLst>
      <p:ext uri="{BB962C8B-B14F-4D97-AF65-F5344CB8AC3E}">
        <p14:creationId xmlns:p14="http://schemas.microsoft.com/office/powerpoint/2010/main" val="1162599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defRPr/>
            </a:pPr>
            <a:fld id="{779130FA-D9CA-4327-BCB8-5A3BF0FCB317}" type="slidenum">
              <a:rPr lang="tr-TR"/>
              <a:pPr>
                <a:defRPr/>
              </a:pPr>
              <a:t>228</a:t>
            </a:fld>
            <a:endParaRPr lang="tr-TR" dirty="0"/>
          </a:p>
        </p:txBody>
      </p:sp>
      <p:sp>
        <p:nvSpPr>
          <p:cNvPr id="70659" name="1 Başlık"/>
          <p:cNvSpPr>
            <a:spLocks noGrp="1"/>
          </p:cNvSpPr>
          <p:nvPr>
            <p:ph type="title"/>
          </p:nvPr>
        </p:nvSpPr>
        <p:spPr>
          <a:xfrm>
            <a:off x="457200" y="274638"/>
            <a:ext cx="8229600" cy="654050"/>
          </a:xfrm>
        </p:spPr>
        <p:txBody>
          <a:bodyPr/>
          <a:lstStyle/>
          <a:p>
            <a:pPr eaLnBrk="1" hangingPunct="1"/>
            <a:endParaRPr lang="en-US" altLang="tr-TR" smtClean="0"/>
          </a:p>
        </p:txBody>
      </p:sp>
      <p:sp>
        <p:nvSpPr>
          <p:cNvPr id="4" name="3 Slayt Numarası Yer Tutucusu"/>
          <p:cNvSpPr txBox="1">
            <a:spLocks noGrp="1"/>
          </p:cNvSpPr>
          <p:nvPr/>
        </p:nvSpPr>
        <p:spPr>
          <a:xfrm>
            <a:off x="6553200" y="6356350"/>
            <a:ext cx="2133600" cy="365125"/>
          </a:xfrm>
          <a:prstGeom prst="rect">
            <a:avLst/>
          </a:prstGeom>
          <a:noFill/>
        </p:spPr>
        <p:txBody>
          <a:bodyPr anchor="ctr"/>
          <a:lstStyle/>
          <a:p>
            <a:pPr algn="r">
              <a:buFont typeface="Times New Roman" pitchFamily="16" charset="0"/>
              <a:buNone/>
              <a:defRPr/>
            </a:pPr>
            <a:fld id="{45D99B6C-85F1-4C86-9FE1-65CD6AEF5E52}" type="slidenum">
              <a:rPr lang="tr-TR" sz="1200">
                <a:solidFill>
                  <a:schemeClr val="tx1">
                    <a:tint val="75000"/>
                  </a:schemeClr>
                </a:solidFill>
                <a:latin typeface="Calibri" pitchFamily="34" charset="0"/>
                <a:ea typeface="MS Gothic" charset="-128"/>
              </a:rPr>
              <a:pPr algn="r">
                <a:buFont typeface="Times New Roman" pitchFamily="16" charset="0"/>
                <a:buNone/>
                <a:defRPr/>
              </a:pPr>
              <a:t>228</a:t>
            </a:fld>
            <a:endParaRPr lang="tr-TR" sz="1200" dirty="0">
              <a:solidFill>
                <a:schemeClr val="tx1">
                  <a:tint val="75000"/>
                </a:schemeClr>
              </a:solidFill>
              <a:latin typeface="Calibri" pitchFamily="34" charset="0"/>
              <a:ea typeface="MS Gothic" charset="-128"/>
            </a:endParaRPr>
          </a:p>
        </p:txBody>
      </p:sp>
      <p:pic>
        <p:nvPicPr>
          <p:cNvPr id="70661" name="Picture 4" descr="Click to see larger picture">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5750" y="1285875"/>
            <a:ext cx="3035300" cy="3051175"/>
          </a:xfrm>
        </p:spPr>
      </p:pic>
      <p:pic>
        <p:nvPicPr>
          <p:cNvPr id="70662" name="Picture 5" descr="Common peroneal nerve dysfun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7688" y="2286000"/>
            <a:ext cx="3559175"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7966567"/>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pPr>
              <a:defRPr/>
            </a:pPr>
            <a:fld id="{BDEAB2A1-015A-4285-B90A-88DBC99C5804}" type="slidenum">
              <a:rPr lang="tr-TR"/>
              <a:pPr>
                <a:defRPr/>
              </a:pPr>
              <a:t>229</a:t>
            </a:fld>
            <a:endParaRPr lang="tr-TR" dirty="0"/>
          </a:p>
        </p:txBody>
      </p:sp>
      <p:sp>
        <p:nvSpPr>
          <p:cNvPr id="71683" name="1 Başlık"/>
          <p:cNvSpPr>
            <a:spLocks noGrp="1"/>
          </p:cNvSpPr>
          <p:nvPr>
            <p:ph type="title"/>
          </p:nvPr>
        </p:nvSpPr>
        <p:spPr>
          <a:xfrm>
            <a:off x="457200" y="274638"/>
            <a:ext cx="8229600" cy="654050"/>
          </a:xfrm>
        </p:spPr>
        <p:txBody>
          <a:bodyPr/>
          <a:lstStyle/>
          <a:p>
            <a:pPr eaLnBrk="1" hangingPunct="1"/>
            <a:r>
              <a:rPr lang="tr-TR" altLang="tr-TR" dirty="0" err="1" smtClean="0"/>
              <a:t>Fibula</a:t>
            </a:r>
            <a:r>
              <a:rPr lang="tr-TR" altLang="tr-TR" dirty="0" smtClean="0"/>
              <a:t> Başı </a:t>
            </a:r>
            <a:r>
              <a:rPr lang="tr-TR" altLang="tr-TR" dirty="0" err="1" smtClean="0"/>
              <a:t>Nöropatisi</a:t>
            </a:r>
            <a:r>
              <a:rPr lang="tr-TR" altLang="tr-TR" dirty="0" smtClean="0"/>
              <a:t> (FBN)</a:t>
            </a:r>
          </a:p>
        </p:txBody>
      </p:sp>
      <p:sp>
        <p:nvSpPr>
          <p:cNvPr id="71684" name="2 İçerik Yer Tutucusu"/>
          <p:cNvSpPr>
            <a:spLocks noGrp="1"/>
          </p:cNvSpPr>
          <p:nvPr>
            <p:ph idx="1"/>
          </p:nvPr>
        </p:nvSpPr>
        <p:spPr>
          <a:xfrm>
            <a:off x="457200" y="1071563"/>
            <a:ext cx="8229600" cy="5054600"/>
          </a:xfrm>
        </p:spPr>
        <p:txBody>
          <a:bodyPr/>
          <a:lstStyle/>
          <a:p>
            <a:pPr eaLnBrk="1" hangingPunct="1">
              <a:buFont typeface="Arial" charset="0"/>
              <a:buChar char="•"/>
            </a:pPr>
            <a:r>
              <a:rPr lang="tr-TR" altLang="tr-TR" dirty="0" smtClean="0"/>
              <a:t>Bacak dış yüzeyi 1/3 alt kısım, Ayak sırtında </a:t>
            </a:r>
            <a:r>
              <a:rPr lang="tr-TR" altLang="tr-TR" dirty="0" err="1" smtClean="0"/>
              <a:t>hipoestezi</a:t>
            </a:r>
            <a:endParaRPr lang="tr-TR" altLang="tr-TR" dirty="0" smtClean="0"/>
          </a:p>
          <a:p>
            <a:pPr eaLnBrk="1" hangingPunct="1">
              <a:buFont typeface="Arial" charset="0"/>
              <a:buChar char="•"/>
            </a:pPr>
            <a:endParaRPr lang="tr-TR" altLang="tr-TR" dirty="0" smtClean="0"/>
          </a:p>
          <a:p>
            <a:pPr eaLnBrk="1" hangingPunct="1">
              <a:buFont typeface="Arial" charset="0"/>
              <a:buChar char="•"/>
            </a:pPr>
            <a:r>
              <a:rPr lang="tr-TR" altLang="tr-TR" dirty="0" smtClean="0"/>
              <a:t>Ayak baş parmak ve bilek </a:t>
            </a:r>
            <a:r>
              <a:rPr lang="tr-TR" altLang="tr-TR" dirty="0" err="1" smtClean="0"/>
              <a:t>dorsal</a:t>
            </a:r>
            <a:r>
              <a:rPr lang="tr-TR" altLang="tr-TR" dirty="0" smtClean="0"/>
              <a:t> </a:t>
            </a:r>
            <a:r>
              <a:rPr lang="tr-TR" altLang="tr-TR" dirty="0" err="1" smtClean="0"/>
              <a:t>fleksiyonda</a:t>
            </a:r>
            <a:r>
              <a:rPr lang="tr-TR" altLang="tr-TR" dirty="0" smtClean="0"/>
              <a:t> zaaf</a:t>
            </a:r>
          </a:p>
          <a:p>
            <a:pPr eaLnBrk="1" hangingPunct="1">
              <a:buFont typeface="Arial" charset="0"/>
              <a:buChar char="•"/>
            </a:pPr>
            <a:endParaRPr lang="tr-TR" altLang="tr-TR" dirty="0" smtClean="0"/>
          </a:p>
          <a:p>
            <a:pPr eaLnBrk="1" hangingPunct="1">
              <a:buFont typeface="Arial" charset="0"/>
              <a:buChar char="•"/>
            </a:pPr>
            <a:r>
              <a:rPr lang="tr-TR" altLang="tr-TR" dirty="0" err="1" smtClean="0"/>
              <a:t>Fibula</a:t>
            </a:r>
            <a:r>
              <a:rPr lang="tr-TR" altLang="tr-TR" dirty="0" smtClean="0"/>
              <a:t> başında </a:t>
            </a:r>
            <a:r>
              <a:rPr lang="tr-TR" altLang="tr-TR" dirty="0" err="1" smtClean="0"/>
              <a:t>tinnel</a:t>
            </a:r>
            <a:r>
              <a:rPr lang="tr-TR" altLang="tr-TR" dirty="0" smtClean="0"/>
              <a:t> +</a:t>
            </a:r>
          </a:p>
          <a:p>
            <a:pPr eaLnBrk="1" hangingPunct="1">
              <a:buFont typeface="Arial" charset="0"/>
              <a:buChar char="•"/>
            </a:pPr>
            <a:endParaRPr lang="tr-TR" altLang="tr-TR" dirty="0" smtClean="0"/>
          </a:p>
        </p:txBody>
      </p:sp>
      <p:sp>
        <p:nvSpPr>
          <p:cNvPr id="4" name="3 Slayt Numarası Yer Tutucusu"/>
          <p:cNvSpPr txBox="1">
            <a:spLocks noGrp="1"/>
          </p:cNvSpPr>
          <p:nvPr/>
        </p:nvSpPr>
        <p:spPr>
          <a:xfrm>
            <a:off x="6553200" y="6356350"/>
            <a:ext cx="2133600" cy="365125"/>
          </a:xfrm>
          <a:prstGeom prst="rect">
            <a:avLst/>
          </a:prstGeom>
          <a:noFill/>
        </p:spPr>
        <p:txBody>
          <a:bodyPr anchor="ctr"/>
          <a:lstStyle/>
          <a:p>
            <a:pPr algn="r">
              <a:buFont typeface="Times New Roman" pitchFamily="16" charset="0"/>
              <a:buNone/>
              <a:defRPr/>
            </a:pPr>
            <a:fld id="{AA644E66-28BD-48E1-857F-6D9083BB76C7}" type="slidenum">
              <a:rPr lang="tr-TR" sz="1200">
                <a:solidFill>
                  <a:schemeClr val="tx1">
                    <a:tint val="75000"/>
                  </a:schemeClr>
                </a:solidFill>
                <a:latin typeface="Calibri" pitchFamily="34" charset="0"/>
                <a:ea typeface="MS Gothic" charset="-128"/>
              </a:rPr>
              <a:pPr algn="r">
                <a:buFont typeface="Times New Roman" pitchFamily="16" charset="0"/>
                <a:buNone/>
                <a:defRPr/>
              </a:pPr>
              <a:t>229</a:t>
            </a:fld>
            <a:endParaRPr lang="tr-TR" sz="1200" dirty="0">
              <a:solidFill>
                <a:schemeClr val="tx1">
                  <a:tint val="75000"/>
                </a:schemeClr>
              </a:solidFill>
              <a:latin typeface="Calibri" pitchFamily="34" charset="0"/>
              <a:ea typeface="MS Gothic" charset="-128"/>
            </a:endParaRPr>
          </a:p>
        </p:txBody>
      </p:sp>
    </p:spTree>
    <p:extLst>
      <p:ext uri="{BB962C8B-B14F-4D97-AF65-F5344CB8AC3E}">
        <p14:creationId xmlns:p14="http://schemas.microsoft.com/office/powerpoint/2010/main" val="40531133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Başlık"/>
          <p:cNvSpPr>
            <a:spLocks noGrp="1"/>
          </p:cNvSpPr>
          <p:nvPr>
            <p:ph type="title"/>
          </p:nvPr>
        </p:nvSpPr>
        <p:spPr>
          <a:xfrm>
            <a:off x="457200" y="274638"/>
            <a:ext cx="8229600" cy="654050"/>
          </a:xfrm>
        </p:spPr>
        <p:txBody>
          <a:bodyPr/>
          <a:lstStyle/>
          <a:p>
            <a:pPr eaLnBrk="1" hangingPunct="1"/>
            <a:r>
              <a:rPr lang="tr-TR" sz="3200" b="1" smtClean="0"/>
              <a:t>İş Kazası Ağırlık Hızı</a:t>
            </a:r>
          </a:p>
        </p:txBody>
      </p:sp>
      <p:sp>
        <p:nvSpPr>
          <p:cNvPr id="3" name="2 İçerik Yer Tutucusu"/>
          <p:cNvSpPr>
            <a:spLocks noGrp="1"/>
          </p:cNvSpPr>
          <p:nvPr>
            <p:ph idx="1"/>
          </p:nvPr>
        </p:nvSpPr>
        <p:spPr>
          <a:xfrm>
            <a:off x="457200" y="1071563"/>
            <a:ext cx="8229600" cy="5054600"/>
          </a:xfrm>
        </p:spPr>
        <p:txBody>
          <a:bodyPr>
            <a:normAutofit fontScale="85000" lnSpcReduction="20000"/>
          </a:bodyPr>
          <a:lstStyle/>
          <a:p>
            <a:pPr eaLnBrk="1" hangingPunct="1">
              <a:defRPr/>
            </a:pPr>
            <a:r>
              <a:rPr lang="tr-TR" sz="2800" dirty="0" smtClean="0"/>
              <a:t>Bir takvim yılında iş kazası nedeniyle yitirilen saatleri veya günlerin saptanmasında kullanılır.</a:t>
            </a:r>
          </a:p>
          <a:p>
            <a:pPr lvl="1" eaLnBrk="1" hangingPunct="1">
              <a:defRPr/>
            </a:pPr>
            <a:r>
              <a:rPr lang="tr-TR" sz="2800" dirty="0" smtClean="0"/>
              <a:t>Bir milyon saatte yitirilen iş gününü</a:t>
            </a:r>
          </a:p>
          <a:p>
            <a:pPr lvl="1" eaLnBrk="1" hangingPunct="1">
              <a:defRPr/>
            </a:pPr>
            <a:r>
              <a:rPr lang="tr-TR" sz="2800" dirty="0" smtClean="0"/>
              <a:t>100 saatte yitirilen iş saatini</a:t>
            </a:r>
          </a:p>
          <a:p>
            <a:pPr eaLnBrk="1" hangingPunct="1">
              <a:buFont typeface="Arial" pitchFamily="34" charset="0"/>
              <a:buNone/>
              <a:defRPr/>
            </a:pPr>
            <a:r>
              <a:rPr lang="tr-TR" sz="2800" dirty="0" smtClean="0"/>
              <a:t>	gösterir.</a:t>
            </a:r>
          </a:p>
          <a:p>
            <a:pPr eaLnBrk="1" hangingPunct="1">
              <a:defRPr/>
            </a:pPr>
            <a:r>
              <a:rPr lang="tr-TR" sz="2800" dirty="0" smtClean="0"/>
              <a:t>Formülü;</a:t>
            </a:r>
          </a:p>
          <a:p>
            <a:pPr eaLnBrk="1" hangingPunct="1">
              <a:defRPr/>
            </a:pPr>
            <a:endParaRPr lang="tr-TR" dirty="0" smtClean="0"/>
          </a:p>
          <a:p>
            <a:pPr eaLnBrk="1" hangingPunct="1">
              <a:defRPr/>
            </a:pPr>
            <a:endParaRPr lang="tr-TR" dirty="0" smtClean="0"/>
          </a:p>
          <a:p>
            <a:pPr eaLnBrk="1" hangingPunct="1">
              <a:defRPr/>
            </a:pPr>
            <a:endParaRPr lang="tr-TR" dirty="0" smtClean="0"/>
          </a:p>
          <a:p>
            <a:pPr eaLnBrk="1" hangingPunct="1">
              <a:buFont typeface="Arial" pitchFamily="34" charset="0"/>
              <a:buNone/>
              <a:defRPr/>
            </a:pPr>
            <a:r>
              <a:rPr lang="tr-TR" dirty="0" smtClean="0"/>
              <a:t>	</a:t>
            </a:r>
          </a:p>
          <a:p>
            <a:pPr eaLnBrk="1" hangingPunct="1">
              <a:buFont typeface="Arial" pitchFamily="34" charset="0"/>
              <a:buNone/>
              <a:defRPr/>
            </a:pPr>
            <a:endParaRPr lang="tr-TR" dirty="0"/>
          </a:p>
          <a:p>
            <a:pPr eaLnBrk="1" hangingPunct="1">
              <a:buFont typeface="Arial" pitchFamily="34" charset="0"/>
              <a:buNone/>
              <a:defRPr/>
            </a:pPr>
            <a:endParaRPr lang="tr-TR" dirty="0" smtClean="0"/>
          </a:p>
          <a:p>
            <a:pPr eaLnBrk="1" hangingPunct="1">
              <a:buFont typeface="Arial" pitchFamily="34" charset="0"/>
              <a:buNone/>
              <a:defRPr/>
            </a:pPr>
            <a:r>
              <a:rPr lang="tr-TR" dirty="0" smtClean="0"/>
              <a:t>(*) 100</a:t>
            </a:r>
          </a:p>
        </p:txBody>
      </p:sp>
      <p:graphicFrame>
        <p:nvGraphicFramePr>
          <p:cNvPr id="4" name="3 Tablo"/>
          <p:cNvGraphicFramePr>
            <a:graphicFrameLocks noGrp="1"/>
          </p:cNvGraphicFramePr>
          <p:nvPr/>
        </p:nvGraphicFramePr>
        <p:xfrm>
          <a:off x="684213" y="4221163"/>
          <a:ext cx="8135937" cy="1036638"/>
        </p:xfrm>
        <a:graphic>
          <a:graphicData uri="http://schemas.openxmlformats.org/drawingml/2006/table">
            <a:tbl>
              <a:tblPr/>
              <a:tblGrid>
                <a:gridCol w="5832475"/>
                <a:gridCol w="2303462"/>
              </a:tblGrid>
              <a:tr h="5183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smtClean="0">
                          <a:ln>
                            <a:noFill/>
                          </a:ln>
                          <a:solidFill>
                            <a:srgbClr val="000048"/>
                          </a:solidFill>
                          <a:effectLst>
                            <a:outerShdw blurRad="38100" dist="38100" dir="2700000" algn="tl">
                              <a:srgbClr val="C0C0C0"/>
                            </a:outerShdw>
                          </a:effectLst>
                          <a:latin typeface="Calibri" pitchFamily="34" charset="0"/>
                          <a:cs typeface="Arial" charset="0"/>
                        </a:rPr>
                        <a:t>Toplam gün kaybı (saat kaybı)</a:t>
                      </a:r>
                    </a:p>
                  </a:txBody>
                  <a:tcPr marT="45734" marB="45734" anchor="ctr" horzOverflow="overflow">
                    <a:lnL>
                      <a:noFill/>
                    </a:lnL>
                    <a:lnR>
                      <a:noFill/>
                    </a:lnR>
                    <a:lnT>
                      <a:noFill/>
                    </a:lnT>
                    <a:lnB w="38100" cap="flat" cmpd="sng" algn="ctr">
                      <a:solidFill>
                        <a:srgbClr val="000048"/>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smtClean="0">
                          <a:ln>
                            <a:noFill/>
                          </a:ln>
                          <a:solidFill>
                            <a:srgbClr val="000048"/>
                          </a:solidFill>
                          <a:effectLst>
                            <a:outerShdw blurRad="38100" dist="38100" dir="2700000" algn="tl">
                              <a:srgbClr val="C0C0C0"/>
                            </a:outerShdw>
                          </a:effectLst>
                          <a:latin typeface="Calibri" pitchFamily="34" charset="0"/>
                          <a:cs typeface="Arial" charset="0"/>
                        </a:rPr>
                        <a:t>x 1.000.000*</a:t>
                      </a:r>
                    </a:p>
                  </a:txBody>
                  <a:tcPr marT="45734" marB="45734" anchor="ctr" horzOverflow="overflow">
                    <a:lnL>
                      <a:noFill/>
                    </a:lnL>
                    <a:lnR>
                      <a:noFill/>
                    </a:lnR>
                    <a:lnT>
                      <a:noFill/>
                    </a:lnT>
                    <a:lnB>
                      <a:noFill/>
                    </a:lnB>
                    <a:lnTlToBr>
                      <a:noFill/>
                    </a:lnTlToBr>
                    <a:lnBlToTr>
                      <a:noFill/>
                    </a:lnBlToTr>
                    <a:noFill/>
                  </a:tcPr>
                </a:tc>
              </a:tr>
              <a:tr h="5183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smtClean="0">
                          <a:ln>
                            <a:noFill/>
                          </a:ln>
                          <a:solidFill>
                            <a:srgbClr val="000048"/>
                          </a:solidFill>
                          <a:effectLst>
                            <a:outerShdw blurRad="38100" dist="38100" dir="2700000" algn="tl">
                              <a:srgbClr val="C0C0C0"/>
                            </a:outerShdw>
                          </a:effectLst>
                          <a:latin typeface="Calibri" pitchFamily="34" charset="0"/>
                          <a:cs typeface="Arial" charset="0"/>
                        </a:rPr>
                        <a:t>Bütün işçilerin toplam çalışma saati</a:t>
                      </a:r>
                    </a:p>
                  </a:txBody>
                  <a:tcPr marT="45734" marB="45734" anchor="ctr" horzOverflow="overflow">
                    <a:lnL>
                      <a:noFill/>
                    </a:lnL>
                    <a:lnR>
                      <a:noFill/>
                    </a:lnR>
                    <a:lnT w="38100" cap="flat" cmpd="sng" algn="ctr">
                      <a:solidFill>
                        <a:srgbClr val="000048"/>
                      </a:solidFill>
                      <a:prstDash val="solid"/>
                      <a:round/>
                      <a:headEnd type="none" w="med" len="med"/>
                      <a:tailEnd type="none" w="med" len="med"/>
                    </a:lnT>
                    <a:lnB>
                      <a:noFill/>
                    </a:lnB>
                    <a:lnTlToBr>
                      <a:noFill/>
                    </a:lnTlToBr>
                    <a:lnBlToTr>
                      <a:noFill/>
                    </a:lnBlToTr>
                    <a:noFill/>
                  </a:tcPr>
                </a:tc>
                <a:tc vMerge="1">
                  <a:txBody>
                    <a:bodyPr/>
                    <a:lstStyle/>
                    <a:p>
                      <a:endParaRPr lang="tr-TR"/>
                    </a:p>
                  </a:txBody>
                  <a:tcPr/>
                </a:tc>
              </a:tr>
            </a:tbl>
          </a:graphicData>
        </a:graphic>
      </p:graphicFrame>
      <p:sp>
        <p:nvSpPr>
          <p:cNvPr id="5" name="4 Slayt Numarası Yer Tutucusu"/>
          <p:cNvSpPr>
            <a:spLocks noGrp="1"/>
          </p:cNvSpPr>
          <p:nvPr>
            <p:ph type="sldNum" sz="quarter" idx="11"/>
          </p:nvPr>
        </p:nvSpPr>
        <p:spPr/>
        <p:txBody>
          <a:bodyPr/>
          <a:lstStyle/>
          <a:p>
            <a:pPr>
              <a:defRPr/>
            </a:pPr>
            <a:fld id="{32232051-450E-4E51-83F6-19BC135BDC52}" type="slidenum">
              <a:rPr lang="tr-TR" smtClean="0"/>
              <a:pPr>
                <a:defRPr/>
              </a:pPr>
              <a:t>23</a:t>
            </a:fld>
            <a:endParaRPr lang="tr-TR"/>
          </a:p>
        </p:txBody>
      </p:sp>
    </p:spTree>
    <p:extLst>
      <p:ext uri="{BB962C8B-B14F-4D97-AF65-F5344CB8AC3E}">
        <p14:creationId xmlns:p14="http://schemas.microsoft.com/office/powerpoint/2010/main" val="2631078227"/>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89)	İş Sağlığı ve Güvenliği Hizmetleri Yönetmeliği’ne göre  İşyeri Sağlık ve Güvenlik Birimi’nde …. m2den  az olmamak üzere,  Ortak Sağlık ve Güvenlik Birimi’nde ise …….. m2den  az olmamak üzere bir ilkyardım ve acil müdahale odası bulunur. Boşluklara sırayla gelmesi gereken doğru cevaplar hangi seçenekte verilmiştir? </a:t>
            </a:r>
          </a:p>
          <a:p>
            <a:pPr algn="l"/>
            <a:r>
              <a:rPr lang="tr-TR" sz="2400" dirty="0">
                <a:solidFill>
                  <a:schemeClr val="tx1"/>
                </a:solidFill>
              </a:rPr>
              <a:t>A) 10 – 12				B) 10 - 15</a:t>
            </a:r>
          </a:p>
          <a:p>
            <a:pPr algn="l"/>
            <a:r>
              <a:rPr lang="tr-TR" sz="2400" dirty="0">
                <a:solidFill>
                  <a:schemeClr val="tx1"/>
                </a:solidFill>
              </a:rPr>
              <a:t>C)  12 – 15				D) 12 – 12</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230</a:t>
            </a:fld>
            <a:endParaRPr lang="tr-TR">
              <a:solidFill>
                <a:prstClr val="black">
                  <a:tint val="75000"/>
                </a:prstClr>
              </a:solidFill>
            </a:endParaRPr>
          </a:p>
        </p:txBody>
      </p:sp>
    </p:spTree>
    <p:extLst>
      <p:ext uri="{BB962C8B-B14F-4D97-AF65-F5344CB8AC3E}">
        <p14:creationId xmlns:p14="http://schemas.microsoft.com/office/powerpoint/2010/main" val="2190348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260350"/>
            <a:ext cx="9144000" cy="720725"/>
          </a:xfrm>
        </p:spPr>
        <p:txBody>
          <a:bodyPr rtlCol="0">
            <a:normAutofit fontScale="90000"/>
          </a:bodyPr>
          <a:lstStyle/>
          <a:p>
            <a:pPr algn="l" fontAlgn="auto">
              <a:spcAft>
                <a:spcPts val="0"/>
              </a:spcAft>
              <a:defRPr/>
            </a:pPr>
            <a:r>
              <a:rPr lang="tr-TR" sz="3600" b="1" dirty="0" smtClean="0"/>
              <a:t/>
            </a:r>
            <a:br>
              <a:rPr lang="tr-TR" sz="3600" b="1" dirty="0" smtClean="0"/>
            </a:br>
            <a:r>
              <a:rPr lang="tr-TR" sz="3600" b="1" dirty="0" smtClean="0"/>
              <a:t>İŞ </a:t>
            </a:r>
            <a:r>
              <a:rPr lang="tr-TR" sz="3600" b="1" dirty="0"/>
              <a:t>SAĞLIĞI VE GÜVENLİĞİ </a:t>
            </a:r>
            <a:r>
              <a:rPr lang="tr-TR" sz="3600" b="1" dirty="0" smtClean="0"/>
              <a:t>HİZMETLERİ YÖNETMELİĞİ</a:t>
            </a:r>
            <a:r>
              <a:rPr lang="tr-TR" dirty="0"/>
              <a:t/>
            </a:r>
            <a:br>
              <a:rPr lang="tr-TR" dirty="0"/>
            </a:br>
            <a:endParaRPr lang="tr-TR" dirty="0">
              <a:solidFill>
                <a:srgbClr val="FF0000"/>
              </a:solidFill>
            </a:endParaRPr>
          </a:p>
        </p:txBody>
      </p:sp>
      <p:sp>
        <p:nvSpPr>
          <p:cNvPr id="16386" name="Alt Başlık 2"/>
          <p:cNvSpPr>
            <a:spLocks noGrp="1"/>
          </p:cNvSpPr>
          <p:nvPr>
            <p:ph type="subTitle" idx="1"/>
          </p:nvPr>
        </p:nvSpPr>
        <p:spPr>
          <a:xfrm>
            <a:off x="611560" y="1196752"/>
            <a:ext cx="7777162" cy="4752975"/>
          </a:xfrm>
        </p:spPr>
        <p:txBody>
          <a:bodyPr/>
          <a:lstStyle/>
          <a:p>
            <a:pPr algn="l"/>
            <a:r>
              <a:rPr lang="tr-TR" sz="2800" dirty="0">
                <a:solidFill>
                  <a:schemeClr val="tx1"/>
                </a:solidFill>
              </a:rPr>
              <a:t>MADDE 10 – İşyeri sağlık ve güvenlik birimi</a:t>
            </a:r>
          </a:p>
          <a:p>
            <a:pPr algn="l"/>
            <a:r>
              <a:rPr lang="tr-TR" sz="2800" dirty="0">
                <a:solidFill>
                  <a:schemeClr val="tx1"/>
                </a:solidFill>
              </a:rPr>
              <a:t>b) Bu birimlerde ……………………….odası ve </a:t>
            </a:r>
            <a:r>
              <a:rPr lang="tr-TR" sz="3600" b="1" u="sng" dirty="0">
                <a:solidFill>
                  <a:schemeClr val="tx1"/>
                </a:solidFill>
              </a:rPr>
              <a:t>12 </a:t>
            </a:r>
            <a:r>
              <a:rPr lang="tr-TR" sz="2800" dirty="0">
                <a:solidFill>
                  <a:schemeClr val="tx1"/>
                </a:solidFill>
              </a:rPr>
              <a:t>metrekareden az olmamak üzere bir ilkyardım ve acil müdahale odası bulunur. </a:t>
            </a:r>
          </a:p>
          <a:p>
            <a:pPr algn="l"/>
            <a:r>
              <a:rPr lang="tr-TR" sz="2800" dirty="0">
                <a:solidFill>
                  <a:schemeClr val="tx1"/>
                </a:solidFill>
              </a:rPr>
              <a:t>MADDE 12 – Ortak sağlık ve güvenlik birimi</a:t>
            </a:r>
          </a:p>
          <a:p>
            <a:pPr algn="l"/>
            <a:r>
              <a:rPr lang="tr-TR" sz="2800" dirty="0">
                <a:solidFill>
                  <a:schemeClr val="tx1"/>
                </a:solidFill>
              </a:rPr>
              <a:t>(3) </a:t>
            </a:r>
            <a:r>
              <a:rPr lang="tr-TR" sz="2800" dirty="0" err="1">
                <a:solidFill>
                  <a:schemeClr val="tx1"/>
                </a:solidFill>
              </a:rPr>
              <a:t>OSGB’ler</a:t>
            </a:r>
            <a:r>
              <a:rPr lang="tr-TR" sz="2800" dirty="0">
                <a:solidFill>
                  <a:schemeClr val="tx1"/>
                </a:solidFill>
              </a:rPr>
              <a:t>, ………….büyüklükte; ……………..</a:t>
            </a:r>
            <a:r>
              <a:rPr lang="tr-TR" sz="3600" b="1" u="sng" dirty="0">
                <a:solidFill>
                  <a:schemeClr val="tx1"/>
                </a:solidFill>
              </a:rPr>
              <a:t>15 </a:t>
            </a:r>
            <a:r>
              <a:rPr lang="tr-TR" sz="2800" dirty="0">
                <a:solidFill>
                  <a:schemeClr val="tx1"/>
                </a:solidFill>
              </a:rPr>
              <a:t>metrekarelik ilkyardım ve acil müdahale, ……………….ve en az bir tuvalet ve lavabodan oluşur.</a:t>
            </a:r>
          </a:p>
          <a:p>
            <a:pPr algn="l"/>
            <a:endParaRPr lang="tr-TR" sz="2400" dirty="0"/>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231</a:t>
            </a:fld>
            <a:endParaRPr lang="tr-TR"/>
          </a:p>
        </p:txBody>
      </p:sp>
    </p:spTree>
    <p:extLst>
      <p:ext uri="{BB962C8B-B14F-4D97-AF65-F5344CB8AC3E}">
        <p14:creationId xmlns:p14="http://schemas.microsoft.com/office/powerpoint/2010/main" val="35648921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90)	İşyeri hekiminin işyerinde verdiği planlanmış eğitimler hangi tür eğitimdir? </a:t>
            </a:r>
          </a:p>
          <a:p>
            <a:pPr algn="l"/>
            <a:r>
              <a:rPr lang="tr-TR" sz="2400" dirty="0">
                <a:solidFill>
                  <a:schemeClr val="tx1"/>
                </a:solidFill>
              </a:rPr>
              <a:t>A) Yaygın eğitim			B) Örgün eğitim</a:t>
            </a:r>
          </a:p>
          <a:p>
            <a:pPr algn="l"/>
            <a:r>
              <a:rPr lang="tr-TR" sz="2400" dirty="0">
                <a:solidFill>
                  <a:schemeClr val="tx1"/>
                </a:solidFill>
              </a:rPr>
              <a:t>C) İşbaşı eğitimi			D) Algın eğitim                                                           </a:t>
            </a:r>
          </a:p>
          <a:p>
            <a:pPr algn="l"/>
            <a:endParaRPr lang="tr-TR" sz="2400" dirty="0">
              <a:solidFill>
                <a:schemeClr val="tx1"/>
              </a:solidFill>
            </a:endParaRP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232</a:t>
            </a:fld>
            <a:endParaRPr lang="tr-TR">
              <a:solidFill>
                <a:prstClr val="black">
                  <a:tint val="75000"/>
                </a:prstClr>
              </a:solidFill>
            </a:endParaRPr>
          </a:p>
        </p:txBody>
      </p:sp>
    </p:spTree>
    <p:extLst>
      <p:ext uri="{BB962C8B-B14F-4D97-AF65-F5344CB8AC3E}">
        <p14:creationId xmlns:p14="http://schemas.microsoft.com/office/powerpoint/2010/main" val="20449899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986" name="Resi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Başlık 1"/>
          <p:cNvSpPr>
            <a:spLocks noGrp="1"/>
          </p:cNvSpPr>
          <p:nvPr>
            <p:ph type="ctrTitle" idx="4294967295"/>
          </p:nvPr>
        </p:nvSpPr>
        <p:spPr>
          <a:xfrm>
            <a:off x="468313" y="404813"/>
            <a:ext cx="7772400" cy="720725"/>
          </a:xfrm>
        </p:spPr>
        <p:txBody>
          <a:bodyPr/>
          <a:lstStyle/>
          <a:p>
            <a:r>
              <a:rPr lang="tr-TR" sz="4000" smtClean="0"/>
              <a:t>	 </a:t>
            </a:r>
            <a:r>
              <a:rPr lang="tr-TR" sz="4000" smtClean="0">
                <a:solidFill>
                  <a:srgbClr val="18479F"/>
                </a:solidFill>
              </a:rPr>
              <a:t>Eğitim Tipleri</a:t>
            </a:r>
          </a:p>
        </p:txBody>
      </p:sp>
      <p:sp>
        <p:nvSpPr>
          <p:cNvPr id="41988" name="Alt Başlık 2"/>
          <p:cNvSpPr>
            <a:spLocks noGrp="1"/>
          </p:cNvSpPr>
          <p:nvPr>
            <p:ph type="subTitle" idx="4294967295"/>
          </p:nvPr>
        </p:nvSpPr>
        <p:spPr>
          <a:xfrm>
            <a:off x="468313" y="1268413"/>
            <a:ext cx="8353425" cy="4968875"/>
          </a:xfrm>
        </p:spPr>
        <p:txBody>
          <a:bodyPr/>
          <a:lstStyle/>
          <a:p>
            <a:pPr marL="0" indent="0" eaLnBrk="1">
              <a:buFont typeface="Arial" charset="0"/>
              <a:buNone/>
            </a:pPr>
            <a:r>
              <a:rPr lang="tr-TR" b="1" smtClean="0"/>
              <a:t>	a) Örgün Eğitim;</a:t>
            </a:r>
            <a:r>
              <a:rPr lang="tr-TR" smtClean="0"/>
              <a:t>  </a:t>
            </a:r>
          </a:p>
          <a:p>
            <a:pPr marL="0" indent="0" eaLnBrk="1">
              <a:buFont typeface="Arial" charset="0"/>
              <a:buNone/>
            </a:pPr>
            <a:endParaRPr lang="tr-TR" smtClean="0"/>
          </a:p>
          <a:p>
            <a:pPr marL="0" indent="0" eaLnBrk="1">
              <a:buFont typeface="Arial" charset="0"/>
              <a:buNone/>
            </a:pPr>
            <a:r>
              <a:rPr lang="tr-TR" smtClean="0"/>
              <a:t>	Planlı, programlı ve sistemli olarak, kurumlarda yürütülen ve belli bir hiyerarşik sıra içinde  (ilk, orta, lise, yüksek gibi ) bir alttakinin bir üst kademeye hazırladığı eğitimdir. Kişileri yaşama hazırlamayı ve bir meslek kazandırmayı amaçlar.</a:t>
            </a:r>
          </a:p>
          <a:p>
            <a:pPr marL="0" indent="0" eaLnBrk="1">
              <a:buFont typeface="Arial" charset="0"/>
              <a:buNone/>
            </a:pPr>
            <a:r>
              <a:rPr lang="tr-TR" b="1" smtClean="0"/>
              <a:t>	</a:t>
            </a:r>
            <a:endParaRPr lang="tr-TR" sz="4400" smtClean="0">
              <a:solidFill>
                <a:srgbClr val="898989"/>
              </a:solidFill>
            </a:endParaRPr>
          </a:p>
        </p:txBody>
      </p:sp>
      <p:pic>
        <p:nvPicPr>
          <p:cNvPr id="41989" name="Resim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275" y="6353175"/>
            <a:ext cx="17605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Slayt Numarası Yer Tutucusu"/>
          <p:cNvSpPr>
            <a:spLocks noGrp="1"/>
          </p:cNvSpPr>
          <p:nvPr>
            <p:ph type="sldNum" sz="quarter" idx="11"/>
          </p:nvPr>
        </p:nvSpPr>
        <p:spPr/>
        <p:txBody>
          <a:bodyPr/>
          <a:lstStyle/>
          <a:p>
            <a:pPr>
              <a:defRPr/>
            </a:pPr>
            <a:fld id="{77585BC1-2D03-42F1-83C5-C8D5356D8E13}" type="slidenum">
              <a:rPr lang="tr-TR" smtClean="0"/>
              <a:pPr>
                <a:defRPr/>
              </a:pPr>
              <a:t>233</a:t>
            </a:fld>
            <a:endParaRPr lang="tr-TR"/>
          </a:p>
        </p:txBody>
      </p:sp>
    </p:spTree>
    <p:extLst>
      <p:ext uri="{BB962C8B-B14F-4D97-AF65-F5344CB8AC3E}">
        <p14:creationId xmlns:p14="http://schemas.microsoft.com/office/powerpoint/2010/main" val="766140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Resi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Başlık 1"/>
          <p:cNvSpPr>
            <a:spLocks noGrp="1"/>
          </p:cNvSpPr>
          <p:nvPr>
            <p:ph type="ctrTitle" idx="4294967295"/>
          </p:nvPr>
        </p:nvSpPr>
        <p:spPr>
          <a:xfrm>
            <a:off x="468313" y="404813"/>
            <a:ext cx="7772400" cy="720725"/>
          </a:xfrm>
        </p:spPr>
        <p:txBody>
          <a:bodyPr/>
          <a:lstStyle/>
          <a:p>
            <a:r>
              <a:rPr lang="tr-TR" sz="4000" smtClean="0">
                <a:solidFill>
                  <a:srgbClr val="18479F"/>
                </a:solidFill>
              </a:rPr>
              <a:t>Eğitim Tipleri</a:t>
            </a:r>
          </a:p>
        </p:txBody>
      </p:sp>
      <p:sp>
        <p:nvSpPr>
          <p:cNvPr id="43012" name="Alt Başlık 2"/>
          <p:cNvSpPr>
            <a:spLocks noGrp="1"/>
          </p:cNvSpPr>
          <p:nvPr>
            <p:ph type="subTitle" idx="4294967295"/>
          </p:nvPr>
        </p:nvSpPr>
        <p:spPr>
          <a:xfrm>
            <a:off x="790575" y="1125538"/>
            <a:ext cx="8353425" cy="4968875"/>
          </a:xfrm>
        </p:spPr>
        <p:txBody>
          <a:bodyPr/>
          <a:lstStyle/>
          <a:p>
            <a:pPr marL="0" indent="0" eaLnBrk="1">
              <a:lnSpc>
                <a:spcPct val="90000"/>
              </a:lnSpc>
              <a:buFont typeface="Arial" charset="0"/>
              <a:buNone/>
            </a:pPr>
            <a:r>
              <a:rPr lang="tr-TR" b="1" dirty="0" smtClean="0"/>
              <a:t>b) Yaygın eğitim;</a:t>
            </a:r>
            <a:r>
              <a:rPr lang="tr-TR" dirty="0" smtClean="0"/>
              <a:t> </a:t>
            </a:r>
          </a:p>
          <a:p>
            <a:pPr marL="0" indent="0" eaLnBrk="1">
              <a:lnSpc>
                <a:spcPct val="90000"/>
              </a:lnSpc>
              <a:buFont typeface="Arial" charset="0"/>
              <a:buNone/>
            </a:pPr>
            <a:endParaRPr lang="tr-TR" dirty="0" smtClean="0"/>
          </a:p>
          <a:p>
            <a:pPr marL="0" indent="0" eaLnBrk="1">
              <a:lnSpc>
                <a:spcPct val="90000"/>
              </a:lnSpc>
              <a:buFont typeface="Arial" charset="0"/>
              <a:buNone/>
            </a:pPr>
            <a:r>
              <a:rPr lang="tr-TR" sz="2400" dirty="0" smtClean="0"/>
              <a:t>	</a:t>
            </a:r>
            <a:r>
              <a:rPr lang="tr-TR" dirty="0" smtClean="0"/>
              <a:t>Planlı programlı ve sistemli olarak yürütülen, örgün eğitimin dışında ve örgün eğitimin boşluklarını, eksikliklerini ve kaybedilen şansları gidermeyi ya da yeni gelişmeleri aktarmayı, böylece insanları geliştirmeyi amaçlayan eğitim türüdür. Kısa süreli kurslar, kongre, konferans ve toplantılar şeklinde yürütülür.</a:t>
            </a:r>
          </a:p>
        </p:txBody>
      </p:sp>
      <p:pic>
        <p:nvPicPr>
          <p:cNvPr id="43013" name="Resim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275" y="6353175"/>
            <a:ext cx="17605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Slayt Numarası Yer Tutucusu"/>
          <p:cNvSpPr>
            <a:spLocks noGrp="1"/>
          </p:cNvSpPr>
          <p:nvPr>
            <p:ph type="sldNum" sz="quarter" idx="11"/>
          </p:nvPr>
        </p:nvSpPr>
        <p:spPr/>
        <p:txBody>
          <a:bodyPr/>
          <a:lstStyle/>
          <a:p>
            <a:pPr>
              <a:defRPr/>
            </a:pPr>
            <a:fld id="{5B45742A-E630-471A-B621-D1D684CAA281}" type="slidenum">
              <a:rPr lang="tr-TR" smtClean="0"/>
              <a:pPr>
                <a:defRPr/>
              </a:pPr>
              <a:t>234</a:t>
            </a:fld>
            <a:endParaRPr lang="tr-TR"/>
          </a:p>
        </p:txBody>
      </p:sp>
    </p:spTree>
    <p:extLst>
      <p:ext uri="{BB962C8B-B14F-4D97-AF65-F5344CB8AC3E}">
        <p14:creationId xmlns:p14="http://schemas.microsoft.com/office/powerpoint/2010/main" val="3329328942"/>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4034" name="Resi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Başlık 1"/>
          <p:cNvSpPr>
            <a:spLocks noGrp="1"/>
          </p:cNvSpPr>
          <p:nvPr>
            <p:ph type="ctrTitle" idx="4294967295"/>
          </p:nvPr>
        </p:nvSpPr>
        <p:spPr>
          <a:xfrm>
            <a:off x="468313" y="404813"/>
            <a:ext cx="7772400" cy="720725"/>
          </a:xfrm>
        </p:spPr>
        <p:txBody>
          <a:bodyPr/>
          <a:lstStyle/>
          <a:p>
            <a:r>
              <a:rPr lang="tr-TR" sz="4000" smtClean="0">
                <a:solidFill>
                  <a:srgbClr val="18479F"/>
                </a:solidFill>
              </a:rPr>
              <a:t>Eğitim Tipleri</a:t>
            </a:r>
            <a:r>
              <a:rPr lang="tr-TR" sz="4000" smtClean="0"/>
              <a:t> 	</a:t>
            </a:r>
          </a:p>
        </p:txBody>
      </p:sp>
      <p:sp>
        <p:nvSpPr>
          <p:cNvPr id="44036" name="Alt Başlık 2"/>
          <p:cNvSpPr>
            <a:spLocks noGrp="1"/>
          </p:cNvSpPr>
          <p:nvPr>
            <p:ph type="subTitle" idx="4294967295"/>
          </p:nvPr>
        </p:nvSpPr>
        <p:spPr>
          <a:xfrm>
            <a:off x="468313" y="1268413"/>
            <a:ext cx="8353425" cy="4968875"/>
          </a:xfrm>
        </p:spPr>
        <p:txBody>
          <a:bodyPr/>
          <a:lstStyle/>
          <a:p>
            <a:pPr marL="0" indent="0" eaLnBrk="1">
              <a:lnSpc>
                <a:spcPct val="90000"/>
              </a:lnSpc>
              <a:buFont typeface="Arial" charset="0"/>
              <a:buNone/>
            </a:pPr>
            <a:r>
              <a:rPr lang="tr-TR" b="1" smtClean="0"/>
              <a:t>c) Algın eğitim;</a:t>
            </a:r>
            <a:r>
              <a:rPr lang="tr-TR" sz="2400" smtClean="0"/>
              <a:t> </a:t>
            </a:r>
          </a:p>
          <a:p>
            <a:pPr marL="0" indent="0" eaLnBrk="1">
              <a:lnSpc>
                <a:spcPct val="90000"/>
              </a:lnSpc>
              <a:buFont typeface="Arial" charset="0"/>
              <a:buNone/>
            </a:pPr>
            <a:endParaRPr lang="tr-TR" sz="2400" smtClean="0"/>
          </a:p>
          <a:p>
            <a:pPr marL="0" indent="0" eaLnBrk="1">
              <a:lnSpc>
                <a:spcPct val="90000"/>
              </a:lnSpc>
              <a:buFont typeface="Arial" charset="0"/>
              <a:buNone/>
            </a:pPr>
            <a:r>
              <a:rPr lang="tr-TR" sz="2400" smtClean="0"/>
              <a:t>	</a:t>
            </a:r>
            <a:r>
              <a:rPr lang="tr-TR" smtClean="0"/>
              <a:t>Belli bir planı programı ve sistemi olmayan,  eğitim kurumlarınca yürütülmeyen, tüm toplumun günlük yaşamı sırasında sürüp giden eğitimdir. Aile, kitle iletişim araçları, komşu, arkadaş gruplarının verdiği eğitim bu tür eğitimin en çok bilinen örnekleridir.</a:t>
            </a:r>
          </a:p>
          <a:p>
            <a:pPr marL="0" indent="0" eaLnBrk="1">
              <a:lnSpc>
                <a:spcPct val="90000"/>
              </a:lnSpc>
              <a:buFont typeface="Arial" charset="0"/>
              <a:buNone/>
            </a:pPr>
            <a:endParaRPr lang="tr-TR" smtClean="0">
              <a:solidFill>
                <a:srgbClr val="898989"/>
              </a:solidFill>
            </a:endParaRPr>
          </a:p>
        </p:txBody>
      </p:sp>
      <p:pic>
        <p:nvPicPr>
          <p:cNvPr id="44037" name="Resim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275" y="6353175"/>
            <a:ext cx="17605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Slayt Numarası Yer Tutucusu"/>
          <p:cNvSpPr>
            <a:spLocks noGrp="1"/>
          </p:cNvSpPr>
          <p:nvPr>
            <p:ph type="sldNum" sz="quarter" idx="11"/>
          </p:nvPr>
        </p:nvSpPr>
        <p:spPr/>
        <p:txBody>
          <a:bodyPr/>
          <a:lstStyle/>
          <a:p>
            <a:pPr>
              <a:defRPr/>
            </a:pPr>
            <a:fld id="{4BDBE852-469B-4466-BEED-84C6CCBCED14}" type="slidenum">
              <a:rPr lang="tr-TR" smtClean="0"/>
              <a:pPr>
                <a:defRPr/>
              </a:pPr>
              <a:t>235</a:t>
            </a:fld>
            <a:endParaRPr lang="tr-TR"/>
          </a:p>
        </p:txBody>
      </p:sp>
    </p:spTree>
    <p:extLst>
      <p:ext uri="{BB962C8B-B14F-4D97-AF65-F5344CB8AC3E}">
        <p14:creationId xmlns:p14="http://schemas.microsoft.com/office/powerpoint/2010/main" val="352103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91)	Çalışanların İş Sağlığı ve Güvenliği Eğitimlerinin Usul ve Esasları Hakkında Yönetmeliğe göre “Çok Tehlikeli” sınıfta yer alan iş yerlerinde işçi başına …….saat eğitim verilmesi ve bu eğitimlerin en fazla ………….. kez tekrarlanması gereklidir. Boşluklara gelmesi gereken doğru cevaplar hangi seçenekte verilmiştir? </a:t>
            </a:r>
          </a:p>
          <a:p>
            <a:pPr algn="l"/>
            <a:r>
              <a:rPr lang="tr-TR" sz="2400" dirty="0">
                <a:solidFill>
                  <a:schemeClr val="tx1"/>
                </a:solidFill>
              </a:rPr>
              <a:t>A) 	8 - 2 yılda bir		</a:t>
            </a:r>
          </a:p>
          <a:p>
            <a:pPr algn="l"/>
            <a:r>
              <a:rPr lang="tr-TR" sz="2400" dirty="0">
                <a:solidFill>
                  <a:schemeClr val="tx1"/>
                </a:solidFill>
              </a:rPr>
              <a:t>B) 	10 - 2 yılda bir</a:t>
            </a:r>
          </a:p>
          <a:p>
            <a:pPr algn="l"/>
            <a:r>
              <a:rPr lang="tr-TR" sz="2400" dirty="0">
                <a:solidFill>
                  <a:schemeClr val="tx1"/>
                </a:solidFill>
              </a:rPr>
              <a:t>C) 	12 - yılda bir		</a:t>
            </a:r>
          </a:p>
          <a:p>
            <a:pPr algn="l"/>
            <a:r>
              <a:rPr lang="tr-TR" sz="2400" dirty="0">
                <a:solidFill>
                  <a:schemeClr val="tx1"/>
                </a:solidFill>
              </a:rPr>
              <a:t>D) 	16 - yılda bir </a:t>
            </a: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236</a:t>
            </a:fld>
            <a:endParaRPr lang="tr-TR">
              <a:solidFill>
                <a:prstClr val="black">
                  <a:tint val="75000"/>
                </a:prstClr>
              </a:solidFill>
            </a:endParaRPr>
          </a:p>
        </p:txBody>
      </p:sp>
    </p:spTree>
    <p:extLst>
      <p:ext uri="{BB962C8B-B14F-4D97-AF65-F5344CB8AC3E}">
        <p14:creationId xmlns:p14="http://schemas.microsoft.com/office/powerpoint/2010/main" val="4282168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476672"/>
            <a:ext cx="7772400" cy="720725"/>
          </a:xfrm>
        </p:spPr>
        <p:txBody>
          <a:bodyPr rtlCol="0">
            <a:noAutofit/>
          </a:bodyPr>
          <a:lstStyle/>
          <a:p>
            <a:pPr algn="l"/>
            <a:r>
              <a:rPr lang="tr-TR" sz="2400" b="1" dirty="0" smtClean="0"/>
              <a:t/>
            </a:r>
            <a:br>
              <a:rPr lang="tr-TR" sz="2400" b="1" dirty="0" smtClean="0"/>
            </a:br>
            <a:r>
              <a:rPr lang="tr-TR" sz="2400" b="1" dirty="0" smtClean="0"/>
              <a:t>ÇALIŞANLARIN </a:t>
            </a:r>
            <a:r>
              <a:rPr lang="tr-TR" sz="2400" b="1" dirty="0"/>
              <a:t>İŞ SAĞLIĞI VE GÜVENLİĞİ </a:t>
            </a:r>
            <a:r>
              <a:rPr lang="tr-TR" sz="2400" b="1" dirty="0" smtClean="0"/>
              <a:t>EĞİTİMLERİNİN USUL VE </a:t>
            </a:r>
            <a:r>
              <a:rPr lang="tr-TR" sz="2400" b="1" dirty="0"/>
              <a:t>ESASLARI HAKKINDA YÖNETMELİK</a:t>
            </a:r>
            <a:r>
              <a:rPr lang="tr-TR" sz="2400" dirty="0"/>
              <a:t/>
            </a:r>
            <a:br>
              <a:rPr lang="tr-TR" sz="2400" dirty="0"/>
            </a:br>
            <a:endParaRPr lang="tr-TR" sz="2400" dirty="0">
              <a:solidFill>
                <a:srgbClr val="FF0000"/>
              </a:solidFill>
            </a:endParaRP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MADDE 6 - İş sağlığı ve güvenliği eğitimleri</a:t>
            </a:r>
          </a:p>
          <a:p>
            <a:pPr algn="l"/>
            <a:r>
              <a:rPr lang="tr-TR" sz="2400" dirty="0">
                <a:solidFill>
                  <a:schemeClr val="tx1"/>
                </a:solidFill>
              </a:rPr>
              <a:t>(4) Birinci fıkraya göre verilen eğitimler, değişen ve ortaya çıkan yeni riskler de dikkate alınarak aşağıda belirtilen düzenli aralıklarla tekrarlanır:</a:t>
            </a:r>
          </a:p>
          <a:p>
            <a:pPr algn="l"/>
            <a:r>
              <a:rPr lang="tr-TR" sz="2400" dirty="0">
                <a:solidFill>
                  <a:schemeClr val="tx1"/>
                </a:solidFill>
              </a:rPr>
              <a:t>a) </a:t>
            </a:r>
            <a:r>
              <a:rPr lang="tr-TR" sz="2400" b="1" u="sng" dirty="0">
                <a:solidFill>
                  <a:schemeClr val="tx1"/>
                </a:solidFill>
              </a:rPr>
              <a:t>Çok tehlikeli sınıfta yer alan işyerlerinde yılda </a:t>
            </a:r>
            <a:r>
              <a:rPr lang="tr-TR" b="1" u="sng" dirty="0">
                <a:solidFill>
                  <a:schemeClr val="tx1"/>
                </a:solidFill>
              </a:rPr>
              <a:t>en az bir defa.</a:t>
            </a:r>
          </a:p>
          <a:p>
            <a:pPr algn="l"/>
            <a:r>
              <a:rPr lang="tr-TR" sz="2400" dirty="0">
                <a:solidFill>
                  <a:schemeClr val="tx1"/>
                </a:solidFill>
              </a:rPr>
              <a:t>b) Tehlikeli sınıfta yer alan işyerlerinde iki yılda en az bir defa.</a:t>
            </a:r>
          </a:p>
          <a:p>
            <a:pPr algn="l"/>
            <a:r>
              <a:rPr lang="tr-TR" sz="2400" dirty="0">
                <a:solidFill>
                  <a:schemeClr val="tx1"/>
                </a:solidFill>
              </a:rPr>
              <a:t>c) Az tehlikeli sınıfta yer alan işyerlerinde üç yılda en az bir defa.</a:t>
            </a:r>
          </a:p>
          <a:p>
            <a:pPr algn="l"/>
            <a:endParaRPr lang="tr-TR" sz="2400" dirty="0">
              <a:solidFill>
                <a:schemeClr val="tx1"/>
              </a:solidFill>
            </a:endParaRPr>
          </a:p>
          <a:p>
            <a:pPr algn="l"/>
            <a:endParaRPr lang="tr-TR" sz="24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237</a:t>
            </a:fld>
            <a:endParaRPr lang="tr-TR"/>
          </a:p>
        </p:txBody>
      </p:sp>
    </p:spTree>
    <p:extLst>
      <p:ext uri="{BB962C8B-B14F-4D97-AF65-F5344CB8AC3E}">
        <p14:creationId xmlns:p14="http://schemas.microsoft.com/office/powerpoint/2010/main" val="2571585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476672"/>
            <a:ext cx="7772400" cy="720725"/>
          </a:xfrm>
        </p:spPr>
        <p:txBody>
          <a:bodyPr rtlCol="0">
            <a:noAutofit/>
          </a:bodyPr>
          <a:lstStyle/>
          <a:p>
            <a:pPr algn="l"/>
            <a:r>
              <a:rPr lang="tr-TR" sz="2400" b="1" dirty="0" smtClean="0"/>
              <a:t/>
            </a:r>
            <a:br>
              <a:rPr lang="tr-TR" sz="2400" b="1" dirty="0" smtClean="0"/>
            </a:br>
            <a:r>
              <a:rPr lang="tr-TR" sz="2400" b="1" dirty="0" smtClean="0"/>
              <a:t>ÇALIŞANLARIN </a:t>
            </a:r>
            <a:r>
              <a:rPr lang="tr-TR" sz="2400" b="1" dirty="0"/>
              <a:t>İŞ SAĞLIĞI VE GÜVENLİĞİ </a:t>
            </a:r>
            <a:r>
              <a:rPr lang="tr-TR" sz="2400" b="1" dirty="0" smtClean="0"/>
              <a:t>EĞİTİMLERİNİN USUL VE </a:t>
            </a:r>
            <a:r>
              <a:rPr lang="tr-TR" sz="2400" b="1" dirty="0"/>
              <a:t>ESASLARI HAKKINDA YÖNETMELİK</a:t>
            </a:r>
            <a:r>
              <a:rPr lang="tr-TR" sz="2400" dirty="0"/>
              <a:t/>
            </a:r>
            <a:br>
              <a:rPr lang="tr-TR" sz="2400" dirty="0"/>
            </a:br>
            <a:endParaRPr lang="tr-TR" sz="2400" dirty="0">
              <a:solidFill>
                <a:srgbClr val="FF0000"/>
              </a:solidFill>
            </a:endParaRP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smtClean="0">
                <a:solidFill>
                  <a:schemeClr val="tx1"/>
                </a:solidFill>
              </a:rPr>
              <a:t>MADDE </a:t>
            </a:r>
            <a:r>
              <a:rPr lang="tr-TR" sz="2400" dirty="0">
                <a:solidFill>
                  <a:schemeClr val="tx1"/>
                </a:solidFill>
              </a:rPr>
              <a:t>11 – Eğitim süreleri ve konuları</a:t>
            </a:r>
          </a:p>
          <a:p>
            <a:pPr algn="l"/>
            <a:r>
              <a:rPr lang="tr-TR" sz="2400" dirty="0">
                <a:solidFill>
                  <a:schemeClr val="tx1"/>
                </a:solidFill>
              </a:rPr>
              <a:t>(1) Çalışanlara verilecek eğitimler, çalışanların işe girişlerinde ve işin devamı süresince belirlenen periyotlar içinde;</a:t>
            </a:r>
          </a:p>
          <a:p>
            <a:pPr algn="l"/>
            <a:r>
              <a:rPr lang="tr-TR" sz="2400" dirty="0">
                <a:solidFill>
                  <a:schemeClr val="tx1"/>
                </a:solidFill>
              </a:rPr>
              <a:t>a) Az tehlikeli işyerleri için en az sekiz saat,</a:t>
            </a:r>
          </a:p>
          <a:p>
            <a:pPr algn="l"/>
            <a:r>
              <a:rPr lang="tr-TR" sz="2400" dirty="0">
                <a:solidFill>
                  <a:schemeClr val="tx1"/>
                </a:solidFill>
              </a:rPr>
              <a:t>b) Tehlikeli işyerleri için en az on iki saat,</a:t>
            </a:r>
          </a:p>
          <a:p>
            <a:pPr algn="l"/>
            <a:r>
              <a:rPr lang="tr-TR" sz="2400" dirty="0">
                <a:solidFill>
                  <a:schemeClr val="tx1"/>
                </a:solidFill>
              </a:rPr>
              <a:t>c) </a:t>
            </a:r>
            <a:r>
              <a:rPr lang="tr-TR" sz="2400" b="1" u="sng" dirty="0">
                <a:solidFill>
                  <a:schemeClr val="tx1"/>
                </a:solidFill>
              </a:rPr>
              <a:t>Çok tehlikeli işyerleri için en az </a:t>
            </a:r>
            <a:r>
              <a:rPr lang="tr-TR" b="1" u="sng" dirty="0">
                <a:solidFill>
                  <a:schemeClr val="tx1"/>
                </a:solidFill>
              </a:rPr>
              <a:t>on altı saat</a:t>
            </a:r>
          </a:p>
          <a:p>
            <a:pPr algn="l"/>
            <a:r>
              <a:rPr lang="tr-TR" dirty="0">
                <a:solidFill>
                  <a:schemeClr val="tx1"/>
                </a:solidFill>
              </a:rPr>
              <a:t>olarak her çalışan için düzenlenir.</a:t>
            </a:r>
          </a:p>
          <a:p>
            <a:pPr algn="l"/>
            <a:endParaRPr lang="tr-TR" sz="2400" dirty="0">
              <a:solidFill>
                <a:schemeClr val="tx1"/>
              </a:solidFill>
            </a:endParaRPr>
          </a:p>
          <a:p>
            <a:pPr algn="l"/>
            <a:endParaRPr lang="tr-TR" sz="24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238</a:t>
            </a:fld>
            <a:endParaRPr lang="tr-TR"/>
          </a:p>
        </p:txBody>
      </p:sp>
    </p:spTree>
    <p:extLst>
      <p:ext uri="{BB962C8B-B14F-4D97-AF65-F5344CB8AC3E}">
        <p14:creationId xmlns:p14="http://schemas.microsoft.com/office/powerpoint/2010/main" val="1813467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92)	İş Kanuna göre nitelikleri bakımından kaç iş gününden fazla devam eden işlere “sürekli iş” denir? </a:t>
            </a:r>
          </a:p>
          <a:p>
            <a:pPr algn="l"/>
            <a:r>
              <a:rPr lang="tr-TR" sz="2400" dirty="0">
                <a:solidFill>
                  <a:schemeClr val="tx1"/>
                </a:solidFill>
              </a:rPr>
              <a:t>A)  20 				B) 30 </a:t>
            </a:r>
          </a:p>
          <a:p>
            <a:pPr algn="l"/>
            <a:r>
              <a:rPr lang="tr-TR" sz="2400" dirty="0">
                <a:solidFill>
                  <a:schemeClr val="tx1"/>
                </a:solidFill>
              </a:rPr>
              <a:t>C)  60 				D) 90</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239</a:t>
            </a:fld>
            <a:endParaRPr lang="tr-TR">
              <a:solidFill>
                <a:prstClr val="black">
                  <a:tint val="75000"/>
                </a:prstClr>
              </a:solidFill>
            </a:endParaRPr>
          </a:p>
        </p:txBody>
      </p:sp>
    </p:spTree>
    <p:extLst>
      <p:ext uri="{BB962C8B-B14F-4D97-AF65-F5344CB8AC3E}">
        <p14:creationId xmlns:p14="http://schemas.microsoft.com/office/powerpoint/2010/main" val="416681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Başlık"/>
          <p:cNvSpPr>
            <a:spLocks noGrp="1"/>
          </p:cNvSpPr>
          <p:nvPr>
            <p:ph type="title"/>
          </p:nvPr>
        </p:nvSpPr>
        <p:spPr>
          <a:xfrm>
            <a:off x="457200" y="274638"/>
            <a:ext cx="8229600" cy="654050"/>
          </a:xfrm>
        </p:spPr>
        <p:txBody>
          <a:bodyPr/>
          <a:lstStyle/>
          <a:p>
            <a:pPr eaLnBrk="1" hangingPunct="1"/>
            <a:r>
              <a:rPr lang="tr-TR" smtClean="0"/>
              <a:t>Örnek</a:t>
            </a:r>
          </a:p>
        </p:txBody>
      </p:sp>
      <p:sp>
        <p:nvSpPr>
          <p:cNvPr id="64515" name="2 İçerik Yer Tutucusu"/>
          <p:cNvSpPr>
            <a:spLocks noGrp="1"/>
          </p:cNvSpPr>
          <p:nvPr>
            <p:ph idx="1"/>
          </p:nvPr>
        </p:nvSpPr>
        <p:spPr>
          <a:xfrm>
            <a:off x="457200" y="1071563"/>
            <a:ext cx="8229600" cy="5054600"/>
          </a:xfrm>
        </p:spPr>
        <p:txBody>
          <a:bodyPr/>
          <a:lstStyle/>
          <a:p>
            <a:pPr eaLnBrk="1" hangingPunct="1">
              <a:buFont typeface="Arial" charset="0"/>
              <a:buChar char="•"/>
            </a:pPr>
            <a:r>
              <a:rPr lang="tr-TR" dirty="0" smtClean="0"/>
              <a:t>Ağır ve tehlikeli iş yapan ve yılda ortalama 600 işçinin çalıştığı bir işyerinde 2010 yılı sonu itibarıyla;</a:t>
            </a:r>
          </a:p>
          <a:p>
            <a:pPr lvl="1" eaLnBrk="1" hangingPunct="1">
              <a:buFont typeface="Arial" charset="0"/>
              <a:buChar char="•"/>
            </a:pPr>
            <a:r>
              <a:rPr lang="tr-TR" dirty="0" smtClean="0"/>
              <a:t>150 iş kazası meydana gelmiştir.</a:t>
            </a:r>
          </a:p>
          <a:p>
            <a:pPr lvl="1" eaLnBrk="1" hangingPunct="1">
              <a:buFont typeface="Arial" charset="0"/>
              <a:buChar char="•"/>
            </a:pPr>
            <a:r>
              <a:rPr lang="tr-TR" dirty="0" smtClean="0"/>
              <a:t>İşyerinde işçilerin toplam çalışma saati 1.462.500’dür.</a:t>
            </a:r>
          </a:p>
          <a:p>
            <a:pPr lvl="1" eaLnBrk="1" hangingPunct="1">
              <a:buFont typeface="Arial" charset="0"/>
              <a:buChar char="•"/>
            </a:pPr>
            <a:r>
              <a:rPr lang="tr-TR" dirty="0" smtClean="0"/>
              <a:t>İşyerinde iş kazaları nedeniyle;</a:t>
            </a:r>
          </a:p>
          <a:p>
            <a:pPr lvl="2" eaLnBrk="1" hangingPunct="1">
              <a:buFont typeface="Arial" charset="0"/>
              <a:buChar char="•"/>
            </a:pPr>
            <a:r>
              <a:rPr lang="tr-TR" dirty="0" smtClean="0"/>
              <a:t>Geçici iş göremezlik gün sayısı 250 gün</a:t>
            </a:r>
          </a:p>
          <a:p>
            <a:pPr lvl="2" eaLnBrk="1" hangingPunct="1">
              <a:buFont typeface="Arial" charset="0"/>
              <a:buChar char="•"/>
            </a:pPr>
            <a:r>
              <a:rPr lang="tr-TR" dirty="0" smtClean="0"/>
              <a:t>Sürekli iş göremezlik dereceleri toplamı 20</a:t>
            </a:r>
          </a:p>
          <a:p>
            <a:pPr lvl="2" eaLnBrk="1" hangingPunct="1">
              <a:buFont typeface="Arial" charset="0"/>
              <a:buChar char="•"/>
            </a:pPr>
            <a:r>
              <a:rPr lang="tr-TR" dirty="0" smtClean="0"/>
              <a:t>İş kazaları nedenli ölüm 1</a:t>
            </a:r>
          </a:p>
          <a:p>
            <a:pPr marL="0" indent="0" eaLnBrk="1" hangingPunct="1">
              <a:buNone/>
            </a:pPr>
            <a:endParaRPr lang="tr-TR" dirty="0" smtClean="0"/>
          </a:p>
        </p:txBody>
      </p:sp>
      <p:sp>
        <p:nvSpPr>
          <p:cNvPr id="4" name="3 Slayt Numarası Yer Tutucusu"/>
          <p:cNvSpPr>
            <a:spLocks noGrp="1"/>
          </p:cNvSpPr>
          <p:nvPr>
            <p:ph type="sldNum" sz="quarter" idx="11"/>
          </p:nvPr>
        </p:nvSpPr>
        <p:spPr/>
        <p:txBody>
          <a:bodyPr/>
          <a:lstStyle/>
          <a:p>
            <a:pPr>
              <a:defRPr/>
            </a:pPr>
            <a:fld id="{EE0F250F-0015-49C7-B44B-0A9FA189BD34}" type="slidenum">
              <a:rPr lang="tr-TR" smtClean="0"/>
              <a:pPr>
                <a:defRPr/>
              </a:pPr>
              <a:t>24</a:t>
            </a:fld>
            <a:endParaRPr lang="tr-TR"/>
          </a:p>
        </p:txBody>
      </p:sp>
    </p:spTree>
    <p:extLst>
      <p:ext uri="{BB962C8B-B14F-4D97-AF65-F5344CB8AC3E}">
        <p14:creationId xmlns:p14="http://schemas.microsoft.com/office/powerpoint/2010/main" val="2239616909"/>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smtClean="0">
                <a:solidFill>
                  <a:srgbClr val="FF0000"/>
                </a:solidFill>
              </a:rPr>
              <a:t>4857 SAYILI İŞ </a:t>
            </a:r>
            <a:r>
              <a:rPr lang="tr-TR" dirty="0">
                <a:solidFill>
                  <a:srgbClr val="FF0000"/>
                </a:solidFill>
              </a:rPr>
              <a:t>KANUNU</a:t>
            </a:r>
          </a:p>
        </p:txBody>
      </p:sp>
      <p:sp>
        <p:nvSpPr>
          <p:cNvPr id="16386" name="Alt Başlık 2"/>
          <p:cNvSpPr>
            <a:spLocks noGrp="1"/>
          </p:cNvSpPr>
          <p:nvPr>
            <p:ph type="subTitle" idx="1"/>
          </p:nvPr>
        </p:nvSpPr>
        <p:spPr>
          <a:xfrm>
            <a:off x="539552" y="1196752"/>
            <a:ext cx="7777162" cy="4752975"/>
          </a:xfrm>
        </p:spPr>
        <p:txBody>
          <a:bodyPr/>
          <a:lstStyle/>
          <a:p>
            <a:pPr algn="l"/>
            <a:r>
              <a:rPr lang="tr-TR" sz="2800" dirty="0" smtClean="0">
                <a:solidFill>
                  <a:schemeClr val="tx1"/>
                </a:solidFill>
              </a:rPr>
              <a:t>Madde </a:t>
            </a:r>
            <a:r>
              <a:rPr lang="tr-TR" sz="2800" dirty="0">
                <a:solidFill>
                  <a:schemeClr val="tx1"/>
                </a:solidFill>
              </a:rPr>
              <a:t>10 - Sürekli ve süreksiz işlerdeki iş sözleşmeleri </a:t>
            </a:r>
          </a:p>
          <a:p>
            <a:pPr algn="l"/>
            <a:r>
              <a:rPr lang="tr-TR" sz="2800" dirty="0">
                <a:solidFill>
                  <a:schemeClr val="tx1"/>
                </a:solidFill>
              </a:rPr>
              <a:t>Nitelikleri bakımından en çok </a:t>
            </a:r>
            <a:r>
              <a:rPr lang="tr-TR" b="1" u="sng" dirty="0">
                <a:solidFill>
                  <a:schemeClr val="tx1"/>
                </a:solidFill>
              </a:rPr>
              <a:t>otuz iş </a:t>
            </a:r>
            <a:r>
              <a:rPr lang="tr-TR" sz="2800" dirty="0">
                <a:solidFill>
                  <a:schemeClr val="tx1"/>
                </a:solidFill>
              </a:rPr>
              <a:t>günü süren işlere süreksiz iş, bundan fazla devam edenlere sürekli iş denir. </a:t>
            </a: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240</a:t>
            </a:fld>
            <a:endParaRPr lang="tr-TR"/>
          </a:p>
        </p:txBody>
      </p:sp>
    </p:spTree>
    <p:extLst>
      <p:ext uri="{BB962C8B-B14F-4D97-AF65-F5344CB8AC3E}">
        <p14:creationId xmlns:p14="http://schemas.microsoft.com/office/powerpoint/2010/main" val="1588233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93)	Geçici iş ilişkisi konusunda aşağıdaki ifadelerden hangisi yanlıştır? </a:t>
            </a:r>
          </a:p>
          <a:p>
            <a:pPr algn="l"/>
            <a:r>
              <a:rPr lang="tr-TR" sz="2400" dirty="0">
                <a:solidFill>
                  <a:schemeClr val="tx1"/>
                </a:solidFill>
              </a:rPr>
              <a:t>A) Geçici iş ilişkisi gerektiğinde en fazla dört defa yenilenebilir.</a:t>
            </a:r>
          </a:p>
          <a:p>
            <a:pPr algn="l"/>
            <a:r>
              <a:rPr lang="tr-TR" sz="2400" dirty="0">
                <a:solidFill>
                  <a:schemeClr val="tx1"/>
                </a:solidFill>
              </a:rPr>
              <a:t>B) İşverenin, işçinin yazılı rızasını alması ve yapmakta olduğu işe benzer işlerde çalıştırılması koşuluyla işçisini başka bir işverene iş görme edimini yerine getirmek üzere geçici olarak devretmesi halinde geçici iş ilişkisi gerçekleşir.</a:t>
            </a:r>
          </a:p>
          <a:p>
            <a:pPr algn="l"/>
            <a:r>
              <a:rPr lang="tr-TR" sz="2400" dirty="0">
                <a:solidFill>
                  <a:schemeClr val="tx1"/>
                </a:solidFill>
              </a:rPr>
              <a:t>C) Geçici iş ilişkisi altı ayı geçmemek üzere yazılı olarak yapılır.</a:t>
            </a:r>
          </a:p>
          <a:p>
            <a:pPr algn="l"/>
            <a:r>
              <a:rPr lang="tr-TR" sz="2400" dirty="0">
                <a:solidFill>
                  <a:schemeClr val="tx1"/>
                </a:solidFill>
              </a:rPr>
              <a:t>D) İşverenin, işçisini aynı şirketler topluluğundaki başka bir işyerinde görevlendirmesi için işçinin yazılı rızasını alması zorunludur. </a:t>
            </a: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241</a:t>
            </a:fld>
            <a:endParaRPr lang="tr-TR">
              <a:solidFill>
                <a:prstClr val="black">
                  <a:tint val="75000"/>
                </a:prstClr>
              </a:solidFill>
            </a:endParaRPr>
          </a:p>
        </p:txBody>
      </p:sp>
    </p:spTree>
    <p:extLst>
      <p:ext uri="{BB962C8B-B14F-4D97-AF65-F5344CB8AC3E}">
        <p14:creationId xmlns:p14="http://schemas.microsoft.com/office/powerpoint/2010/main" val="2295304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smtClean="0">
                <a:solidFill>
                  <a:srgbClr val="FF0000"/>
                </a:solidFill>
              </a:rPr>
              <a:t>4857 SAYILI İŞ </a:t>
            </a:r>
            <a:r>
              <a:rPr lang="tr-TR" dirty="0">
                <a:solidFill>
                  <a:srgbClr val="FF0000"/>
                </a:solidFill>
              </a:rPr>
              <a:t>KANUNU</a:t>
            </a:r>
          </a:p>
        </p:txBody>
      </p:sp>
      <p:sp>
        <p:nvSpPr>
          <p:cNvPr id="16386" name="Alt Başlık 2"/>
          <p:cNvSpPr>
            <a:spLocks noGrp="1"/>
          </p:cNvSpPr>
          <p:nvPr>
            <p:ph type="subTitle" idx="1"/>
          </p:nvPr>
        </p:nvSpPr>
        <p:spPr>
          <a:xfrm>
            <a:off x="539552" y="1196752"/>
            <a:ext cx="7777162" cy="4752975"/>
          </a:xfrm>
        </p:spPr>
        <p:txBody>
          <a:bodyPr/>
          <a:lstStyle/>
          <a:p>
            <a:pPr algn="l"/>
            <a:r>
              <a:rPr lang="tr-TR" sz="2800" dirty="0" smtClean="0">
                <a:solidFill>
                  <a:schemeClr val="tx1"/>
                </a:solidFill>
              </a:rPr>
              <a:t>Madde </a:t>
            </a:r>
            <a:r>
              <a:rPr lang="tr-TR" sz="2800" dirty="0">
                <a:solidFill>
                  <a:schemeClr val="tx1"/>
                </a:solidFill>
              </a:rPr>
              <a:t>7 - Geçici iş ilişkisi </a:t>
            </a:r>
          </a:p>
          <a:p>
            <a:pPr algn="l"/>
            <a:r>
              <a:rPr lang="tr-TR" sz="2800" dirty="0">
                <a:solidFill>
                  <a:schemeClr val="tx1"/>
                </a:solidFill>
              </a:rPr>
              <a:t>İşveren, </a:t>
            </a:r>
            <a:r>
              <a:rPr lang="tr-TR" sz="2800" b="1" u="sng" dirty="0">
                <a:solidFill>
                  <a:schemeClr val="tx1"/>
                </a:solidFill>
              </a:rPr>
              <a:t>devir sırasında yazılı rızasını almak suretiyle bir işçiyi; holding bünyesi içinde veya aynı şirketler topluluğuna bağlı başka bir işyerinde </a:t>
            </a:r>
            <a:r>
              <a:rPr lang="tr-TR" sz="2800" dirty="0">
                <a:solidFill>
                  <a:schemeClr val="tx1"/>
                </a:solidFill>
              </a:rPr>
              <a:t>veya </a:t>
            </a:r>
            <a:r>
              <a:rPr lang="tr-TR" sz="2800" b="1" u="sng" dirty="0">
                <a:solidFill>
                  <a:schemeClr val="tx1"/>
                </a:solidFill>
              </a:rPr>
              <a:t>yapmakta olduğu işe benzer işlerde çalıştırılması koşuluyla başka bir işverene iş görme edimini yerine getirmek üzere geçici olarak devrettiğinde geçici iş ilişkisi gerçekleşmiş olur</a:t>
            </a:r>
            <a:r>
              <a:rPr lang="tr-TR" sz="2800" b="1" u="sng" dirty="0" smtClean="0">
                <a:solidFill>
                  <a:schemeClr val="tx1"/>
                </a:solidFill>
              </a:rPr>
              <a:t>.</a:t>
            </a:r>
            <a:r>
              <a:rPr lang="tr-TR" sz="2800" b="1" u="sng" dirty="0" smtClean="0"/>
              <a:t> </a:t>
            </a:r>
            <a:endParaRPr lang="tr-TR" sz="2800" b="1" u="sng"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242</a:t>
            </a:fld>
            <a:endParaRPr lang="tr-TR"/>
          </a:p>
        </p:txBody>
      </p:sp>
    </p:spTree>
    <p:extLst>
      <p:ext uri="{BB962C8B-B14F-4D97-AF65-F5344CB8AC3E}">
        <p14:creationId xmlns:p14="http://schemas.microsoft.com/office/powerpoint/2010/main" val="41870233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smtClean="0">
                <a:solidFill>
                  <a:srgbClr val="FF0000"/>
                </a:solidFill>
              </a:rPr>
              <a:t>4857 SAYILI İŞ </a:t>
            </a:r>
            <a:r>
              <a:rPr lang="tr-TR" dirty="0">
                <a:solidFill>
                  <a:srgbClr val="FF0000"/>
                </a:solidFill>
              </a:rPr>
              <a:t>KANUNU</a:t>
            </a:r>
          </a:p>
        </p:txBody>
      </p:sp>
      <p:sp>
        <p:nvSpPr>
          <p:cNvPr id="16386" name="Alt Başlık 2"/>
          <p:cNvSpPr>
            <a:spLocks noGrp="1"/>
          </p:cNvSpPr>
          <p:nvPr>
            <p:ph type="subTitle" idx="1"/>
          </p:nvPr>
        </p:nvSpPr>
        <p:spPr>
          <a:xfrm>
            <a:off x="539552" y="1196752"/>
            <a:ext cx="7777162" cy="4752975"/>
          </a:xfrm>
        </p:spPr>
        <p:txBody>
          <a:bodyPr/>
          <a:lstStyle/>
          <a:p>
            <a:pPr algn="l"/>
            <a:r>
              <a:rPr lang="tr-TR" sz="2800" dirty="0" smtClean="0">
                <a:solidFill>
                  <a:schemeClr val="tx1"/>
                </a:solidFill>
              </a:rPr>
              <a:t>Madde </a:t>
            </a:r>
            <a:r>
              <a:rPr lang="tr-TR" sz="2800" dirty="0">
                <a:solidFill>
                  <a:schemeClr val="tx1"/>
                </a:solidFill>
              </a:rPr>
              <a:t>7 - Geçici iş ilişkisi </a:t>
            </a:r>
          </a:p>
          <a:p>
            <a:pPr algn="l"/>
            <a:r>
              <a:rPr lang="tr-TR" sz="2800" dirty="0" smtClean="0">
                <a:solidFill>
                  <a:schemeClr val="tx1"/>
                </a:solidFill>
              </a:rPr>
              <a:t>Bu </a:t>
            </a:r>
            <a:r>
              <a:rPr lang="tr-TR" sz="2800" dirty="0">
                <a:solidFill>
                  <a:schemeClr val="tx1"/>
                </a:solidFill>
              </a:rPr>
              <a:t>halde iş sözleşmesi devam etmekle beraber, işçi bu sözleşmeye göre üstlendiği işin görülmesini, iş sözleşmesine geçici iş ilişkisi kurulan işverene karşı yerine getirmekle yükümlü olur.(Değişik son cümle: 20/6/2012-6331/32 </a:t>
            </a:r>
            <a:r>
              <a:rPr lang="tr-TR" sz="2800" dirty="0" err="1">
                <a:solidFill>
                  <a:schemeClr val="tx1"/>
                </a:solidFill>
              </a:rPr>
              <a:t>md.</a:t>
            </a:r>
            <a:r>
              <a:rPr lang="tr-TR" sz="2800" dirty="0">
                <a:solidFill>
                  <a:schemeClr val="tx1"/>
                </a:solidFill>
              </a:rPr>
              <a:t>) Geçici iş ilişkisi kurulan işveren işçiye talimat verme hakkına sahiptir. </a:t>
            </a:r>
          </a:p>
          <a:p>
            <a:pPr algn="l"/>
            <a:r>
              <a:rPr lang="tr-TR" sz="2800" b="1" u="sng" dirty="0">
                <a:solidFill>
                  <a:schemeClr val="tx1"/>
                </a:solidFill>
              </a:rPr>
              <a:t>Geçici iş ilişkisi altı ayı geçmemek üzere </a:t>
            </a:r>
            <a:r>
              <a:rPr lang="tr-TR" sz="2800" dirty="0">
                <a:solidFill>
                  <a:schemeClr val="tx1"/>
                </a:solidFill>
              </a:rPr>
              <a:t>yazılı olarak yapılır, </a:t>
            </a:r>
            <a:endParaRPr lang="tr-TR" sz="2800" dirty="0" smtClean="0">
              <a:solidFill>
                <a:schemeClr val="tx1"/>
              </a:solidFill>
            </a:endParaRPr>
          </a:p>
          <a:p>
            <a:pPr algn="l"/>
            <a:r>
              <a:rPr lang="tr-TR" sz="2800" b="1" u="sng" dirty="0" smtClean="0">
                <a:solidFill>
                  <a:schemeClr val="tx1"/>
                </a:solidFill>
              </a:rPr>
              <a:t>gerektiğinde </a:t>
            </a:r>
            <a:r>
              <a:rPr lang="tr-TR" sz="3600" b="1" u="sng" dirty="0">
                <a:solidFill>
                  <a:schemeClr val="tx1"/>
                </a:solidFill>
              </a:rPr>
              <a:t>en fazla iki defa </a:t>
            </a:r>
            <a:r>
              <a:rPr lang="tr-TR" sz="2800" b="1" u="sng" dirty="0">
                <a:solidFill>
                  <a:schemeClr val="tx1"/>
                </a:solidFill>
              </a:rPr>
              <a:t>yenilenebilir</a:t>
            </a:r>
            <a:r>
              <a:rPr lang="tr-TR" sz="2800" b="1" u="sng" dirty="0"/>
              <a:t>.</a:t>
            </a:r>
            <a:r>
              <a:rPr lang="tr-TR" sz="2800" dirty="0"/>
              <a:t> </a:t>
            </a:r>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243</a:t>
            </a:fld>
            <a:endParaRPr lang="tr-TR"/>
          </a:p>
        </p:txBody>
      </p:sp>
    </p:spTree>
    <p:extLst>
      <p:ext uri="{BB962C8B-B14F-4D97-AF65-F5344CB8AC3E}">
        <p14:creationId xmlns:p14="http://schemas.microsoft.com/office/powerpoint/2010/main" val="39404085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000" dirty="0">
                <a:solidFill>
                  <a:schemeClr val="tx1"/>
                </a:solidFill>
              </a:rPr>
              <a:t>94)	4857 sayılı İş Kanunu 21. Maddesine göre işçinin açtığı dava sonucunda iş sözleşmesi feshinde gösterilen sebebin geçerli olmadığı mahkemece tespit edilerek feshin geçersizliğine karar verilmişse aşağıdakilerden hangisi yanlıştır?  </a:t>
            </a:r>
          </a:p>
          <a:p>
            <a:pPr algn="l"/>
            <a:r>
              <a:rPr lang="tr-TR" sz="2000" dirty="0">
                <a:solidFill>
                  <a:schemeClr val="tx1"/>
                </a:solidFill>
              </a:rPr>
              <a:t>A) İşveren, işçiyi bir ay içinde işe başlatmak zorundadır.</a:t>
            </a:r>
          </a:p>
          <a:p>
            <a:pPr algn="l"/>
            <a:r>
              <a:rPr lang="tr-TR" sz="2000" dirty="0">
                <a:solidFill>
                  <a:schemeClr val="tx1"/>
                </a:solidFill>
              </a:rPr>
              <a:t>B) İşçi başvurduğu halde, işveren bir ay içinde işe başlatmaz ise, işçiye en az dört aylık ve en çok sekiz aylık ücreti tutarında tazminat ödemekle yükümlü olur.</a:t>
            </a:r>
          </a:p>
          <a:p>
            <a:pPr algn="l"/>
            <a:r>
              <a:rPr lang="tr-TR" sz="2000" dirty="0">
                <a:solidFill>
                  <a:schemeClr val="tx1"/>
                </a:solidFill>
              </a:rPr>
              <a:t>C) İşçi kesinleşen mahkeme kararının tebliğinden itibaren otuz gün içinde işe başlamak için işverene başvuruda bulunmak zorundadır.</a:t>
            </a:r>
          </a:p>
          <a:p>
            <a:pPr algn="l"/>
            <a:r>
              <a:rPr lang="tr-TR" sz="2000" dirty="0">
                <a:solidFill>
                  <a:schemeClr val="tx1"/>
                </a:solidFill>
              </a:rPr>
              <a:t>D) İşçi kesinleşen mahkeme kararının tebliğinden sonra işe başlamak için işverene hiç başvuruda bulunmazsa, işverence yapılmış olan fesih geçerli bir fesih sayılır.</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244</a:t>
            </a:fld>
            <a:endParaRPr lang="tr-TR">
              <a:solidFill>
                <a:prstClr val="black">
                  <a:tint val="75000"/>
                </a:prstClr>
              </a:solidFill>
            </a:endParaRPr>
          </a:p>
        </p:txBody>
      </p:sp>
    </p:spTree>
    <p:extLst>
      <p:ext uri="{BB962C8B-B14F-4D97-AF65-F5344CB8AC3E}">
        <p14:creationId xmlns:p14="http://schemas.microsoft.com/office/powerpoint/2010/main" val="1429144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smtClean="0">
                <a:solidFill>
                  <a:srgbClr val="FF0000"/>
                </a:solidFill>
              </a:rPr>
              <a:t>4857 SAYILI İŞ </a:t>
            </a:r>
            <a:r>
              <a:rPr lang="tr-TR" dirty="0">
                <a:solidFill>
                  <a:srgbClr val="FF0000"/>
                </a:solidFill>
              </a:rPr>
              <a:t>KANUNU</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smtClean="0">
                <a:solidFill>
                  <a:schemeClr val="tx1"/>
                </a:solidFill>
              </a:rPr>
              <a:t>Madde </a:t>
            </a:r>
            <a:r>
              <a:rPr lang="tr-TR" sz="2800" dirty="0">
                <a:solidFill>
                  <a:schemeClr val="tx1"/>
                </a:solidFill>
              </a:rPr>
              <a:t>21 - </a:t>
            </a:r>
            <a:r>
              <a:rPr lang="tr-TR" sz="2800" dirty="0" smtClean="0">
                <a:solidFill>
                  <a:schemeClr val="tx1"/>
                </a:solidFill>
              </a:rPr>
              <a:t>Geçersiz </a:t>
            </a:r>
            <a:r>
              <a:rPr lang="tr-TR" sz="2800" dirty="0">
                <a:solidFill>
                  <a:schemeClr val="tx1"/>
                </a:solidFill>
              </a:rPr>
              <a:t>sebeple yapılan feshin sonuçları </a:t>
            </a:r>
          </a:p>
          <a:p>
            <a:pPr algn="l"/>
            <a:r>
              <a:rPr lang="tr-TR" sz="2800" dirty="0" smtClean="0">
                <a:solidFill>
                  <a:schemeClr val="tx1"/>
                </a:solidFill>
              </a:rPr>
              <a:t>İşverence </a:t>
            </a:r>
            <a:r>
              <a:rPr lang="tr-TR" sz="2800" dirty="0">
                <a:solidFill>
                  <a:schemeClr val="tx1"/>
                </a:solidFill>
              </a:rPr>
              <a:t>geçerli sebep gösterilmediği veya gösterilen sebebin geçerli olmadığı mahkemece veya özel hakem tarafından tespit edilerek feshin geçersizliğine karar verildiğinde</a:t>
            </a:r>
            <a:r>
              <a:rPr lang="tr-TR" sz="2800" b="1" u="sng" dirty="0">
                <a:solidFill>
                  <a:schemeClr val="tx1"/>
                </a:solidFill>
              </a:rPr>
              <a:t>, işveren, işçiyi bir ay içinde işe başlatmak zorundadır. İşçiyi başvurusu üzerine işveren bir ay içinde işe başlatmaz ise, işçiye en az dört aylık ve en çok sekiz aylık ücreti tutarında tazminat ödemekle yükümlü olur. </a:t>
            </a: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245</a:t>
            </a:fld>
            <a:endParaRPr lang="tr-TR"/>
          </a:p>
        </p:txBody>
      </p:sp>
    </p:spTree>
    <p:extLst>
      <p:ext uri="{BB962C8B-B14F-4D97-AF65-F5344CB8AC3E}">
        <p14:creationId xmlns:p14="http://schemas.microsoft.com/office/powerpoint/2010/main" val="2673985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smtClean="0">
                <a:solidFill>
                  <a:srgbClr val="FF0000"/>
                </a:solidFill>
              </a:rPr>
              <a:t>4857 SAYILI İŞ </a:t>
            </a:r>
            <a:r>
              <a:rPr lang="tr-TR" dirty="0">
                <a:solidFill>
                  <a:srgbClr val="FF0000"/>
                </a:solidFill>
              </a:rPr>
              <a:t>KANUNU</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smtClean="0">
                <a:solidFill>
                  <a:schemeClr val="tx1"/>
                </a:solidFill>
              </a:rPr>
              <a:t>Madde </a:t>
            </a:r>
            <a:r>
              <a:rPr lang="tr-TR" sz="2800" dirty="0">
                <a:solidFill>
                  <a:schemeClr val="tx1"/>
                </a:solidFill>
              </a:rPr>
              <a:t>21 - </a:t>
            </a:r>
            <a:r>
              <a:rPr lang="tr-TR" sz="2800" dirty="0" smtClean="0">
                <a:solidFill>
                  <a:schemeClr val="tx1"/>
                </a:solidFill>
              </a:rPr>
              <a:t>Geçersiz </a:t>
            </a:r>
            <a:r>
              <a:rPr lang="tr-TR" sz="2800" dirty="0">
                <a:solidFill>
                  <a:schemeClr val="tx1"/>
                </a:solidFill>
              </a:rPr>
              <a:t>sebeple yapılan feshin sonuçları </a:t>
            </a:r>
          </a:p>
          <a:p>
            <a:pPr algn="l"/>
            <a:r>
              <a:rPr lang="tr-TR" sz="2800" dirty="0">
                <a:solidFill>
                  <a:schemeClr val="tx1"/>
                </a:solidFill>
              </a:rPr>
              <a:t>İşçi kesinleşen mahkeme veya özel hakem kararının tebliğinden itibaren </a:t>
            </a:r>
            <a:r>
              <a:rPr lang="tr-TR" sz="3600" b="1" u="sng" dirty="0">
                <a:solidFill>
                  <a:schemeClr val="tx1"/>
                </a:solidFill>
              </a:rPr>
              <a:t>on işgünü </a:t>
            </a:r>
            <a:r>
              <a:rPr lang="tr-TR" sz="2800" b="1" u="sng" dirty="0">
                <a:solidFill>
                  <a:schemeClr val="tx1"/>
                </a:solidFill>
              </a:rPr>
              <a:t>içinde işe başlamak için işverene başvuruda bulunmak zorundadır</a:t>
            </a:r>
            <a:r>
              <a:rPr lang="tr-TR" sz="2800" dirty="0">
                <a:solidFill>
                  <a:schemeClr val="tx1"/>
                </a:solidFill>
              </a:rPr>
              <a:t>. </a:t>
            </a:r>
            <a:r>
              <a:rPr lang="tr-TR" sz="2800" b="1" u="sng" dirty="0">
                <a:solidFill>
                  <a:schemeClr val="tx1"/>
                </a:solidFill>
              </a:rPr>
              <a:t>İşçi bu süre içinde başvuruda bulunmaz ise, işverence yapılmış olan fesih geçerli bir fesih sayılır </a:t>
            </a:r>
            <a:r>
              <a:rPr lang="tr-TR" sz="2800" dirty="0">
                <a:solidFill>
                  <a:schemeClr val="tx1"/>
                </a:solidFill>
              </a:rPr>
              <a:t>ve işveren sadece bunun hukuki sonuçları ile sorumlu olur. </a:t>
            </a: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246</a:t>
            </a:fld>
            <a:endParaRPr lang="tr-TR"/>
          </a:p>
        </p:txBody>
      </p:sp>
    </p:spTree>
    <p:extLst>
      <p:ext uri="{BB962C8B-B14F-4D97-AF65-F5344CB8AC3E}">
        <p14:creationId xmlns:p14="http://schemas.microsoft.com/office/powerpoint/2010/main" val="41235149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95)	Aşağıdakilerden hangisi iş kazalarına neden olabilecek tehlikeli hareketlerden değildir? </a:t>
            </a:r>
          </a:p>
          <a:p>
            <a:pPr algn="l"/>
            <a:r>
              <a:rPr lang="tr-TR" sz="2400" dirty="0">
                <a:solidFill>
                  <a:schemeClr val="tx1"/>
                </a:solidFill>
              </a:rPr>
              <a:t>A) Kişisel korucuların kullanımı ve önemi yönünde bilgi sahibi olmamak</a:t>
            </a:r>
          </a:p>
          <a:p>
            <a:pPr algn="l"/>
            <a:r>
              <a:rPr lang="tr-TR" sz="2400" dirty="0">
                <a:solidFill>
                  <a:schemeClr val="tx1"/>
                </a:solidFill>
              </a:rPr>
              <a:t>B) Makine koruyucuları yönünde bilgi sahibi olmamak</a:t>
            </a:r>
          </a:p>
          <a:p>
            <a:pPr algn="l"/>
            <a:r>
              <a:rPr lang="tr-TR" sz="2400" dirty="0">
                <a:solidFill>
                  <a:schemeClr val="tx1"/>
                </a:solidFill>
              </a:rPr>
              <a:t>C) Mesleki deneyime sahip olmak</a:t>
            </a:r>
          </a:p>
          <a:p>
            <a:pPr algn="l"/>
            <a:r>
              <a:rPr lang="tr-TR" sz="2400" dirty="0">
                <a:solidFill>
                  <a:schemeClr val="tx1"/>
                </a:solidFill>
              </a:rPr>
              <a:t>D) Heyecanlı veya aceleci olmak</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247</a:t>
            </a:fld>
            <a:endParaRPr lang="tr-TR">
              <a:solidFill>
                <a:prstClr val="black">
                  <a:tint val="75000"/>
                </a:prstClr>
              </a:solidFill>
            </a:endParaRPr>
          </a:p>
        </p:txBody>
      </p:sp>
    </p:spTree>
    <p:extLst>
      <p:ext uri="{BB962C8B-B14F-4D97-AF65-F5344CB8AC3E}">
        <p14:creationId xmlns:p14="http://schemas.microsoft.com/office/powerpoint/2010/main" val="374579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l"/>
            <a:r>
              <a:rPr lang="tr-TR" sz="3200">
                <a:solidFill>
                  <a:schemeClr val="accent2"/>
                </a:solidFill>
              </a:rPr>
              <a:t>Tehlikeli Hareketler</a:t>
            </a:r>
          </a:p>
        </p:txBody>
      </p:sp>
      <p:sp>
        <p:nvSpPr>
          <p:cNvPr id="17411" name="Rectangle 3"/>
          <p:cNvSpPr>
            <a:spLocks noGrp="1" noChangeArrowheads="1"/>
          </p:cNvSpPr>
          <p:nvPr>
            <p:ph type="body" idx="1"/>
          </p:nvPr>
        </p:nvSpPr>
        <p:spPr>
          <a:xfrm>
            <a:off x="304800" y="1219200"/>
            <a:ext cx="6858000" cy="4906963"/>
          </a:xfrm>
        </p:spPr>
        <p:txBody>
          <a:bodyPr/>
          <a:lstStyle/>
          <a:p>
            <a:pPr>
              <a:buFont typeface="Wingdings" pitchFamily="2" charset="2"/>
              <a:buChar char="Ø"/>
            </a:pPr>
            <a:r>
              <a:rPr lang="tr-TR" sz="2000" u="sng"/>
              <a:t>Emniyetsiz çalışma,</a:t>
            </a:r>
          </a:p>
          <a:p>
            <a:pPr>
              <a:buFont typeface="Wingdings" pitchFamily="2" charset="2"/>
              <a:buChar char="Ø"/>
            </a:pPr>
            <a:r>
              <a:rPr lang="tr-TR" sz="2000" u="sng"/>
              <a:t>Gereksiz hızlı çalışma,</a:t>
            </a:r>
          </a:p>
          <a:p>
            <a:pPr>
              <a:buFont typeface="Wingdings" pitchFamily="2" charset="2"/>
              <a:buChar char="Ø"/>
            </a:pPr>
            <a:r>
              <a:rPr lang="tr-TR" sz="2000" u="sng"/>
              <a:t>Emniyet donanımı kullanılmaz duruma sokma,</a:t>
            </a:r>
          </a:p>
          <a:p>
            <a:pPr>
              <a:buFont typeface="Wingdings" pitchFamily="2" charset="2"/>
              <a:buChar char="Ø"/>
            </a:pPr>
            <a:r>
              <a:rPr lang="tr-TR" sz="2000" u="sng"/>
              <a:t>Alet ve makineleri tehlikeli şekilde kullanma,</a:t>
            </a:r>
          </a:p>
          <a:p>
            <a:pPr>
              <a:buFont typeface="Wingdings" pitchFamily="2" charset="2"/>
              <a:buChar char="Ø"/>
            </a:pPr>
            <a:r>
              <a:rPr lang="tr-TR" sz="2000" u="sng"/>
              <a:t>Emniyetsiz yükleme, taşıma, istifleme,</a:t>
            </a:r>
          </a:p>
          <a:p>
            <a:pPr>
              <a:buFont typeface="Wingdings" pitchFamily="2" charset="2"/>
              <a:buChar char="Ø"/>
            </a:pPr>
            <a:r>
              <a:rPr lang="tr-TR" sz="2000" u="sng"/>
              <a:t>Emniyetsiz vaziyet alma,</a:t>
            </a:r>
          </a:p>
          <a:p>
            <a:pPr>
              <a:buFont typeface="Wingdings" pitchFamily="2" charset="2"/>
              <a:buChar char="Ø"/>
            </a:pPr>
            <a:r>
              <a:rPr lang="tr-TR" sz="2000" u="sng"/>
              <a:t>Tehlikeli yerlerde çalışma,</a:t>
            </a:r>
          </a:p>
          <a:p>
            <a:pPr>
              <a:buFont typeface="Wingdings" pitchFamily="2" charset="2"/>
              <a:buChar char="Ø"/>
            </a:pPr>
            <a:r>
              <a:rPr lang="tr-TR" sz="2000" u="sng"/>
              <a:t>Şaşırma, kızgınlık, üzgünlük, telaş, şakalaşma vb.</a:t>
            </a:r>
          </a:p>
          <a:p>
            <a:pPr>
              <a:buFont typeface="Wingdings" pitchFamily="2" charset="2"/>
              <a:buChar char="Ø"/>
            </a:pPr>
            <a:r>
              <a:rPr lang="tr-TR" sz="2000" u="sng"/>
              <a:t>Kişisel koruyucuları kullanmamak</a:t>
            </a:r>
          </a:p>
          <a:p>
            <a:endParaRPr lang="tr-TR" sz="2000"/>
          </a:p>
        </p:txBody>
      </p:sp>
      <p:pic>
        <p:nvPicPr>
          <p:cNvPr id="5" name="4 Resim" descr="85595_baret.jpg"/>
          <p:cNvPicPr>
            <a:picLocks noChangeAspect="1"/>
          </p:cNvPicPr>
          <p:nvPr/>
        </p:nvPicPr>
        <p:blipFill>
          <a:blip r:embed="rId2" cstate="print"/>
          <a:stretch>
            <a:fillRect/>
          </a:stretch>
        </p:blipFill>
        <p:spPr>
          <a:xfrm>
            <a:off x="7048511" y="1390651"/>
            <a:ext cx="1785918" cy="2844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57741413"/>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l"/>
            <a:r>
              <a:rPr lang="tr-TR" sz="3200">
                <a:solidFill>
                  <a:schemeClr val="accent2"/>
                </a:solidFill>
              </a:rPr>
              <a:t>Tehlikeli Durumlar</a:t>
            </a:r>
          </a:p>
        </p:txBody>
      </p:sp>
      <p:sp>
        <p:nvSpPr>
          <p:cNvPr id="18435" name="Rectangle 3"/>
          <p:cNvSpPr>
            <a:spLocks noGrp="1" noChangeArrowheads="1"/>
          </p:cNvSpPr>
          <p:nvPr>
            <p:ph type="body" idx="1"/>
          </p:nvPr>
        </p:nvSpPr>
        <p:spPr>
          <a:xfrm>
            <a:off x="-228600" y="1600200"/>
            <a:ext cx="5867400" cy="4525963"/>
          </a:xfrm>
        </p:spPr>
        <p:txBody>
          <a:bodyPr/>
          <a:lstStyle/>
          <a:p>
            <a:pPr lvl="1">
              <a:buFont typeface="Wingdings" pitchFamily="2" charset="2"/>
              <a:buChar char="Ø"/>
            </a:pPr>
            <a:r>
              <a:rPr lang="tr-TR" sz="2000" u="sng"/>
              <a:t>Uygun olmayan koruyucular</a:t>
            </a:r>
          </a:p>
          <a:p>
            <a:pPr lvl="1">
              <a:buFont typeface="Wingdings" pitchFamily="2" charset="2"/>
              <a:buChar char="Ø"/>
            </a:pPr>
            <a:r>
              <a:rPr lang="tr-TR" sz="2000" u="sng"/>
              <a:t>Koruyucusuz çalışma</a:t>
            </a:r>
          </a:p>
          <a:p>
            <a:pPr lvl="1">
              <a:buFont typeface="Wingdings" pitchFamily="2" charset="2"/>
              <a:buChar char="Ø"/>
            </a:pPr>
            <a:r>
              <a:rPr lang="tr-TR" sz="2000" u="sng"/>
              <a:t>Kusurlu alet, makine, teçhizat kullanma</a:t>
            </a:r>
          </a:p>
          <a:p>
            <a:pPr lvl="1">
              <a:buFont typeface="Wingdings" pitchFamily="2" charset="2"/>
              <a:buChar char="Ø"/>
            </a:pPr>
            <a:r>
              <a:rPr lang="tr-TR" sz="2000" u="sng"/>
              <a:t>Emniyetsiz yapılmış alet ve makineler</a:t>
            </a:r>
          </a:p>
          <a:p>
            <a:pPr lvl="1">
              <a:buFont typeface="Wingdings" pitchFamily="2" charset="2"/>
              <a:buChar char="Ø"/>
            </a:pPr>
            <a:r>
              <a:rPr lang="tr-TR" sz="2000" u="sng"/>
              <a:t>Yetersiz- bakımsız bina, alet ve makineler</a:t>
            </a:r>
          </a:p>
          <a:p>
            <a:pPr lvl="1">
              <a:buFont typeface="Wingdings" pitchFamily="2" charset="2"/>
              <a:buChar char="Ø"/>
            </a:pPr>
            <a:r>
              <a:rPr lang="tr-TR" sz="2000" u="sng"/>
              <a:t>Yetersiz ya da fazla aydınlatma</a:t>
            </a:r>
          </a:p>
          <a:p>
            <a:pPr lvl="1">
              <a:buFont typeface="Wingdings" pitchFamily="2" charset="2"/>
              <a:buChar char="Ø"/>
            </a:pPr>
            <a:r>
              <a:rPr lang="tr-TR" sz="2000" u="sng"/>
              <a:t>Yetersiz havalandırma</a:t>
            </a:r>
          </a:p>
          <a:p>
            <a:pPr lvl="1">
              <a:buFont typeface="Wingdings" pitchFamily="2" charset="2"/>
              <a:buChar char="Ø"/>
            </a:pPr>
            <a:r>
              <a:rPr lang="tr-TR" sz="2000" u="sng"/>
              <a:t>Emniyetsiz yöntem ve şartlar</a:t>
            </a:r>
          </a:p>
          <a:p>
            <a:endParaRPr lang="tr-TR"/>
          </a:p>
        </p:txBody>
      </p:sp>
      <p:pic>
        <p:nvPicPr>
          <p:cNvPr id="18436" name="4 Resim" descr="is.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752600"/>
            <a:ext cx="3505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3245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Başlık"/>
          <p:cNvSpPr>
            <a:spLocks noGrp="1"/>
          </p:cNvSpPr>
          <p:nvPr>
            <p:ph type="title"/>
          </p:nvPr>
        </p:nvSpPr>
        <p:spPr>
          <a:xfrm>
            <a:off x="457200" y="274638"/>
            <a:ext cx="8229600" cy="654050"/>
          </a:xfrm>
        </p:spPr>
        <p:txBody>
          <a:bodyPr/>
          <a:lstStyle/>
          <a:p>
            <a:pPr eaLnBrk="1" hangingPunct="1"/>
            <a:r>
              <a:rPr lang="tr-TR" smtClean="0"/>
              <a:t>Cevaplar</a:t>
            </a:r>
          </a:p>
        </p:txBody>
      </p:sp>
      <p:sp>
        <p:nvSpPr>
          <p:cNvPr id="65539" name="2 İçerik Yer Tutucusu"/>
          <p:cNvSpPr>
            <a:spLocks noGrp="1"/>
          </p:cNvSpPr>
          <p:nvPr>
            <p:ph idx="1"/>
          </p:nvPr>
        </p:nvSpPr>
        <p:spPr>
          <a:xfrm>
            <a:off x="457200" y="1071563"/>
            <a:ext cx="8229600" cy="5054600"/>
          </a:xfrm>
        </p:spPr>
        <p:txBody>
          <a:bodyPr/>
          <a:lstStyle/>
          <a:p>
            <a:pPr eaLnBrk="1" hangingPunct="1">
              <a:buFont typeface="Arial" charset="0"/>
              <a:buChar char="•"/>
            </a:pPr>
            <a:r>
              <a:rPr lang="tr-TR" dirty="0" smtClean="0"/>
              <a:t>GİH;</a:t>
            </a:r>
          </a:p>
          <a:p>
            <a:pPr eaLnBrk="1" hangingPunct="1">
              <a:buFont typeface="Arial" charset="0"/>
              <a:buChar char="•"/>
            </a:pPr>
            <a:endParaRPr lang="tr-TR" dirty="0" smtClean="0"/>
          </a:p>
          <a:p>
            <a:pPr eaLnBrk="1" hangingPunct="1">
              <a:buFont typeface="Arial" charset="0"/>
              <a:buChar char="•"/>
            </a:pPr>
            <a:r>
              <a:rPr lang="tr-TR" dirty="0" smtClean="0"/>
              <a:t>İş kazası </a:t>
            </a:r>
            <a:r>
              <a:rPr lang="tr-TR" dirty="0" err="1" smtClean="0"/>
              <a:t>insidans</a:t>
            </a:r>
            <a:r>
              <a:rPr lang="tr-TR" dirty="0" smtClean="0"/>
              <a:t> hızı;</a:t>
            </a:r>
          </a:p>
          <a:p>
            <a:pPr eaLnBrk="1" hangingPunct="1">
              <a:buFont typeface="Arial" charset="0"/>
              <a:buChar char="•"/>
            </a:pPr>
            <a:endParaRPr lang="tr-TR" dirty="0" smtClean="0"/>
          </a:p>
          <a:p>
            <a:pPr eaLnBrk="1" hangingPunct="1">
              <a:buFont typeface="Arial" charset="0"/>
              <a:buChar char="•"/>
            </a:pPr>
            <a:endParaRPr lang="tr-TR" dirty="0" smtClean="0"/>
          </a:p>
          <a:p>
            <a:pPr eaLnBrk="1" hangingPunct="1">
              <a:buFont typeface="Arial" charset="0"/>
              <a:buChar char="•"/>
            </a:pPr>
            <a:r>
              <a:rPr lang="tr-TR" dirty="0" smtClean="0"/>
              <a:t>İş kazası ağırlık hızı;</a:t>
            </a:r>
          </a:p>
          <a:p>
            <a:pPr eaLnBrk="1" hangingPunct="1">
              <a:buFont typeface="Arial" charset="0"/>
              <a:buChar char="•"/>
            </a:pPr>
            <a:endParaRPr lang="tr-TR" dirty="0" smtClean="0"/>
          </a:p>
        </p:txBody>
      </p:sp>
      <p:graphicFrame>
        <p:nvGraphicFramePr>
          <p:cNvPr id="4" name="3 Tablo"/>
          <p:cNvGraphicFramePr>
            <a:graphicFrameLocks noGrp="1"/>
          </p:cNvGraphicFramePr>
          <p:nvPr/>
        </p:nvGraphicFramePr>
        <p:xfrm>
          <a:off x="1116013" y="1557338"/>
          <a:ext cx="7704137" cy="792408"/>
        </p:xfrm>
        <a:graphic>
          <a:graphicData uri="http://schemas.openxmlformats.org/drawingml/2006/table">
            <a:tbl>
              <a:tblPr firstRow="1" bandRow="1">
                <a:tableStyleId>{2D5ABB26-0587-4C30-8999-92F81FD0307C}</a:tableStyleId>
              </a:tblPr>
              <a:tblGrid>
                <a:gridCol w="5112091"/>
                <a:gridCol w="2592046"/>
              </a:tblGrid>
              <a:tr h="3960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b="1" kern="1200" dirty="0" smtClean="0">
                          <a:solidFill>
                            <a:srgbClr val="000048"/>
                          </a:solidFill>
                          <a:effectLst/>
                          <a:latin typeface="Calibri" pitchFamily="34" charset="0"/>
                          <a:cs typeface="Calibri" pitchFamily="34" charset="0"/>
                        </a:rPr>
                        <a:t>150</a:t>
                      </a:r>
                      <a:endParaRPr lang="tr-TR" sz="2000" b="1" kern="1200" dirty="0" smtClean="0">
                        <a:solidFill>
                          <a:srgbClr val="000048"/>
                        </a:solidFill>
                        <a:effectLst/>
                        <a:latin typeface="Calibri" pitchFamily="34" charset="0"/>
                        <a:ea typeface="+mn-ea"/>
                        <a:cs typeface="Calibri" pitchFamily="34" charset="0"/>
                      </a:endParaRPr>
                    </a:p>
                  </a:txBody>
                  <a:tcPr marL="91431" marR="91431" marT="45702" marB="45702" anchor="ctr">
                    <a:lnB w="38100" cap="flat" cmpd="sng" algn="ctr">
                      <a:solidFill>
                        <a:srgbClr val="000048"/>
                      </a:solidFill>
                      <a:prstDash val="solid"/>
                      <a:round/>
                      <a:headEnd type="none" w="med" len="med"/>
                      <a:tailEnd type="none" w="med" len="med"/>
                    </a:lnB>
                  </a:tcPr>
                </a:tc>
                <a:tc rowSpan="2">
                  <a:txBody>
                    <a:bodyPr/>
                    <a:lstStyle/>
                    <a:p>
                      <a:r>
                        <a:rPr lang="tr-TR" sz="2000" b="1" dirty="0" smtClean="0">
                          <a:solidFill>
                            <a:srgbClr val="000048"/>
                          </a:solidFill>
                          <a:effectLst/>
                          <a:latin typeface="Calibri" pitchFamily="34" charset="0"/>
                          <a:cs typeface="Calibri" pitchFamily="34" charset="0"/>
                        </a:rPr>
                        <a:t>x</a:t>
                      </a:r>
                      <a:r>
                        <a:rPr lang="tr-TR" sz="2000" b="1" baseline="0" dirty="0" smtClean="0">
                          <a:solidFill>
                            <a:srgbClr val="000048"/>
                          </a:solidFill>
                          <a:effectLst/>
                          <a:latin typeface="Calibri" pitchFamily="34" charset="0"/>
                          <a:cs typeface="Calibri" pitchFamily="34" charset="0"/>
                        </a:rPr>
                        <a:t> (1000) = 250</a:t>
                      </a:r>
                      <a:endParaRPr lang="tr-TR" sz="2000" b="1" dirty="0">
                        <a:solidFill>
                          <a:srgbClr val="000048"/>
                        </a:solidFill>
                        <a:effectLst/>
                        <a:latin typeface="Calibri" pitchFamily="34" charset="0"/>
                        <a:cs typeface="Calibri" pitchFamily="34" charset="0"/>
                      </a:endParaRPr>
                    </a:p>
                  </a:txBody>
                  <a:tcPr marL="91431" marR="91431" marT="45702" marB="45702" anchor="ctr"/>
                </a:tc>
              </a:tr>
              <a:tr h="3960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b="1" kern="1200" dirty="0" smtClean="0">
                          <a:solidFill>
                            <a:srgbClr val="000048"/>
                          </a:solidFill>
                          <a:effectLst/>
                          <a:latin typeface="Calibri" pitchFamily="34" charset="0"/>
                          <a:cs typeface="Calibri" pitchFamily="34" charset="0"/>
                        </a:rPr>
                        <a:t>600</a:t>
                      </a:r>
                      <a:endParaRPr lang="tr-TR" sz="2000" b="1" kern="1200" dirty="0" smtClean="0">
                        <a:solidFill>
                          <a:srgbClr val="000048"/>
                        </a:solidFill>
                        <a:effectLst/>
                        <a:latin typeface="Calibri" pitchFamily="34" charset="0"/>
                        <a:ea typeface="+mn-ea"/>
                        <a:cs typeface="Calibri" pitchFamily="34" charset="0"/>
                      </a:endParaRPr>
                    </a:p>
                  </a:txBody>
                  <a:tcPr marL="91431" marR="91431" marT="45702" marB="45702" anchor="ctr">
                    <a:lnT w="38100" cap="flat" cmpd="sng" algn="ctr">
                      <a:solidFill>
                        <a:srgbClr val="000048"/>
                      </a:solidFill>
                      <a:prstDash val="solid"/>
                      <a:round/>
                      <a:headEnd type="none" w="med" len="med"/>
                      <a:tailEnd type="none" w="med" len="med"/>
                    </a:lnT>
                  </a:tcPr>
                </a:tc>
                <a:tc vMerge="1">
                  <a:txBody>
                    <a:bodyPr/>
                    <a:lstStyle/>
                    <a:p>
                      <a:endParaRPr lang="tr-TR" dirty="0"/>
                    </a:p>
                  </a:txBody>
                  <a:tcPr/>
                </a:tc>
              </a:tr>
            </a:tbl>
          </a:graphicData>
        </a:graphic>
      </p:graphicFrame>
      <p:graphicFrame>
        <p:nvGraphicFramePr>
          <p:cNvPr id="5" name="4 Tablo"/>
          <p:cNvGraphicFramePr>
            <a:graphicFrameLocks noGrp="1"/>
          </p:cNvGraphicFramePr>
          <p:nvPr/>
        </p:nvGraphicFramePr>
        <p:xfrm>
          <a:off x="1187450" y="3068638"/>
          <a:ext cx="7704138" cy="792408"/>
        </p:xfrm>
        <a:graphic>
          <a:graphicData uri="http://schemas.openxmlformats.org/drawingml/2006/table">
            <a:tbl>
              <a:tblPr firstRow="1" bandRow="1">
                <a:tableStyleId>{2D5ABB26-0587-4C30-8999-92F81FD0307C}</a:tableStyleId>
              </a:tblPr>
              <a:tblGrid>
                <a:gridCol w="5184093"/>
                <a:gridCol w="2520045"/>
              </a:tblGrid>
              <a:tr h="3960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b="1" kern="1200" dirty="0" smtClean="0">
                          <a:solidFill>
                            <a:srgbClr val="000048"/>
                          </a:solidFill>
                          <a:effectLst/>
                          <a:latin typeface="Calibri" pitchFamily="34" charset="0"/>
                          <a:cs typeface="Calibri" pitchFamily="34" charset="0"/>
                        </a:rPr>
                        <a:t>150</a:t>
                      </a:r>
                      <a:endParaRPr lang="tr-TR" sz="2000" b="1" kern="1200" dirty="0" smtClean="0">
                        <a:solidFill>
                          <a:srgbClr val="000048"/>
                        </a:solidFill>
                        <a:effectLst/>
                        <a:latin typeface="Calibri" pitchFamily="34" charset="0"/>
                        <a:ea typeface="+mn-ea"/>
                        <a:cs typeface="Calibri" pitchFamily="34" charset="0"/>
                      </a:endParaRPr>
                    </a:p>
                  </a:txBody>
                  <a:tcPr marL="91431" marR="91431" marT="45702" marB="45702" anchor="ctr">
                    <a:lnB w="38100" cap="flat" cmpd="sng" algn="ctr">
                      <a:solidFill>
                        <a:srgbClr val="000048"/>
                      </a:solidFill>
                      <a:prstDash val="solid"/>
                      <a:round/>
                      <a:headEnd type="none" w="med" len="med"/>
                      <a:tailEnd type="none" w="med" len="med"/>
                    </a:lnB>
                  </a:tcPr>
                </a:tc>
                <a:tc rowSpan="2">
                  <a:txBody>
                    <a:bodyPr/>
                    <a:lstStyle/>
                    <a:p>
                      <a:r>
                        <a:rPr lang="tr-TR" sz="2000" b="1" dirty="0" smtClean="0">
                          <a:solidFill>
                            <a:srgbClr val="000048"/>
                          </a:solidFill>
                          <a:effectLst/>
                          <a:latin typeface="Calibri" pitchFamily="34" charset="0"/>
                          <a:cs typeface="Calibri" pitchFamily="34" charset="0"/>
                        </a:rPr>
                        <a:t>x</a:t>
                      </a:r>
                      <a:r>
                        <a:rPr lang="tr-TR" sz="2000" b="1" baseline="0" dirty="0" smtClean="0">
                          <a:solidFill>
                            <a:srgbClr val="000048"/>
                          </a:solidFill>
                          <a:effectLst/>
                          <a:latin typeface="Calibri" pitchFamily="34" charset="0"/>
                          <a:cs typeface="Calibri" pitchFamily="34" charset="0"/>
                        </a:rPr>
                        <a:t> 1.000.000 = 102,6</a:t>
                      </a:r>
                      <a:endParaRPr lang="tr-TR" sz="2000" b="1" dirty="0">
                        <a:solidFill>
                          <a:srgbClr val="000048"/>
                        </a:solidFill>
                        <a:effectLst/>
                        <a:latin typeface="Calibri" pitchFamily="34" charset="0"/>
                        <a:cs typeface="Calibri" pitchFamily="34" charset="0"/>
                      </a:endParaRPr>
                    </a:p>
                  </a:txBody>
                  <a:tcPr marL="91431" marR="91431" marT="45702" marB="45702" anchor="ctr"/>
                </a:tc>
              </a:tr>
              <a:tr h="3960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b="1" kern="1200" dirty="0" smtClean="0">
                          <a:solidFill>
                            <a:srgbClr val="000048"/>
                          </a:solidFill>
                          <a:effectLst/>
                          <a:latin typeface="Calibri" pitchFamily="34" charset="0"/>
                          <a:ea typeface="+mn-ea"/>
                          <a:cs typeface="Calibri" pitchFamily="34" charset="0"/>
                        </a:rPr>
                        <a:t>1.440.000</a:t>
                      </a:r>
                    </a:p>
                  </a:txBody>
                  <a:tcPr marL="91431" marR="91431" marT="45702" marB="45702" anchor="ctr">
                    <a:lnT w="38100" cap="flat" cmpd="sng" algn="ctr">
                      <a:solidFill>
                        <a:srgbClr val="000048"/>
                      </a:solidFill>
                      <a:prstDash val="solid"/>
                      <a:round/>
                      <a:headEnd type="none" w="med" len="med"/>
                      <a:tailEnd type="none" w="med" len="med"/>
                    </a:lnT>
                  </a:tcPr>
                </a:tc>
                <a:tc vMerge="1">
                  <a:txBody>
                    <a:bodyPr/>
                    <a:lstStyle/>
                    <a:p>
                      <a:endParaRPr lang="tr-TR" dirty="0"/>
                    </a:p>
                  </a:txBody>
                  <a:tcPr/>
                </a:tc>
              </a:tr>
            </a:tbl>
          </a:graphicData>
        </a:graphic>
      </p:graphicFrame>
      <p:graphicFrame>
        <p:nvGraphicFramePr>
          <p:cNvPr id="6" name="5 Tablo"/>
          <p:cNvGraphicFramePr>
            <a:graphicFrameLocks noGrp="1"/>
          </p:cNvGraphicFramePr>
          <p:nvPr/>
        </p:nvGraphicFramePr>
        <p:xfrm>
          <a:off x="1042988" y="4868863"/>
          <a:ext cx="7704137" cy="792408"/>
        </p:xfrm>
        <a:graphic>
          <a:graphicData uri="http://schemas.openxmlformats.org/drawingml/2006/table">
            <a:tbl>
              <a:tblPr firstRow="1" bandRow="1">
                <a:tableStyleId>{2D5ABB26-0587-4C30-8999-92F81FD0307C}</a:tableStyleId>
              </a:tblPr>
              <a:tblGrid>
                <a:gridCol w="5184092"/>
                <a:gridCol w="2520045"/>
              </a:tblGrid>
              <a:tr h="3960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b="1" kern="1200" dirty="0" smtClean="0">
                          <a:solidFill>
                            <a:srgbClr val="000048"/>
                          </a:solidFill>
                          <a:effectLst/>
                          <a:latin typeface="Calibri" pitchFamily="34" charset="0"/>
                          <a:cs typeface="Calibri" pitchFamily="34" charset="0"/>
                        </a:rPr>
                        <a:t>9250 (x 8)</a:t>
                      </a:r>
                      <a:endParaRPr lang="tr-TR" sz="2000" b="1" kern="1200" dirty="0" smtClean="0">
                        <a:solidFill>
                          <a:srgbClr val="000048"/>
                        </a:solidFill>
                        <a:effectLst/>
                        <a:latin typeface="Calibri" pitchFamily="34" charset="0"/>
                        <a:ea typeface="+mn-ea"/>
                        <a:cs typeface="Calibri" pitchFamily="34" charset="0"/>
                      </a:endParaRPr>
                    </a:p>
                  </a:txBody>
                  <a:tcPr marL="91431" marR="91431" marT="45702" marB="45702" anchor="ctr">
                    <a:lnB w="38100" cap="flat" cmpd="sng" algn="ctr">
                      <a:solidFill>
                        <a:srgbClr val="000048"/>
                      </a:solidFill>
                      <a:prstDash val="solid"/>
                      <a:round/>
                      <a:headEnd type="none" w="med" len="med"/>
                      <a:tailEnd type="none" w="med" len="med"/>
                    </a:lnB>
                  </a:tcPr>
                </a:tc>
                <a:tc rowSpan="2">
                  <a:txBody>
                    <a:bodyPr/>
                    <a:lstStyle/>
                    <a:p>
                      <a:r>
                        <a:rPr lang="tr-TR" sz="2000" b="1" dirty="0" smtClean="0">
                          <a:solidFill>
                            <a:srgbClr val="000048"/>
                          </a:solidFill>
                          <a:effectLst/>
                          <a:latin typeface="Calibri" pitchFamily="34" charset="0"/>
                          <a:cs typeface="Calibri" pitchFamily="34" charset="0"/>
                        </a:rPr>
                        <a:t>x</a:t>
                      </a:r>
                      <a:r>
                        <a:rPr lang="tr-TR" sz="2000" b="1" baseline="0" dirty="0" smtClean="0">
                          <a:solidFill>
                            <a:srgbClr val="000048"/>
                          </a:solidFill>
                          <a:effectLst/>
                          <a:latin typeface="Calibri" pitchFamily="34" charset="0"/>
                          <a:cs typeface="Calibri" pitchFamily="34" charset="0"/>
                        </a:rPr>
                        <a:t> 1.000.000 (100) =6324,8 (5,1)</a:t>
                      </a:r>
                      <a:endParaRPr lang="tr-TR" sz="2000" b="1" dirty="0">
                        <a:solidFill>
                          <a:srgbClr val="000048"/>
                        </a:solidFill>
                        <a:effectLst/>
                        <a:latin typeface="Calibri" pitchFamily="34" charset="0"/>
                        <a:cs typeface="Calibri" pitchFamily="34" charset="0"/>
                      </a:endParaRPr>
                    </a:p>
                  </a:txBody>
                  <a:tcPr marL="91431" marR="91431" marT="45702" marB="45702" anchor="ctr"/>
                </a:tc>
              </a:tr>
              <a:tr h="3960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b="1" kern="1200" dirty="0" smtClean="0">
                          <a:solidFill>
                            <a:srgbClr val="000048"/>
                          </a:solidFill>
                          <a:effectLst/>
                          <a:latin typeface="Calibri" pitchFamily="34" charset="0"/>
                          <a:cs typeface="Calibri" pitchFamily="34" charset="0"/>
                        </a:rPr>
                        <a:t>1.440.000</a:t>
                      </a:r>
                      <a:endParaRPr lang="tr-TR" sz="2000" b="1" kern="1200" dirty="0" smtClean="0">
                        <a:solidFill>
                          <a:srgbClr val="000048"/>
                        </a:solidFill>
                        <a:effectLst/>
                        <a:latin typeface="Calibri" pitchFamily="34" charset="0"/>
                        <a:ea typeface="+mn-ea"/>
                        <a:cs typeface="Calibri" pitchFamily="34" charset="0"/>
                      </a:endParaRPr>
                    </a:p>
                  </a:txBody>
                  <a:tcPr marL="91431" marR="91431" marT="45702" marB="45702" anchor="ctr">
                    <a:lnT w="38100" cap="flat" cmpd="sng" algn="ctr">
                      <a:solidFill>
                        <a:srgbClr val="000048"/>
                      </a:solidFill>
                      <a:prstDash val="solid"/>
                      <a:round/>
                      <a:headEnd type="none" w="med" len="med"/>
                      <a:tailEnd type="none" w="med" len="med"/>
                    </a:lnT>
                  </a:tcPr>
                </a:tc>
                <a:tc vMerge="1">
                  <a:txBody>
                    <a:bodyPr/>
                    <a:lstStyle/>
                    <a:p>
                      <a:endParaRPr lang="tr-TR" dirty="0"/>
                    </a:p>
                  </a:txBody>
                  <a:tcPr/>
                </a:tc>
              </a:tr>
            </a:tbl>
          </a:graphicData>
        </a:graphic>
      </p:graphicFrame>
      <p:sp>
        <p:nvSpPr>
          <p:cNvPr id="7" name="6 Slayt Numarası Yer Tutucusu"/>
          <p:cNvSpPr>
            <a:spLocks noGrp="1"/>
          </p:cNvSpPr>
          <p:nvPr>
            <p:ph type="sldNum" sz="quarter" idx="11"/>
          </p:nvPr>
        </p:nvSpPr>
        <p:spPr/>
        <p:txBody>
          <a:bodyPr/>
          <a:lstStyle/>
          <a:p>
            <a:pPr>
              <a:defRPr/>
            </a:pPr>
            <a:fld id="{5F15D1A8-F53A-450A-9EE2-36DDE7250007}" type="slidenum">
              <a:rPr lang="tr-TR" smtClean="0"/>
              <a:pPr>
                <a:defRPr/>
              </a:pPr>
              <a:t>25</a:t>
            </a:fld>
            <a:endParaRPr lang="tr-TR"/>
          </a:p>
        </p:txBody>
      </p:sp>
    </p:spTree>
    <p:extLst>
      <p:ext uri="{BB962C8B-B14F-4D97-AF65-F5344CB8AC3E}">
        <p14:creationId xmlns:p14="http://schemas.microsoft.com/office/powerpoint/2010/main" val="3609474600"/>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96)	Üst yönetim birimlerince, özellikle yasal düzenlemelerin nasıl yorumlanması ve uygulanması gerektiği hususlarında alt yönetim kademelerine ve bütün ilgilere gönderilen ayrıntılı düzenlemelere ne denir? </a:t>
            </a:r>
          </a:p>
          <a:p>
            <a:pPr algn="l"/>
            <a:r>
              <a:rPr lang="tr-TR" sz="2400" dirty="0">
                <a:solidFill>
                  <a:schemeClr val="tx1"/>
                </a:solidFill>
              </a:rPr>
              <a:t>A) Tüzük				B) Genelge</a:t>
            </a:r>
          </a:p>
          <a:p>
            <a:pPr algn="l"/>
            <a:r>
              <a:rPr lang="tr-TR" sz="2400" dirty="0">
                <a:solidFill>
                  <a:schemeClr val="tx1"/>
                </a:solidFill>
              </a:rPr>
              <a:t>C) Yönetmelik			D) Yönerge</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250</a:t>
            </a:fld>
            <a:endParaRPr lang="tr-TR">
              <a:solidFill>
                <a:prstClr val="black">
                  <a:tint val="75000"/>
                </a:prstClr>
              </a:solidFill>
            </a:endParaRPr>
          </a:p>
        </p:txBody>
      </p:sp>
    </p:spTree>
    <p:extLst>
      <p:ext uri="{BB962C8B-B14F-4D97-AF65-F5344CB8AC3E}">
        <p14:creationId xmlns:p14="http://schemas.microsoft.com/office/powerpoint/2010/main" val="33665451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Başlık"/>
          <p:cNvSpPr>
            <a:spLocks noGrp="1"/>
          </p:cNvSpPr>
          <p:nvPr>
            <p:ph type="title"/>
          </p:nvPr>
        </p:nvSpPr>
        <p:spPr>
          <a:xfrm>
            <a:off x="457200" y="274638"/>
            <a:ext cx="8229600" cy="654050"/>
          </a:xfrm>
        </p:spPr>
        <p:txBody>
          <a:bodyPr/>
          <a:lstStyle/>
          <a:p>
            <a:pPr eaLnBrk="1" hangingPunct="1"/>
            <a:r>
              <a:rPr lang="tr-TR" b="1" smtClean="0"/>
              <a:t>Pozitif Hukuk Bağlamında Normlar Hiyerarşisi</a:t>
            </a:r>
          </a:p>
        </p:txBody>
      </p:sp>
      <p:sp>
        <p:nvSpPr>
          <p:cNvPr id="4" name="3 Slayt Numarası Yer Tutucusu"/>
          <p:cNvSpPr>
            <a:spLocks noGrp="1"/>
          </p:cNvSpPr>
          <p:nvPr>
            <p:ph type="sldNum" sz="quarter" idx="11"/>
          </p:nvPr>
        </p:nvSpPr>
        <p:spPr/>
        <p:txBody>
          <a:bodyPr/>
          <a:lstStyle/>
          <a:p>
            <a:pPr>
              <a:defRPr/>
            </a:pPr>
            <a:fld id="{49019BA5-D0F0-47C3-9997-64F803F58931}" type="slidenum">
              <a:rPr lang="tr-TR"/>
              <a:pPr>
                <a:defRPr/>
              </a:pPr>
              <a:t>251</a:t>
            </a:fld>
            <a:endParaRPr lang="tr-TR" dirty="0"/>
          </a:p>
        </p:txBody>
      </p:sp>
      <p:sp>
        <p:nvSpPr>
          <p:cNvPr id="5" name="AutoShape 7"/>
          <p:cNvSpPr>
            <a:spLocks noGrp="1" noChangeArrowheads="1"/>
          </p:cNvSpPr>
          <p:nvPr>
            <p:ph idx="1"/>
          </p:nvPr>
        </p:nvSpPr>
        <p:spPr>
          <a:xfrm>
            <a:off x="457200" y="1071546"/>
            <a:ext cx="8043890" cy="5054617"/>
          </a:xfrm>
          <a:prstGeom prst="triangle">
            <a:avLst>
              <a:gd name="adj" fmla="val 50000"/>
            </a:avLst>
          </a:prstGeom>
          <a:solidFill>
            <a:schemeClr val="accent2">
              <a:lumMod val="20000"/>
              <a:lumOff val="80000"/>
            </a:schemeClr>
          </a:solidFill>
          <a:ln>
            <a:miter lim="800000"/>
            <a:headEnd/>
            <a:tailEnd/>
          </a:ln>
        </p:spPr>
        <p:style>
          <a:lnRef idx="2">
            <a:schemeClr val="dk1"/>
          </a:lnRef>
          <a:fillRef idx="1">
            <a:schemeClr val="lt1"/>
          </a:fillRef>
          <a:effectRef idx="0">
            <a:schemeClr val="dk1"/>
          </a:effectRef>
          <a:fontRef idx="minor">
            <a:schemeClr val="dk1"/>
          </a:fontRef>
        </p:style>
        <p:txBody>
          <a:bodyPr/>
          <a:lstStyle/>
          <a:p>
            <a:pPr marL="0" indent="0" eaLnBrk="1" hangingPunct="1">
              <a:spcBef>
                <a:spcPct val="0"/>
              </a:spcBef>
              <a:buFontTx/>
              <a:buNone/>
              <a:defRPr/>
            </a:pPr>
            <a:r>
              <a:rPr lang="tr-TR"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a typeface="Calibri" pitchFamily="34" charset="0"/>
                <a:cs typeface="Times New Roman" pitchFamily="18" charset="0"/>
              </a:rPr>
              <a:t>      </a:t>
            </a:r>
            <a:endParaRPr lang="tr-TR"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endParaRPr>
          </a:p>
        </p:txBody>
      </p:sp>
      <p:graphicFrame>
        <p:nvGraphicFramePr>
          <p:cNvPr id="6" name="5 Tablo"/>
          <p:cNvGraphicFramePr>
            <a:graphicFrameLocks noGrp="1"/>
          </p:cNvGraphicFramePr>
          <p:nvPr/>
        </p:nvGraphicFramePr>
        <p:xfrm>
          <a:off x="3428992" y="2428868"/>
          <a:ext cx="2071702" cy="3691738"/>
        </p:xfrm>
        <a:graphic>
          <a:graphicData uri="http://schemas.openxmlformats.org/drawingml/2006/table">
            <a:tbl>
              <a:tblPr>
                <a:tableStyleId>{775DCB02-9BB8-47FD-8907-85C794F793BA}</a:tableStyleId>
              </a:tblPr>
              <a:tblGrid>
                <a:gridCol w="2071702"/>
              </a:tblGrid>
              <a:tr h="535816">
                <a:tc>
                  <a:txBody>
                    <a:bodyPr/>
                    <a:lstStyle/>
                    <a:p>
                      <a:pPr algn="l">
                        <a:lnSpc>
                          <a:spcPct val="115000"/>
                        </a:lnSpc>
                        <a:spcAft>
                          <a:spcPts val="0"/>
                        </a:spcAft>
                      </a:pPr>
                      <a:r>
                        <a:rPr lang="tr-TR" sz="1400" b="1" dirty="0">
                          <a:effectLst/>
                        </a:rPr>
                        <a:t>ANAYASA</a:t>
                      </a:r>
                      <a:endParaRPr lang="tr-TR" sz="1400" b="1" dirty="0">
                        <a:effectLst/>
                        <a:latin typeface="Calibri"/>
                        <a:ea typeface="Calibri"/>
                        <a:cs typeface="Times New Roman"/>
                      </a:endParaRPr>
                    </a:p>
                  </a:txBody>
                  <a:tcPr marL="68580" marR="68580" marT="0" marB="0" anchor="ctr"/>
                </a:tc>
              </a:tr>
              <a:tr h="505387">
                <a:tc>
                  <a:txBody>
                    <a:bodyPr/>
                    <a:lstStyle/>
                    <a:p>
                      <a:pPr algn="l">
                        <a:lnSpc>
                          <a:spcPct val="115000"/>
                        </a:lnSpc>
                        <a:spcAft>
                          <a:spcPts val="0"/>
                        </a:spcAft>
                      </a:pPr>
                      <a:r>
                        <a:rPr lang="tr-TR" sz="1400" b="1" dirty="0">
                          <a:effectLst/>
                        </a:rPr>
                        <a:t>YASA</a:t>
                      </a:r>
                      <a:endParaRPr lang="tr-TR" sz="1400" b="1" dirty="0">
                        <a:effectLst/>
                        <a:latin typeface="Calibri"/>
                        <a:ea typeface="Calibri"/>
                        <a:cs typeface="Times New Roman"/>
                      </a:endParaRPr>
                    </a:p>
                  </a:txBody>
                  <a:tcPr marL="68580" marR="68580" marT="0" marB="0" anchor="ctr"/>
                </a:tc>
              </a:tr>
              <a:tr h="490728">
                <a:tc>
                  <a:txBody>
                    <a:bodyPr/>
                    <a:lstStyle/>
                    <a:p>
                      <a:pPr algn="l">
                        <a:lnSpc>
                          <a:spcPct val="115000"/>
                        </a:lnSpc>
                        <a:spcAft>
                          <a:spcPts val="0"/>
                        </a:spcAft>
                      </a:pPr>
                      <a:r>
                        <a:rPr lang="tr-TR" sz="1400" b="1" dirty="0">
                          <a:effectLst/>
                        </a:rPr>
                        <a:t>YASA HÜKMÜNDE KARARNAME</a:t>
                      </a:r>
                      <a:endParaRPr lang="tr-TR" sz="1400" b="1" dirty="0">
                        <a:effectLst/>
                        <a:latin typeface="Calibri"/>
                        <a:ea typeface="Calibri"/>
                        <a:cs typeface="Times New Roman"/>
                      </a:endParaRPr>
                    </a:p>
                  </a:txBody>
                  <a:tcPr marL="68580" marR="68580" marT="0" marB="0" anchor="ctr"/>
                </a:tc>
              </a:tr>
              <a:tr h="582788">
                <a:tc>
                  <a:txBody>
                    <a:bodyPr/>
                    <a:lstStyle/>
                    <a:p>
                      <a:pPr algn="l">
                        <a:lnSpc>
                          <a:spcPct val="115000"/>
                        </a:lnSpc>
                        <a:spcAft>
                          <a:spcPts val="0"/>
                        </a:spcAft>
                      </a:pPr>
                      <a:r>
                        <a:rPr lang="tr-TR" sz="1400" b="1" dirty="0">
                          <a:effectLst/>
                        </a:rPr>
                        <a:t>TÜZÜK</a:t>
                      </a:r>
                      <a:endParaRPr lang="tr-TR" sz="1400" b="1" dirty="0">
                        <a:effectLst/>
                        <a:latin typeface="Calibri"/>
                        <a:ea typeface="Calibri"/>
                        <a:cs typeface="Times New Roman"/>
                      </a:endParaRPr>
                    </a:p>
                  </a:txBody>
                  <a:tcPr marL="68580" marR="68580" marT="0" marB="0" anchor="ctr"/>
                </a:tc>
              </a:tr>
              <a:tr h="505387">
                <a:tc>
                  <a:txBody>
                    <a:bodyPr/>
                    <a:lstStyle/>
                    <a:p>
                      <a:pPr algn="l">
                        <a:lnSpc>
                          <a:spcPct val="115000"/>
                        </a:lnSpc>
                        <a:spcAft>
                          <a:spcPts val="0"/>
                        </a:spcAft>
                      </a:pPr>
                      <a:r>
                        <a:rPr lang="tr-TR" sz="1400" b="1">
                          <a:effectLst/>
                        </a:rPr>
                        <a:t>YÖNETMELİK</a:t>
                      </a:r>
                      <a:endParaRPr lang="tr-TR" sz="1400" b="1">
                        <a:effectLst/>
                        <a:latin typeface="Calibri"/>
                        <a:ea typeface="Calibri"/>
                        <a:cs typeface="Times New Roman"/>
                      </a:endParaRPr>
                    </a:p>
                  </a:txBody>
                  <a:tcPr marL="68580" marR="68580" marT="0" marB="0" anchor="ctr"/>
                </a:tc>
              </a:tr>
              <a:tr h="535816">
                <a:tc>
                  <a:txBody>
                    <a:bodyPr/>
                    <a:lstStyle/>
                    <a:p>
                      <a:pPr algn="l">
                        <a:lnSpc>
                          <a:spcPct val="115000"/>
                        </a:lnSpc>
                        <a:spcAft>
                          <a:spcPts val="0"/>
                        </a:spcAft>
                      </a:pPr>
                      <a:r>
                        <a:rPr lang="tr-TR" sz="1400" b="1">
                          <a:effectLst/>
                        </a:rPr>
                        <a:t>GENELGE</a:t>
                      </a:r>
                      <a:endParaRPr lang="tr-TR" sz="1400" b="1">
                        <a:effectLst/>
                        <a:latin typeface="Calibri"/>
                        <a:ea typeface="Calibri"/>
                        <a:cs typeface="Times New Roman"/>
                      </a:endParaRPr>
                    </a:p>
                  </a:txBody>
                  <a:tcPr marL="68580" marR="68580" marT="0" marB="0" anchor="ctr"/>
                </a:tc>
              </a:tr>
              <a:tr h="535816">
                <a:tc>
                  <a:txBody>
                    <a:bodyPr/>
                    <a:lstStyle/>
                    <a:p>
                      <a:pPr algn="l">
                        <a:lnSpc>
                          <a:spcPct val="115000"/>
                        </a:lnSpc>
                        <a:spcAft>
                          <a:spcPts val="0"/>
                        </a:spcAft>
                      </a:pPr>
                      <a:r>
                        <a:rPr lang="tr-TR" sz="1400" b="1" dirty="0">
                          <a:effectLst/>
                        </a:rPr>
                        <a:t>YÖNERGE</a:t>
                      </a:r>
                      <a:endParaRPr lang="tr-TR" sz="1400" b="1"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640514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Başlık"/>
          <p:cNvSpPr>
            <a:spLocks noGrp="1"/>
          </p:cNvSpPr>
          <p:nvPr>
            <p:ph type="title"/>
          </p:nvPr>
        </p:nvSpPr>
        <p:spPr>
          <a:xfrm>
            <a:off x="457200" y="274638"/>
            <a:ext cx="8229600" cy="654050"/>
          </a:xfrm>
        </p:spPr>
        <p:txBody>
          <a:bodyPr/>
          <a:lstStyle/>
          <a:p>
            <a:pPr eaLnBrk="1" hangingPunct="1"/>
            <a:r>
              <a:rPr lang="tr-TR" b="1" smtClean="0"/>
              <a:t>Tüzük</a:t>
            </a:r>
          </a:p>
        </p:txBody>
      </p:sp>
      <p:sp>
        <p:nvSpPr>
          <p:cNvPr id="37891" name="2 İçerik Yer Tutucusu"/>
          <p:cNvSpPr>
            <a:spLocks noGrp="1"/>
          </p:cNvSpPr>
          <p:nvPr>
            <p:ph idx="1"/>
          </p:nvPr>
        </p:nvSpPr>
        <p:spPr>
          <a:xfrm>
            <a:off x="457200" y="1071563"/>
            <a:ext cx="8229600" cy="5054600"/>
          </a:xfrm>
        </p:spPr>
        <p:txBody>
          <a:bodyPr/>
          <a:lstStyle/>
          <a:p>
            <a:pPr eaLnBrk="1" hangingPunct="1">
              <a:buFont typeface="Arial" charset="0"/>
              <a:buNone/>
            </a:pPr>
            <a:r>
              <a:rPr lang="tr-TR" smtClean="0"/>
              <a:t>      </a:t>
            </a:r>
            <a:r>
              <a:rPr lang="tr-TR" sz="2200" smtClean="0"/>
              <a:t>Bakanlar kurulu yasaların uygulamasını göstermek ya da kanunla emredilen işleri belirtmek üzere kanuna aykırı olmamak ve Danıştay’ın incelemesinden geçirilmek koşuluyla tüzükler çıkarabilir. Bir hükümet tasarrufu olan tüzük Cumhurbaşkanınca imzalanır ve Resmi Gazetede yayınlanır.</a:t>
            </a:r>
          </a:p>
          <a:p>
            <a:pPr eaLnBrk="1" hangingPunct="1">
              <a:buFont typeface="Arial" charset="0"/>
              <a:buChar char="•"/>
            </a:pPr>
            <a:endParaRPr lang="tr-TR" smtClean="0"/>
          </a:p>
        </p:txBody>
      </p:sp>
      <p:sp>
        <p:nvSpPr>
          <p:cNvPr id="4" name="3 Slayt Numarası Yer Tutucusu"/>
          <p:cNvSpPr>
            <a:spLocks noGrp="1"/>
          </p:cNvSpPr>
          <p:nvPr>
            <p:ph type="sldNum" sz="quarter" idx="11"/>
          </p:nvPr>
        </p:nvSpPr>
        <p:spPr/>
        <p:txBody>
          <a:bodyPr/>
          <a:lstStyle/>
          <a:p>
            <a:pPr>
              <a:defRPr/>
            </a:pPr>
            <a:fld id="{518B9AAC-2DB3-4FDF-89BD-C343B9AA819A}" type="slidenum">
              <a:rPr lang="tr-TR"/>
              <a:pPr>
                <a:defRPr/>
              </a:pPr>
              <a:t>252</a:t>
            </a:fld>
            <a:endParaRPr lang="tr-TR" dirty="0"/>
          </a:p>
        </p:txBody>
      </p:sp>
      <p:pic>
        <p:nvPicPr>
          <p:cNvPr id="37893" name="Picture 5" descr="Untitled-1.png"/>
          <p:cNvPicPr>
            <a:picLocks noChangeAspect="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3429000" y="3000375"/>
            <a:ext cx="3857625"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1363634"/>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Başlık"/>
          <p:cNvSpPr>
            <a:spLocks noGrp="1"/>
          </p:cNvSpPr>
          <p:nvPr>
            <p:ph type="title"/>
          </p:nvPr>
        </p:nvSpPr>
        <p:spPr>
          <a:xfrm>
            <a:off x="457200" y="274638"/>
            <a:ext cx="8229600" cy="654050"/>
          </a:xfrm>
        </p:spPr>
        <p:txBody>
          <a:bodyPr/>
          <a:lstStyle/>
          <a:p>
            <a:pPr eaLnBrk="1" hangingPunct="1"/>
            <a:r>
              <a:rPr lang="tr-TR" b="1" smtClean="0"/>
              <a:t>Yönetmelik</a:t>
            </a:r>
          </a:p>
        </p:txBody>
      </p:sp>
      <p:sp>
        <p:nvSpPr>
          <p:cNvPr id="38915" name="2 İçerik Yer Tutucusu"/>
          <p:cNvSpPr>
            <a:spLocks noGrp="1"/>
          </p:cNvSpPr>
          <p:nvPr>
            <p:ph idx="1"/>
          </p:nvPr>
        </p:nvSpPr>
        <p:spPr>
          <a:xfrm>
            <a:off x="457200" y="1071563"/>
            <a:ext cx="8229600" cy="5054600"/>
          </a:xfrm>
        </p:spPr>
        <p:txBody>
          <a:bodyPr/>
          <a:lstStyle/>
          <a:p>
            <a:pPr eaLnBrk="1" hangingPunct="1">
              <a:lnSpc>
                <a:spcPct val="150000"/>
              </a:lnSpc>
              <a:buFont typeface="Arial" charset="0"/>
              <a:buNone/>
            </a:pPr>
            <a:r>
              <a:rPr lang="tr-TR" smtClean="0"/>
              <a:t>      </a:t>
            </a:r>
            <a:r>
              <a:rPr lang="tr-TR" sz="2200" smtClean="0"/>
              <a:t>Anayasamızın 124. maddesi uyarınca yönetmelik Başbakanlık, bakanlıklar ve diğer kamu tüzel kişileri tarafından görev alanlarıyla ilgili kanunların ve tüzüklerin uygulamasını sağlamak maksadıyla çıkarılan hukuksal düzenlemelerdir. </a:t>
            </a:r>
          </a:p>
          <a:p>
            <a:pPr eaLnBrk="1" hangingPunct="1">
              <a:lnSpc>
                <a:spcPct val="150000"/>
              </a:lnSpc>
              <a:buFont typeface="Arial" charset="0"/>
              <a:buNone/>
            </a:pPr>
            <a:r>
              <a:rPr lang="tr-TR" sz="2200" smtClean="0"/>
              <a:t>      Yönetmelikler kanun ve tüzüklere aykırı olamazlar, hangi yönetmeliklerin Resmi Gazete’de yayımlanacağı kanunla belirtilir.</a:t>
            </a:r>
          </a:p>
          <a:p>
            <a:pPr eaLnBrk="1" hangingPunct="1">
              <a:buFont typeface="Arial" charset="0"/>
              <a:buChar char="•"/>
            </a:pPr>
            <a:endParaRPr lang="tr-TR" smtClean="0"/>
          </a:p>
        </p:txBody>
      </p:sp>
      <p:sp>
        <p:nvSpPr>
          <p:cNvPr id="4" name="3 Slayt Numarası Yer Tutucusu"/>
          <p:cNvSpPr>
            <a:spLocks noGrp="1"/>
          </p:cNvSpPr>
          <p:nvPr>
            <p:ph type="sldNum" sz="quarter" idx="11"/>
          </p:nvPr>
        </p:nvSpPr>
        <p:spPr/>
        <p:txBody>
          <a:bodyPr/>
          <a:lstStyle/>
          <a:p>
            <a:pPr>
              <a:defRPr/>
            </a:pPr>
            <a:fld id="{A236FEA8-3373-4392-9A7E-9D3C6C92A913}" type="slidenum">
              <a:rPr lang="tr-TR"/>
              <a:pPr>
                <a:defRPr/>
              </a:pPr>
              <a:t>253</a:t>
            </a:fld>
            <a:endParaRPr lang="tr-TR" dirty="0"/>
          </a:p>
        </p:txBody>
      </p:sp>
      <p:pic>
        <p:nvPicPr>
          <p:cNvPr id="5" name="Picture 5" descr="Untitled-1.png"/>
          <p:cNvPicPr>
            <a:picLocks noChangeAspect="1"/>
          </p:cNvPicPr>
          <p:nvPr>
            <p:custDataLst>
              <p:tags r:id="rId1"/>
            </p:custDataLst>
          </p:nvPr>
        </p:nvPicPr>
        <p:blipFill>
          <a:blip r:embed="rId3" cstate="print"/>
          <a:stretch>
            <a:fillRect/>
          </a:stretch>
        </p:blipFill>
        <p:spPr>
          <a:xfrm>
            <a:off x="2214546" y="4214818"/>
            <a:ext cx="3714776" cy="1927873"/>
          </a:xfrm>
          <a:prstGeom prst="rect">
            <a:avLst/>
          </a:prstGeom>
          <a:ln>
            <a:noFill/>
          </a:ln>
          <a:effectLst>
            <a:softEdge rad="112500"/>
          </a:effectLst>
        </p:spPr>
      </p:pic>
    </p:spTree>
    <p:extLst>
      <p:ext uri="{BB962C8B-B14F-4D97-AF65-F5344CB8AC3E}">
        <p14:creationId xmlns:p14="http://schemas.microsoft.com/office/powerpoint/2010/main" val="1060942863"/>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Başlık"/>
          <p:cNvSpPr>
            <a:spLocks noGrp="1"/>
          </p:cNvSpPr>
          <p:nvPr>
            <p:ph type="title"/>
          </p:nvPr>
        </p:nvSpPr>
        <p:spPr>
          <a:xfrm>
            <a:off x="457200" y="274638"/>
            <a:ext cx="8229600" cy="654050"/>
          </a:xfrm>
        </p:spPr>
        <p:txBody>
          <a:bodyPr/>
          <a:lstStyle/>
          <a:p>
            <a:pPr eaLnBrk="1" hangingPunct="1"/>
            <a:r>
              <a:rPr lang="tr-TR" b="1" smtClean="0"/>
              <a:t>Genelge (Tamim, Sirküler)</a:t>
            </a:r>
          </a:p>
        </p:txBody>
      </p:sp>
      <p:sp>
        <p:nvSpPr>
          <p:cNvPr id="40963" name="2 İçerik Yer Tutucusu"/>
          <p:cNvSpPr>
            <a:spLocks noGrp="1"/>
          </p:cNvSpPr>
          <p:nvPr>
            <p:ph idx="1"/>
          </p:nvPr>
        </p:nvSpPr>
        <p:spPr>
          <a:xfrm>
            <a:off x="457200" y="1071563"/>
            <a:ext cx="8229600" cy="5054600"/>
          </a:xfrm>
        </p:spPr>
        <p:txBody>
          <a:bodyPr/>
          <a:lstStyle/>
          <a:p>
            <a:pPr eaLnBrk="1" hangingPunct="1">
              <a:buFont typeface="Arial" charset="0"/>
              <a:buNone/>
            </a:pPr>
            <a:r>
              <a:rPr lang="tr-TR" smtClean="0"/>
              <a:t>     Genelge, üst yönetim birimlerince, özellikle yasal düzenlemelerin nasıl yorumlanması ve uygulanması gerektiği hususlarında alt yönetim kademelerine ve bütün ilgilere gönderilen ayrıntılı düzenlemelerdir.Bazen genelge, ”tamim” veya  “sirküler” olarak da anılır.</a:t>
            </a:r>
          </a:p>
          <a:p>
            <a:pPr eaLnBrk="1" hangingPunct="1">
              <a:buFont typeface="Arial" charset="0"/>
              <a:buChar char="•"/>
            </a:pPr>
            <a:endParaRPr lang="tr-TR" smtClean="0"/>
          </a:p>
        </p:txBody>
      </p:sp>
      <p:sp>
        <p:nvSpPr>
          <p:cNvPr id="4" name="3 Slayt Numarası Yer Tutucusu"/>
          <p:cNvSpPr>
            <a:spLocks noGrp="1"/>
          </p:cNvSpPr>
          <p:nvPr>
            <p:ph type="sldNum" sz="quarter" idx="11"/>
          </p:nvPr>
        </p:nvSpPr>
        <p:spPr/>
        <p:txBody>
          <a:bodyPr/>
          <a:lstStyle/>
          <a:p>
            <a:pPr>
              <a:defRPr/>
            </a:pPr>
            <a:fld id="{17430D99-E417-4D68-9C9C-9AB5644D17B9}" type="slidenum">
              <a:rPr lang="tr-TR"/>
              <a:pPr>
                <a:defRPr/>
              </a:pPr>
              <a:t>254</a:t>
            </a:fld>
            <a:endParaRPr lang="tr-TR" dirty="0"/>
          </a:p>
        </p:txBody>
      </p:sp>
      <p:pic>
        <p:nvPicPr>
          <p:cNvPr id="5" name="Picture 5" descr="Untitled-1.png"/>
          <p:cNvPicPr>
            <a:picLocks noChangeAspect="1"/>
          </p:cNvPicPr>
          <p:nvPr>
            <p:custDataLst>
              <p:tags r:id="rId1"/>
            </p:custDataLst>
          </p:nvPr>
        </p:nvPicPr>
        <p:blipFill>
          <a:blip r:embed="rId3"/>
          <a:stretch>
            <a:fillRect/>
          </a:stretch>
        </p:blipFill>
        <p:spPr>
          <a:xfrm>
            <a:off x="2571750" y="2506663"/>
            <a:ext cx="3286125" cy="34083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28940123"/>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Başlık"/>
          <p:cNvSpPr>
            <a:spLocks noGrp="1"/>
          </p:cNvSpPr>
          <p:nvPr>
            <p:ph type="title"/>
          </p:nvPr>
        </p:nvSpPr>
        <p:spPr>
          <a:xfrm>
            <a:off x="457200" y="274638"/>
            <a:ext cx="8229600" cy="654050"/>
          </a:xfrm>
        </p:spPr>
        <p:txBody>
          <a:bodyPr/>
          <a:lstStyle/>
          <a:p>
            <a:pPr eaLnBrk="1" hangingPunct="1"/>
            <a:r>
              <a:rPr lang="tr-TR" b="1" smtClean="0"/>
              <a:t>Yönerge</a:t>
            </a:r>
          </a:p>
        </p:txBody>
      </p:sp>
      <p:sp>
        <p:nvSpPr>
          <p:cNvPr id="41987" name="2 İçerik Yer Tutucusu"/>
          <p:cNvSpPr>
            <a:spLocks noGrp="1"/>
          </p:cNvSpPr>
          <p:nvPr>
            <p:ph idx="1"/>
          </p:nvPr>
        </p:nvSpPr>
        <p:spPr>
          <a:xfrm>
            <a:off x="457200" y="1071563"/>
            <a:ext cx="8229600" cy="5054600"/>
          </a:xfrm>
        </p:spPr>
        <p:txBody>
          <a:bodyPr/>
          <a:lstStyle/>
          <a:p>
            <a:pPr eaLnBrk="1" hangingPunct="1">
              <a:buFont typeface="Arial" charset="0"/>
              <a:buNone/>
            </a:pPr>
            <a:r>
              <a:rPr lang="tr-TR" smtClean="0"/>
              <a:t>      </a:t>
            </a:r>
            <a:r>
              <a:rPr lang="tr-TR" sz="2200" smtClean="0"/>
              <a:t>Herhangi bir konuda takip edilecek yol ve yöntem için üst makamlardakiler tarafından astlara verilen buyruğa (yönerge) denir. Bazen bu hukuksal kavram “talimat” ya da “direktif” olarak adlandırılır. Üstün asta vereceği talimatın yasalara uygun olması gerekir. Yasaya uygun olmayan talimatı ya da direktifi astın yerine getirmesi istenemez. Üstün ısrarı halinde bunun asta yazılı yapması icap eder.</a:t>
            </a:r>
          </a:p>
          <a:p>
            <a:pPr eaLnBrk="1" hangingPunct="1">
              <a:buFont typeface="Arial" charset="0"/>
              <a:buChar char="•"/>
            </a:pPr>
            <a:endParaRPr lang="tr-TR" smtClean="0"/>
          </a:p>
        </p:txBody>
      </p:sp>
      <p:sp>
        <p:nvSpPr>
          <p:cNvPr id="4" name="3 Slayt Numarası Yer Tutucusu"/>
          <p:cNvSpPr>
            <a:spLocks noGrp="1"/>
          </p:cNvSpPr>
          <p:nvPr>
            <p:ph type="sldNum" sz="quarter" idx="11"/>
          </p:nvPr>
        </p:nvSpPr>
        <p:spPr/>
        <p:txBody>
          <a:bodyPr/>
          <a:lstStyle/>
          <a:p>
            <a:pPr>
              <a:defRPr/>
            </a:pPr>
            <a:fld id="{2381CE5C-876B-4DF0-A55A-B6E74E008DDA}" type="slidenum">
              <a:rPr lang="tr-TR"/>
              <a:pPr>
                <a:defRPr/>
              </a:pPr>
              <a:t>255</a:t>
            </a:fld>
            <a:endParaRPr lang="tr-TR" dirty="0"/>
          </a:p>
        </p:txBody>
      </p:sp>
      <p:pic>
        <p:nvPicPr>
          <p:cNvPr id="5" name="Picture 5" descr="Untitled-1.png"/>
          <p:cNvPicPr>
            <a:picLocks noChangeAspect="1"/>
          </p:cNvPicPr>
          <p:nvPr>
            <p:custDataLst>
              <p:tags r:id="rId1"/>
            </p:custDataLst>
          </p:nvPr>
        </p:nvPicPr>
        <p:blipFill>
          <a:blip r:embed="rId3"/>
          <a:stretch>
            <a:fillRect/>
          </a:stretch>
        </p:blipFill>
        <p:spPr>
          <a:xfrm>
            <a:off x="4572000" y="3571875"/>
            <a:ext cx="2828925" cy="2867025"/>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8636568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000" dirty="0">
                <a:solidFill>
                  <a:schemeClr val="tx1"/>
                </a:solidFill>
              </a:rPr>
              <a:t>97)	Asbestle çalışmalarda işçilerin sağlık gözetimleri ve kayıtları ile ilgili olarak aşağıdakilerden hangisi yanlıştır? </a:t>
            </a:r>
          </a:p>
          <a:p>
            <a:pPr algn="l"/>
            <a:r>
              <a:rPr lang="tr-TR" sz="2000" dirty="0">
                <a:solidFill>
                  <a:schemeClr val="tx1"/>
                </a:solidFill>
              </a:rPr>
              <a:t>A)	Asbestle çalışacak her işçinin çalışmaya başlamadan önce genel sağlık durumu değerlendirilecek ve özellikle solunum sistemi muayeneleri ile akciğer </a:t>
            </a:r>
            <a:r>
              <a:rPr lang="tr-TR" sz="2000" dirty="0" err="1">
                <a:solidFill>
                  <a:schemeClr val="tx1"/>
                </a:solidFill>
              </a:rPr>
              <a:t>grafisi</a:t>
            </a:r>
            <a:r>
              <a:rPr lang="tr-TR" sz="2000" dirty="0">
                <a:solidFill>
                  <a:schemeClr val="tx1"/>
                </a:solidFill>
              </a:rPr>
              <a:t>, solunum fonksiyon testi gibi diğer tetkik ve kontrolleri yapılacaktır. </a:t>
            </a:r>
          </a:p>
          <a:p>
            <a:pPr algn="l"/>
            <a:r>
              <a:rPr lang="tr-TR" sz="2000" dirty="0">
                <a:solidFill>
                  <a:schemeClr val="tx1"/>
                </a:solidFill>
              </a:rPr>
              <a:t>B) 	İşçilerin sağlık durumlarının değerlendirmesi ve akciğer </a:t>
            </a:r>
            <a:r>
              <a:rPr lang="tr-TR" sz="2000" dirty="0" err="1">
                <a:solidFill>
                  <a:schemeClr val="tx1"/>
                </a:solidFill>
              </a:rPr>
              <a:t>grafileri</a:t>
            </a:r>
            <a:r>
              <a:rPr lang="tr-TR" sz="2000" dirty="0">
                <a:solidFill>
                  <a:schemeClr val="tx1"/>
                </a:solidFill>
              </a:rPr>
              <a:t> en az 2 yılda bir tekrarlanacak ve her işçi için sağlık kaydı tutulacaktır. </a:t>
            </a:r>
          </a:p>
          <a:p>
            <a:pPr algn="l"/>
            <a:r>
              <a:rPr lang="tr-TR" sz="2000" dirty="0">
                <a:solidFill>
                  <a:schemeClr val="tx1"/>
                </a:solidFill>
              </a:rPr>
              <a:t>C) Sağlık gözetiminden sorumlu hekim; işçinin asbeste maruz kalacağı işlerde çalıştırılıp çalıştırılamayacağına karar veremez.  Bu kararı ancak meslek hastalıkları hastanesi verir. </a:t>
            </a:r>
          </a:p>
          <a:p>
            <a:pPr algn="l"/>
            <a:r>
              <a:rPr lang="tr-TR" sz="2000" dirty="0">
                <a:solidFill>
                  <a:schemeClr val="tx1"/>
                </a:solidFill>
              </a:rPr>
              <a:t>D) 	İşçilere, asbeste maruziyetin sona ermesinden sonra da yapılması gereken sağlık değerlendirmeleri ile ilgili bilgi verilecektir. </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256</a:t>
            </a:fld>
            <a:endParaRPr lang="tr-TR">
              <a:solidFill>
                <a:prstClr val="black">
                  <a:tint val="75000"/>
                </a:prstClr>
              </a:solidFill>
            </a:endParaRPr>
          </a:p>
        </p:txBody>
      </p:sp>
    </p:spTree>
    <p:extLst>
      <p:ext uri="{BB962C8B-B14F-4D97-AF65-F5344CB8AC3E}">
        <p14:creationId xmlns:p14="http://schemas.microsoft.com/office/powerpoint/2010/main" val="15517282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r>
              <a:rPr lang="tr-TR" sz="3100" b="1" dirty="0" smtClean="0"/>
              <a:t/>
            </a:r>
            <a:br>
              <a:rPr lang="tr-TR" sz="3100" b="1" dirty="0" smtClean="0"/>
            </a:br>
            <a:r>
              <a:rPr lang="tr-TR" sz="3100" b="1" dirty="0"/>
              <a:t/>
            </a:r>
            <a:br>
              <a:rPr lang="tr-TR" sz="3100" b="1" dirty="0"/>
            </a:br>
            <a:r>
              <a:rPr lang="tr-TR" sz="3100" b="1" dirty="0" smtClean="0"/>
              <a:t>ASBESTLE </a:t>
            </a:r>
            <a:r>
              <a:rPr lang="tr-TR" sz="3100" b="1" dirty="0"/>
              <a:t>ÇALIŞMALARDA SAĞLIK VE GÜVENLİK</a:t>
            </a:r>
            <a:r>
              <a:rPr lang="tr-TR" sz="3100" dirty="0"/>
              <a:t/>
            </a:r>
            <a:br>
              <a:rPr lang="tr-TR" sz="3100" dirty="0"/>
            </a:br>
            <a:r>
              <a:rPr lang="tr-TR" sz="3100" b="1" dirty="0"/>
              <a:t>ÖNLEMLERİ HAKKINDA YÖNETMELİK</a:t>
            </a:r>
            <a:r>
              <a:rPr lang="tr-TR" dirty="0"/>
              <a:t/>
            </a:r>
            <a:br>
              <a:rPr lang="tr-TR" dirty="0"/>
            </a:br>
            <a:endParaRPr lang="tr-TR" dirty="0">
              <a:solidFill>
                <a:srgbClr val="FF0000"/>
              </a:solidFill>
            </a:endParaRPr>
          </a:p>
        </p:txBody>
      </p:sp>
      <p:sp>
        <p:nvSpPr>
          <p:cNvPr id="16386" name="Alt Başlık 2"/>
          <p:cNvSpPr>
            <a:spLocks noGrp="1"/>
          </p:cNvSpPr>
          <p:nvPr>
            <p:ph type="subTitle" idx="1"/>
          </p:nvPr>
        </p:nvSpPr>
        <p:spPr>
          <a:xfrm>
            <a:off x="683568" y="1268760"/>
            <a:ext cx="7777162" cy="4752975"/>
          </a:xfrm>
        </p:spPr>
        <p:txBody>
          <a:bodyPr/>
          <a:lstStyle/>
          <a:p>
            <a:pPr algn="l"/>
            <a:r>
              <a:rPr lang="tr-TR" sz="2400" b="1" dirty="0">
                <a:solidFill>
                  <a:schemeClr val="tx1"/>
                </a:solidFill>
              </a:rPr>
              <a:t>MADDE 16 –</a:t>
            </a:r>
            <a:r>
              <a:rPr lang="tr-TR" sz="2400" dirty="0">
                <a:solidFill>
                  <a:schemeClr val="tx1"/>
                </a:solidFill>
              </a:rPr>
              <a:t> </a:t>
            </a:r>
            <a:r>
              <a:rPr lang="tr-TR" sz="2400" b="1" dirty="0" smtClean="0">
                <a:solidFill>
                  <a:schemeClr val="tx1"/>
                </a:solidFill>
              </a:rPr>
              <a:t>Sağlık </a:t>
            </a:r>
            <a:r>
              <a:rPr lang="tr-TR" sz="2400" b="1" dirty="0">
                <a:solidFill>
                  <a:schemeClr val="tx1"/>
                </a:solidFill>
              </a:rPr>
              <a:t>gözetimi</a:t>
            </a:r>
            <a:endParaRPr lang="tr-TR" sz="2400" dirty="0">
              <a:solidFill>
                <a:schemeClr val="tx1"/>
              </a:solidFill>
            </a:endParaRPr>
          </a:p>
          <a:p>
            <a:pPr marL="457200" indent="-457200" algn="l">
              <a:buAutoNum type="arabicParenBoth"/>
            </a:pPr>
            <a:r>
              <a:rPr lang="tr-TR" sz="2400" b="1" dirty="0" smtClean="0">
                <a:solidFill>
                  <a:schemeClr val="tx1"/>
                </a:solidFill>
              </a:rPr>
              <a:t>Çalışanlar </a:t>
            </a:r>
            <a:r>
              <a:rPr lang="tr-TR" sz="2400" b="1" dirty="0">
                <a:solidFill>
                  <a:schemeClr val="tx1"/>
                </a:solidFill>
              </a:rPr>
              <a:t>aşağıdaki hususlar göz önünde bulundurularak sağlık gözetimine tabi tutulur</a:t>
            </a:r>
            <a:r>
              <a:rPr lang="tr-TR" sz="2400" b="1" dirty="0" smtClean="0">
                <a:solidFill>
                  <a:schemeClr val="tx1"/>
                </a:solidFill>
              </a:rPr>
              <a:t>.</a:t>
            </a:r>
          </a:p>
          <a:p>
            <a:pPr algn="l"/>
            <a:r>
              <a:rPr lang="tr-TR" sz="2400" b="1" dirty="0">
                <a:solidFill>
                  <a:schemeClr val="tx1"/>
                </a:solidFill>
              </a:rPr>
              <a:t>a) </a:t>
            </a:r>
            <a:r>
              <a:rPr lang="tr-TR" sz="2400" b="1" u="sng" dirty="0">
                <a:solidFill>
                  <a:schemeClr val="tx1"/>
                </a:solidFill>
              </a:rPr>
              <a:t>Bu Yönetmelik kapsamındaki işleri ilk defa yapacak kişinin, önce işyeri hekimi tarafından genel sağlık durumu değerlendirilir ve Ek-I’de belirtildiği şekilde, özellikle solunum sistemi muayeneleri başta olmak üzere genel sistemik fizik muayene ile diğer tetkik ve kontrolleri yapılır. İşyeri hekimi</a:t>
            </a:r>
            <a:r>
              <a:rPr lang="tr-TR" sz="2400" b="1" dirty="0">
                <a:solidFill>
                  <a:schemeClr val="tx1"/>
                </a:solidFill>
              </a:rPr>
              <a:t>, risk değerlendirmesi ve ölçüm sonuçlarını dikkate alarak çalışanların sağlık durumlarını değerlendirir </a:t>
            </a:r>
            <a:r>
              <a:rPr lang="tr-TR" sz="2400" b="1" u="sng" dirty="0">
                <a:solidFill>
                  <a:schemeClr val="tx1"/>
                </a:solidFill>
              </a:rPr>
              <a:t>ve değerlendirme sonucuna göre akciğer radyografilerini uygun sürelerle tekrarlar, bu süre 2 yılı aşamaz.</a:t>
            </a:r>
          </a:p>
          <a:p>
            <a:pPr algn="l"/>
            <a:endParaRPr lang="tr-TR" sz="2400" b="1" dirty="0">
              <a:solidFill>
                <a:schemeClr val="tx1"/>
              </a:solidFill>
            </a:endParaRPr>
          </a:p>
          <a:p>
            <a:pPr algn="l"/>
            <a:endParaRPr lang="tr-TR" sz="24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257</a:t>
            </a:fld>
            <a:endParaRPr lang="tr-TR"/>
          </a:p>
        </p:txBody>
      </p:sp>
    </p:spTree>
    <p:extLst>
      <p:ext uri="{BB962C8B-B14F-4D97-AF65-F5344CB8AC3E}">
        <p14:creationId xmlns:p14="http://schemas.microsoft.com/office/powerpoint/2010/main" val="2698526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r>
              <a:rPr lang="tr-TR" sz="3100" b="1" dirty="0" smtClean="0"/>
              <a:t/>
            </a:r>
            <a:br>
              <a:rPr lang="tr-TR" sz="3100" b="1" dirty="0" smtClean="0"/>
            </a:br>
            <a:r>
              <a:rPr lang="tr-TR" sz="3100" b="1" dirty="0"/>
              <a:t/>
            </a:r>
            <a:br>
              <a:rPr lang="tr-TR" sz="3100" b="1" dirty="0"/>
            </a:br>
            <a:r>
              <a:rPr lang="tr-TR" sz="3100" b="1" dirty="0" smtClean="0"/>
              <a:t>ASBESTLE </a:t>
            </a:r>
            <a:r>
              <a:rPr lang="tr-TR" sz="3100" b="1" dirty="0"/>
              <a:t>ÇALIŞMALARDA SAĞLIK VE GÜVENLİK</a:t>
            </a:r>
            <a:r>
              <a:rPr lang="tr-TR" sz="3100" dirty="0"/>
              <a:t/>
            </a:r>
            <a:br>
              <a:rPr lang="tr-TR" sz="3100" dirty="0"/>
            </a:br>
            <a:r>
              <a:rPr lang="tr-TR" sz="3100" b="1" dirty="0"/>
              <a:t>ÖNLEMLERİ HAKKINDA YÖNETMELİK</a:t>
            </a:r>
            <a:r>
              <a:rPr lang="tr-TR" dirty="0"/>
              <a:t/>
            </a:r>
            <a:br>
              <a:rPr lang="tr-TR" dirty="0"/>
            </a:br>
            <a:endParaRPr lang="tr-TR" dirty="0">
              <a:solidFill>
                <a:srgbClr val="FF0000"/>
              </a:solidFill>
            </a:endParaRPr>
          </a:p>
        </p:txBody>
      </p:sp>
      <p:sp>
        <p:nvSpPr>
          <p:cNvPr id="16386" name="Alt Başlık 2"/>
          <p:cNvSpPr>
            <a:spLocks noGrp="1"/>
          </p:cNvSpPr>
          <p:nvPr>
            <p:ph type="subTitle" idx="1"/>
          </p:nvPr>
        </p:nvSpPr>
        <p:spPr>
          <a:xfrm>
            <a:off x="683568" y="1268760"/>
            <a:ext cx="7777162" cy="4752975"/>
          </a:xfrm>
        </p:spPr>
        <p:txBody>
          <a:bodyPr/>
          <a:lstStyle/>
          <a:p>
            <a:pPr algn="l"/>
            <a:r>
              <a:rPr lang="tr-TR" sz="2400" b="1" dirty="0">
                <a:solidFill>
                  <a:schemeClr val="tx1"/>
                </a:solidFill>
              </a:rPr>
              <a:t>MADDE 16 –</a:t>
            </a:r>
            <a:r>
              <a:rPr lang="tr-TR" sz="2400" dirty="0">
                <a:solidFill>
                  <a:schemeClr val="tx1"/>
                </a:solidFill>
              </a:rPr>
              <a:t> </a:t>
            </a:r>
            <a:r>
              <a:rPr lang="tr-TR" sz="2400" b="1" dirty="0" smtClean="0">
                <a:solidFill>
                  <a:schemeClr val="tx1"/>
                </a:solidFill>
              </a:rPr>
              <a:t>Sağlık </a:t>
            </a:r>
            <a:r>
              <a:rPr lang="tr-TR" sz="2400" b="1" dirty="0">
                <a:solidFill>
                  <a:schemeClr val="tx1"/>
                </a:solidFill>
              </a:rPr>
              <a:t>gözetimi</a:t>
            </a:r>
            <a:endParaRPr lang="tr-TR" sz="2400" dirty="0">
              <a:solidFill>
                <a:schemeClr val="tx1"/>
              </a:solidFill>
            </a:endParaRPr>
          </a:p>
          <a:p>
            <a:pPr marL="457200" indent="-457200" algn="l">
              <a:buAutoNum type="arabicParenBoth"/>
            </a:pPr>
            <a:r>
              <a:rPr lang="tr-TR" sz="2400" b="1" dirty="0" smtClean="0">
                <a:solidFill>
                  <a:schemeClr val="tx1"/>
                </a:solidFill>
              </a:rPr>
              <a:t>Çalışanlar </a:t>
            </a:r>
            <a:r>
              <a:rPr lang="tr-TR" sz="2400" b="1" dirty="0">
                <a:solidFill>
                  <a:schemeClr val="tx1"/>
                </a:solidFill>
              </a:rPr>
              <a:t>aşağıdaki hususlar göz önünde bulundurularak sağlık gözetimine tabi tutulur</a:t>
            </a:r>
            <a:r>
              <a:rPr lang="tr-TR" sz="2400" b="1" dirty="0" smtClean="0">
                <a:solidFill>
                  <a:schemeClr val="tx1"/>
                </a:solidFill>
              </a:rPr>
              <a:t>.</a:t>
            </a:r>
          </a:p>
          <a:p>
            <a:pPr algn="l"/>
            <a:r>
              <a:rPr lang="tr-TR" sz="2400" b="1" dirty="0">
                <a:solidFill>
                  <a:schemeClr val="tx1"/>
                </a:solidFill>
              </a:rPr>
              <a:t>b) Sağlık gözetiminden sorumlu işyeri hekimi; muayene ve tetkiklerin sonucuna göre, </a:t>
            </a:r>
            <a:r>
              <a:rPr lang="tr-TR" b="1" u="sng" dirty="0">
                <a:solidFill>
                  <a:schemeClr val="tx1"/>
                </a:solidFill>
              </a:rPr>
              <a:t>çalışanın asbeste maruz kalacağı işlerde çalıştırılmaması da dahil h</a:t>
            </a:r>
            <a:r>
              <a:rPr lang="tr-TR" sz="2400" b="1" dirty="0">
                <a:solidFill>
                  <a:schemeClr val="tx1"/>
                </a:solidFill>
              </a:rPr>
              <a:t>er türlü koruyucu ve önleyici tedbirleri belirleyerek işverene önerilerde bulunur.</a:t>
            </a:r>
          </a:p>
          <a:p>
            <a:pPr algn="l"/>
            <a:endParaRPr lang="tr-TR" sz="2400" b="1" dirty="0">
              <a:solidFill>
                <a:schemeClr val="tx1"/>
              </a:solidFill>
            </a:endParaRPr>
          </a:p>
          <a:p>
            <a:pPr algn="l"/>
            <a:endParaRPr lang="tr-TR" sz="24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258</a:t>
            </a:fld>
            <a:endParaRPr lang="tr-TR"/>
          </a:p>
        </p:txBody>
      </p:sp>
    </p:spTree>
    <p:extLst>
      <p:ext uri="{BB962C8B-B14F-4D97-AF65-F5344CB8AC3E}">
        <p14:creationId xmlns:p14="http://schemas.microsoft.com/office/powerpoint/2010/main" val="14102124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r>
              <a:rPr lang="tr-TR" sz="3100" b="1" dirty="0" smtClean="0"/>
              <a:t/>
            </a:r>
            <a:br>
              <a:rPr lang="tr-TR" sz="3100" b="1" dirty="0" smtClean="0"/>
            </a:br>
            <a:r>
              <a:rPr lang="tr-TR" sz="3100" b="1" dirty="0"/>
              <a:t/>
            </a:r>
            <a:br>
              <a:rPr lang="tr-TR" sz="3100" b="1" dirty="0"/>
            </a:br>
            <a:r>
              <a:rPr lang="tr-TR" sz="3100" b="1" dirty="0" smtClean="0"/>
              <a:t>ASBESTLE </a:t>
            </a:r>
            <a:r>
              <a:rPr lang="tr-TR" sz="3100" b="1" dirty="0"/>
              <a:t>ÇALIŞMALARDA SAĞLIK VE GÜVENLİK</a:t>
            </a:r>
            <a:r>
              <a:rPr lang="tr-TR" sz="3100" dirty="0"/>
              <a:t/>
            </a:r>
            <a:br>
              <a:rPr lang="tr-TR" sz="3100" dirty="0"/>
            </a:br>
            <a:r>
              <a:rPr lang="tr-TR" sz="3100" b="1" dirty="0"/>
              <a:t>ÖNLEMLERİ HAKKINDA YÖNETMELİK</a:t>
            </a:r>
            <a:r>
              <a:rPr lang="tr-TR" dirty="0"/>
              <a:t/>
            </a:r>
            <a:br>
              <a:rPr lang="tr-TR" dirty="0"/>
            </a:br>
            <a:endParaRPr lang="tr-TR" dirty="0">
              <a:solidFill>
                <a:srgbClr val="FF0000"/>
              </a:solidFill>
            </a:endParaRPr>
          </a:p>
        </p:txBody>
      </p:sp>
      <p:sp>
        <p:nvSpPr>
          <p:cNvPr id="16386" name="Alt Başlık 2"/>
          <p:cNvSpPr>
            <a:spLocks noGrp="1"/>
          </p:cNvSpPr>
          <p:nvPr>
            <p:ph type="subTitle" idx="1"/>
          </p:nvPr>
        </p:nvSpPr>
        <p:spPr>
          <a:xfrm>
            <a:off x="683568" y="1340768"/>
            <a:ext cx="7777162" cy="4752975"/>
          </a:xfrm>
        </p:spPr>
        <p:txBody>
          <a:bodyPr/>
          <a:lstStyle/>
          <a:p>
            <a:pPr algn="l"/>
            <a:r>
              <a:rPr lang="tr-TR" sz="2400" b="1" dirty="0">
                <a:solidFill>
                  <a:schemeClr val="tx1"/>
                </a:solidFill>
              </a:rPr>
              <a:t>MADDE 16 –</a:t>
            </a:r>
            <a:r>
              <a:rPr lang="tr-TR" sz="2400" dirty="0">
                <a:solidFill>
                  <a:schemeClr val="tx1"/>
                </a:solidFill>
              </a:rPr>
              <a:t> </a:t>
            </a:r>
            <a:r>
              <a:rPr lang="tr-TR" sz="2400" b="1" dirty="0" smtClean="0">
                <a:solidFill>
                  <a:schemeClr val="tx1"/>
                </a:solidFill>
              </a:rPr>
              <a:t>Sağlık </a:t>
            </a:r>
            <a:r>
              <a:rPr lang="tr-TR" sz="2400" b="1" dirty="0">
                <a:solidFill>
                  <a:schemeClr val="tx1"/>
                </a:solidFill>
              </a:rPr>
              <a:t>gözetimi</a:t>
            </a:r>
            <a:endParaRPr lang="tr-TR" sz="2400" dirty="0">
              <a:solidFill>
                <a:schemeClr val="tx1"/>
              </a:solidFill>
            </a:endParaRPr>
          </a:p>
          <a:p>
            <a:pPr marL="457200" indent="-457200" algn="l">
              <a:buAutoNum type="arabicParenBoth"/>
            </a:pPr>
            <a:r>
              <a:rPr lang="tr-TR" sz="2400" b="1" dirty="0" smtClean="0">
                <a:solidFill>
                  <a:schemeClr val="tx1"/>
                </a:solidFill>
              </a:rPr>
              <a:t>Çalışanlar </a:t>
            </a:r>
            <a:r>
              <a:rPr lang="tr-TR" sz="2400" b="1" dirty="0">
                <a:solidFill>
                  <a:schemeClr val="tx1"/>
                </a:solidFill>
              </a:rPr>
              <a:t>aşağıdaki hususlar göz önünde bulundurularak sağlık gözetimine tabi tutulur</a:t>
            </a:r>
            <a:r>
              <a:rPr lang="tr-TR" sz="2400" b="1" dirty="0" smtClean="0">
                <a:solidFill>
                  <a:schemeClr val="tx1"/>
                </a:solidFill>
              </a:rPr>
              <a:t>.</a:t>
            </a:r>
          </a:p>
          <a:p>
            <a:pPr algn="l"/>
            <a:r>
              <a:rPr lang="tr-TR" sz="2400" b="1" dirty="0">
                <a:solidFill>
                  <a:schemeClr val="tx1"/>
                </a:solidFill>
              </a:rPr>
              <a:t>c) </a:t>
            </a:r>
            <a:r>
              <a:rPr lang="tr-TR" sz="2400" b="1" u="sng" dirty="0">
                <a:solidFill>
                  <a:schemeClr val="tx1"/>
                </a:solidFill>
              </a:rPr>
              <a:t>Çalışanlara maruziyetin sona ermesinden sonra da yapılması gereken sağlık değerlendirmeleri ile ilgili bilgi verilir. </a:t>
            </a:r>
            <a:r>
              <a:rPr lang="tr-TR" sz="2400" b="1" dirty="0">
                <a:solidFill>
                  <a:schemeClr val="tx1"/>
                </a:solidFill>
              </a:rPr>
              <a:t>Hekim, maruziyetin bitmesinden sonra sağlık gözetiminin devam etmesi gereken süreyi belirleyebilir.</a:t>
            </a:r>
          </a:p>
          <a:p>
            <a:pPr algn="l"/>
            <a:endParaRPr lang="tr-TR" sz="2400" b="1" dirty="0">
              <a:solidFill>
                <a:schemeClr val="tx1"/>
              </a:solidFill>
            </a:endParaRPr>
          </a:p>
          <a:p>
            <a:pPr algn="l"/>
            <a:endParaRPr lang="tr-TR" sz="24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259</a:t>
            </a:fld>
            <a:endParaRPr lang="tr-TR"/>
          </a:p>
        </p:txBody>
      </p:sp>
    </p:spTree>
    <p:extLst>
      <p:ext uri="{BB962C8B-B14F-4D97-AF65-F5344CB8AC3E}">
        <p14:creationId xmlns:p14="http://schemas.microsoft.com/office/powerpoint/2010/main" val="2877241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9)	Tehlikeli sınıfta yer alan bir işyeri için; işyeri hekimi, diğer sağlık personeli ve iş güvenliği uzmanlarının aylık asgari çalışma süreleri bakımından, sıralamaya göre “Aylık işçi başına kaç dakika çalışmaları gerekir? “ sorusunun doğru yanıtı hangi seçenektedir?  </a:t>
            </a:r>
          </a:p>
          <a:p>
            <a:pPr algn="l"/>
            <a:r>
              <a:rPr lang="tr-TR" sz="2400" dirty="0">
                <a:solidFill>
                  <a:schemeClr val="tx1"/>
                </a:solidFill>
              </a:rPr>
              <a:t>A) 5dk - 10 </a:t>
            </a:r>
            <a:r>
              <a:rPr lang="tr-TR" sz="2400" dirty="0" err="1">
                <a:solidFill>
                  <a:schemeClr val="tx1"/>
                </a:solidFill>
              </a:rPr>
              <a:t>dk</a:t>
            </a:r>
            <a:r>
              <a:rPr lang="tr-TR" sz="2400" dirty="0">
                <a:solidFill>
                  <a:schemeClr val="tx1"/>
                </a:solidFill>
              </a:rPr>
              <a:t> - 9 </a:t>
            </a:r>
            <a:r>
              <a:rPr lang="tr-TR" sz="2400" dirty="0" err="1">
                <a:solidFill>
                  <a:schemeClr val="tx1"/>
                </a:solidFill>
              </a:rPr>
              <a:t>dk</a:t>
            </a:r>
            <a:endParaRPr lang="tr-TR" sz="2400" dirty="0">
              <a:solidFill>
                <a:schemeClr val="tx1"/>
              </a:solidFill>
            </a:endParaRPr>
          </a:p>
          <a:p>
            <a:pPr algn="l"/>
            <a:r>
              <a:rPr lang="tr-TR" sz="2400" dirty="0">
                <a:solidFill>
                  <a:schemeClr val="tx1"/>
                </a:solidFill>
              </a:rPr>
              <a:t>B) 6dk - 9dk – 8 </a:t>
            </a:r>
            <a:r>
              <a:rPr lang="tr-TR" sz="2400" dirty="0" err="1">
                <a:solidFill>
                  <a:schemeClr val="tx1"/>
                </a:solidFill>
              </a:rPr>
              <a:t>dk</a:t>
            </a:r>
            <a:endParaRPr lang="tr-TR" sz="2400" dirty="0">
              <a:solidFill>
                <a:schemeClr val="tx1"/>
              </a:solidFill>
            </a:endParaRPr>
          </a:p>
          <a:p>
            <a:pPr algn="l"/>
            <a:r>
              <a:rPr lang="tr-TR" sz="2400" dirty="0">
                <a:solidFill>
                  <a:schemeClr val="tx1"/>
                </a:solidFill>
              </a:rPr>
              <a:t>C) 6dk – 9 </a:t>
            </a:r>
            <a:r>
              <a:rPr lang="tr-TR" sz="2400" dirty="0" err="1">
                <a:solidFill>
                  <a:schemeClr val="tx1"/>
                </a:solidFill>
              </a:rPr>
              <a:t>dk</a:t>
            </a:r>
            <a:r>
              <a:rPr lang="tr-TR" sz="2400" dirty="0">
                <a:solidFill>
                  <a:schemeClr val="tx1"/>
                </a:solidFill>
              </a:rPr>
              <a:t> – 12 </a:t>
            </a:r>
            <a:r>
              <a:rPr lang="tr-TR" sz="2400" dirty="0" err="1">
                <a:solidFill>
                  <a:schemeClr val="tx1"/>
                </a:solidFill>
              </a:rPr>
              <a:t>dk</a:t>
            </a:r>
            <a:endParaRPr lang="tr-TR" sz="2400" dirty="0">
              <a:solidFill>
                <a:schemeClr val="tx1"/>
              </a:solidFill>
            </a:endParaRPr>
          </a:p>
          <a:p>
            <a:pPr algn="l"/>
            <a:r>
              <a:rPr lang="tr-TR" sz="2400" dirty="0">
                <a:solidFill>
                  <a:schemeClr val="tx1"/>
                </a:solidFill>
              </a:rPr>
              <a:t>D)7dk -  9dk – 16 </a:t>
            </a:r>
            <a:r>
              <a:rPr lang="tr-TR" sz="2400" dirty="0" err="1">
                <a:solidFill>
                  <a:schemeClr val="tx1"/>
                </a:solidFill>
              </a:rPr>
              <a:t>dk</a:t>
            </a:r>
            <a:r>
              <a:rPr lang="tr-TR" sz="2400" dirty="0">
                <a:solidFill>
                  <a:schemeClr val="tx1"/>
                </a:solidFill>
              </a:rPr>
              <a:t> </a:t>
            </a: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26</a:t>
            </a:fld>
            <a:endParaRPr lang="tr-TR">
              <a:solidFill>
                <a:prstClr val="black">
                  <a:tint val="75000"/>
                </a:prstClr>
              </a:solidFill>
            </a:endParaRPr>
          </a:p>
        </p:txBody>
      </p:sp>
    </p:spTree>
    <p:extLst>
      <p:ext uri="{BB962C8B-B14F-4D97-AF65-F5344CB8AC3E}">
        <p14:creationId xmlns:p14="http://schemas.microsoft.com/office/powerpoint/2010/main" val="42855599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98)	Kimyasal maddenin, </a:t>
            </a:r>
            <a:r>
              <a:rPr lang="tr-TR" sz="2400" dirty="0" err="1">
                <a:solidFill>
                  <a:schemeClr val="tx1"/>
                </a:solidFill>
              </a:rPr>
              <a:t>metabolitinin</a:t>
            </a:r>
            <a:r>
              <a:rPr lang="tr-TR" sz="2400" dirty="0">
                <a:solidFill>
                  <a:schemeClr val="tx1"/>
                </a:solidFill>
              </a:rPr>
              <a:t> veya etkilenmeyi belirleyecek bir maddenin uygun biyolojik ortamdaki konsantrasyonunun üst sınır değeri aşağıdakilerden hangisiyle ifade edilir?</a:t>
            </a:r>
          </a:p>
          <a:p>
            <a:pPr algn="l"/>
            <a:r>
              <a:rPr lang="tr-TR" sz="2400" dirty="0">
                <a:solidFill>
                  <a:schemeClr val="tx1"/>
                </a:solidFill>
              </a:rPr>
              <a:t>A)	 Biyolojik sınır değer   	</a:t>
            </a:r>
          </a:p>
          <a:p>
            <a:pPr algn="l"/>
            <a:r>
              <a:rPr lang="tr-TR" sz="2400" dirty="0">
                <a:solidFill>
                  <a:schemeClr val="tx1"/>
                </a:solidFill>
              </a:rPr>
              <a:t>B)	 LD50</a:t>
            </a:r>
          </a:p>
          <a:p>
            <a:pPr algn="l"/>
            <a:r>
              <a:rPr lang="tr-TR" sz="2400" dirty="0">
                <a:solidFill>
                  <a:schemeClr val="tx1"/>
                </a:solidFill>
              </a:rPr>
              <a:t>C)	 Mesleki maruziyet sınır değer        </a:t>
            </a:r>
          </a:p>
          <a:p>
            <a:pPr algn="l"/>
            <a:r>
              <a:rPr lang="tr-TR" sz="2400" dirty="0">
                <a:solidFill>
                  <a:schemeClr val="tx1"/>
                </a:solidFill>
              </a:rPr>
              <a:t>D)	 LC50</a:t>
            </a:r>
          </a:p>
          <a:p>
            <a:pPr algn="l"/>
            <a:endParaRPr lang="tr-TR" sz="2400" dirty="0">
              <a:solidFill>
                <a:schemeClr val="tx1"/>
              </a:solidFill>
            </a:endParaRP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260</a:t>
            </a:fld>
            <a:endParaRPr lang="tr-TR">
              <a:solidFill>
                <a:prstClr val="black">
                  <a:tint val="75000"/>
                </a:prstClr>
              </a:solidFill>
            </a:endParaRPr>
          </a:p>
        </p:txBody>
      </p:sp>
    </p:spTree>
    <p:extLst>
      <p:ext uri="{BB962C8B-B14F-4D97-AF65-F5344CB8AC3E}">
        <p14:creationId xmlns:p14="http://schemas.microsoft.com/office/powerpoint/2010/main" val="39964070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936402"/>
          </a:xfrm>
        </p:spPr>
        <p:txBody>
          <a:bodyPr rtlCol="0">
            <a:normAutofit fontScale="90000"/>
          </a:bodyPr>
          <a:lstStyle/>
          <a:p>
            <a:pPr fontAlgn="auto">
              <a:spcAft>
                <a:spcPts val="0"/>
              </a:spcAft>
              <a:defRPr/>
            </a:pPr>
            <a:r>
              <a:rPr lang="tr-TR" sz="3100" b="1" dirty="0" smtClean="0"/>
              <a:t/>
            </a:r>
            <a:br>
              <a:rPr lang="tr-TR" sz="3100" b="1" dirty="0" smtClean="0"/>
            </a:br>
            <a:r>
              <a:rPr lang="tr-TR" sz="3100" b="1" dirty="0"/>
              <a:t/>
            </a:r>
            <a:br>
              <a:rPr lang="tr-TR" sz="3100" b="1" dirty="0"/>
            </a:br>
            <a:r>
              <a:rPr lang="tr-TR" sz="3100" b="1" dirty="0" smtClean="0"/>
              <a:t>KİMYASAL </a:t>
            </a:r>
            <a:r>
              <a:rPr lang="tr-TR" sz="3100" b="1" dirty="0"/>
              <a:t>MADDELERLE ÇALIŞMALARDA SAĞLIK VE GÜVENLİK ÖNLEMLERİ HAKKINDA YÖNETMELİK</a:t>
            </a:r>
            <a:r>
              <a:rPr lang="tr-TR" dirty="0"/>
              <a:t/>
            </a:r>
            <a:br>
              <a:rPr lang="tr-TR" dirty="0"/>
            </a:br>
            <a:endParaRPr lang="tr-TR" dirty="0">
              <a:solidFill>
                <a:srgbClr val="FF0000"/>
              </a:solidFill>
            </a:endParaRPr>
          </a:p>
        </p:txBody>
      </p:sp>
      <p:sp>
        <p:nvSpPr>
          <p:cNvPr id="16386" name="Alt Başlık 2"/>
          <p:cNvSpPr>
            <a:spLocks noGrp="1"/>
          </p:cNvSpPr>
          <p:nvPr>
            <p:ph type="subTitle" idx="1"/>
          </p:nvPr>
        </p:nvSpPr>
        <p:spPr>
          <a:xfrm>
            <a:off x="611560" y="1268760"/>
            <a:ext cx="7777162" cy="4752975"/>
          </a:xfrm>
        </p:spPr>
        <p:txBody>
          <a:bodyPr/>
          <a:lstStyle/>
          <a:p>
            <a:pPr algn="l"/>
            <a:r>
              <a:rPr lang="tr-TR" sz="2400" b="1" dirty="0">
                <a:solidFill>
                  <a:schemeClr val="tx1"/>
                </a:solidFill>
              </a:rPr>
              <a:t>MADDE 4 – Tanımlar</a:t>
            </a:r>
          </a:p>
          <a:p>
            <a:pPr algn="l"/>
            <a:r>
              <a:rPr lang="tr-TR" sz="2400" b="1" dirty="0">
                <a:solidFill>
                  <a:schemeClr val="tx1"/>
                </a:solidFill>
              </a:rPr>
              <a:t>d) Biyolojik sınır değeri: Kimyasal maddenin ve metabolitinin uygun biyolojik ortamdaki konsantrasyonunun ve etki göstergesinin üst </a:t>
            </a:r>
            <a:r>
              <a:rPr lang="tr-TR" sz="2400" b="1" dirty="0" smtClean="0">
                <a:solidFill>
                  <a:schemeClr val="tx1"/>
                </a:solidFill>
              </a:rPr>
              <a:t>sınırı</a:t>
            </a:r>
            <a:endParaRPr lang="tr-TR" sz="2000" dirty="0"/>
          </a:p>
          <a:p>
            <a:pPr algn="l"/>
            <a:r>
              <a:rPr lang="tr-TR" sz="2400" b="1" dirty="0">
                <a:solidFill>
                  <a:schemeClr val="tx1"/>
                </a:solidFill>
              </a:rPr>
              <a:t>j) Mesleki maruziyet sınır değeri: Başka şekilde belirtilmedikçe, 8 saatlik sürede, çalışanların solunum bölgesindeki havada bulunan kimyasal madde konsantrasyonunun zaman ağırlıklı ortalamasının üst </a:t>
            </a:r>
            <a:r>
              <a:rPr lang="tr-TR" sz="2400" b="1" dirty="0" smtClean="0">
                <a:solidFill>
                  <a:schemeClr val="tx1"/>
                </a:solidFill>
              </a:rPr>
              <a:t>sınırı</a:t>
            </a:r>
            <a:endParaRPr lang="tr-TR" sz="2000" dirty="0"/>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261</a:t>
            </a:fld>
            <a:endParaRPr lang="tr-TR"/>
          </a:p>
        </p:txBody>
      </p:sp>
    </p:spTree>
    <p:extLst>
      <p:ext uri="{BB962C8B-B14F-4D97-AF65-F5344CB8AC3E}">
        <p14:creationId xmlns:p14="http://schemas.microsoft.com/office/powerpoint/2010/main" val="3811333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Autofit/>
          </a:bodyPr>
          <a:lstStyle/>
          <a:p>
            <a:pPr fontAlgn="auto">
              <a:spcAft>
                <a:spcPts val="0"/>
              </a:spcAft>
              <a:defRPr/>
            </a:pPr>
            <a:r>
              <a:rPr lang="tr-TR" sz="2800" b="1" dirty="0"/>
              <a:t>KİMYASAL MADDELERLE ÇALIŞMALARDA SAĞLIK VE GÜVENLİK ÖNLEMLERİ HAKKINDA YÖNETMELİK</a:t>
            </a:r>
            <a:endParaRPr lang="tr-TR" sz="2800" dirty="0">
              <a:solidFill>
                <a:srgbClr val="FF0000"/>
              </a:solidFill>
            </a:endParaRPr>
          </a:p>
        </p:txBody>
      </p:sp>
      <p:sp>
        <p:nvSpPr>
          <p:cNvPr id="16386" name="Alt Başlık 2"/>
          <p:cNvSpPr>
            <a:spLocks noGrp="1"/>
          </p:cNvSpPr>
          <p:nvPr>
            <p:ph type="subTitle" idx="1"/>
          </p:nvPr>
        </p:nvSpPr>
        <p:spPr>
          <a:xfrm>
            <a:off x="611188" y="1268413"/>
            <a:ext cx="7777162" cy="4752975"/>
          </a:xfrm>
        </p:spPr>
        <p:txBody>
          <a:bodyPr/>
          <a:lstStyle/>
          <a:p>
            <a:pPr algn="l"/>
            <a:r>
              <a:rPr lang="tr-TR" sz="2000" b="1" dirty="0">
                <a:solidFill>
                  <a:schemeClr val="tx1"/>
                </a:solidFill>
              </a:rPr>
              <a:t>MADDE 4 – Tanımlar</a:t>
            </a:r>
          </a:p>
          <a:p>
            <a:pPr algn="l"/>
            <a:endParaRPr lang="tr-TR" sz="2400" b="1" dirty="0" smtClean="0">
              <a:solidFill>
                <a:schemeClr val="tx1"/>
              </a:solidFill>
            </a:endParaRPr>
          </a:p>
          <a:p>
            <a:pPr algn="l"/>
            <a:r>
              <a:rPr lang="tr-TR" sz="2400" b="1" dirty="0" smtClean="0">
                <a:solidFill>
                  <a:schemeClr val="tx1"/>
                </a:solidFill>
              </a:rPr>
              <a:t>Medyan </a:t>
            </a:r>
            <a:r>
              <a:rPr lang="tr-TR" sz="2400" b="1" dirty="0">
                <a:solidFill>
                  <a:schemeClr val="tx1"/>
                </a:solidFill>
              </a:rPr>
              <a:t>Letal Konsantrasyon (LC50) : Belirli koşullarda solunum yolu ile verildiğinde hayvanların %50’sini öldüren kimyasal maddenin solunan havadaki </a:t>
            </a:r>
            <a:r>
              <a:rPr lang="tr-TR" sz="2400" b="1" dirty="0" smtClean="0">
                <a:solidFill>
                  <a:schemeClr val="tx1"/>
                </a:solidFill>
              </a:rPr>
              <a:t>konsantrasyonu </a:t>
            </a:r>
          </a:p>
          <a:p>
            <a:pPr algn="l"/>
            <a:endParaRPr lang="tr-TR" sz="2400" b="1" dirty="0">
              <a:solidFill>
                <a:schemeClr val="tx1"/>
              </a:solidFill>
            </a:endParaRPr>
          </a:p>
          <a:p>
            <a:pPr algn="l"/>
            <a:r>
              <a:rPr lang="tr-TR" sz="2400" b="1" dirty="0" smtClean="0">
                <a:solidFill>
                  <a:schemeClr val="tx1"/>
                </a:solidFill>
              </a:rPr>
              <a:t>Medyan </a:t>
            </a:r>
            <a:r>
              <a:rPr lang="tr-TR" sz="2400" b="1" dirty="0">
                <a:solidFill>
                  <a:schemeClr val="tx1"/>
                </a:solidFill>
              </a:rPr>
              <a:t>Letal </a:t>
            </a:r>
            <a:r>
              <a:rPr lang="tr-TR" sz="2400" b="1" dirty="0" smtClean="0">
                <a:solidFill>
                  <a:schemeClr val="tx1"/>
                </a:solidFill>
              </a:rPr>
              <a:t>Doz : Solunum </a:t>
            </a:r>
            <a:r>
              <a:rPr lang="tr-TR" sz="2400" b="1" dirty="0">
                <a:solidFill>
                  <a:schemeClr val="tx1"/>
                </a:solidFill>
              </a:rPr>
              <a:t>yolu dışı bir yolla (LD50) organizmaya </a:t>
            </a:r>
            <a:r>
              <a:rPr lang="tr-TR" sz="2400" b="1" dirty="0" smtClean="0">
                <a:solidFill>
                  <a:schemeClr val="tx1"/>
                </a:solidFill>
              </a:rPr>
              <a:t>verilen, katı </a:t>
            </a:r>
            <a:r>
              <a:rPr lang="tr-TR" sz="2400" b="1" dirty="0">
                <a:solidFill>
                  <a:schemeClr val="tx1"/>
                </a:solidFill>
              </a:rPr>
              <a:t>veya sıvı ya da gaz </a:t>
            </a:r>
            <a:r>
              <a:rPr lang="tr-TR" sz="2400" b="1" dirty="0" smtClean="0">
                <a:solidFill>
                  <a:schemeClr val="tx1"/>
                </a:solidFill>
              </a:rPr>
              <a:t>kimyasalların bir </a:t>
            </a:r>
            <a:r>
              <a:rPr lang="tr-TR" sz="2400" b="1" dirty="0">
                <a:solidFill>
                  <a:schemeClr val="tx1"/>
                </a:solidFill>
              </a:rPr>
              <a:t>kez belirli koşullarda verildiğinde bir hayvan popülasyonunun %50’sini öldüren </a:t>
            </a:r>
            <a:r>
              <a:rPr lang="tr-TR" sz="2400" b="1" dirty="0" smtClean="0">
                <a:solidFill>
                  <a:schemeClr val="tx1"/>
                </a:solidFill>
              </a:rPr>
              <a:t>doz</a:t>
            </a:r>
            <a:endParaRPr lang="tr-TR" sz="2400" b="1" dirty="0">
              <a:solidFill>
                <a:schemeClr val="tx1"/>
              </a:solidFill>
            </a:endParaRPr>
          </a:p>
          <a:p>
            <a:pPr lvl="0"/>
            <a:r>
              <a:rPr lang="tr-TR" sz="2000" b="1" dirty="0"/>
              <a:t> </a:t>
            </a:r>
            <a:endParaRPr lang="tr-TR" sz="2000" dirty="0"/>
          </a:p>
          <a:p>
            <a:pPr algn="l"/>
            <a:r>
              <a:rPr lang="tr-TR" sz="2000" dirty="0">
                <a:solidFill>
                  <a:schemeClr val="tx1"/>
                </a:solidFill>
              </a:rPr>
              <a:t>	</a:t>
            </a:r>
          </a:p>
          <a:p>
            <a:pPr algn="l"/>
            <a:endParaRPr lang="tr-TR" sz="2400" dirty="0">
              <a:solidFill>
                <a:schemeClr val="tx1"/>
              </a:solidFill>
            </a:endParaRPr>
          </a:p>
          <a:p>
            <a:pPr algn="l"/>
            <a:endParaRPr lang="tr-TR" sz="2000" dirty="0">
              <a:solidFill>
                <a:schemeClr val="tx1"/>
              </a:solidFill>
            </a:endParaRPr>
          </a:p>
          <a:p>
            <a:pPr algn="l"/>
            <a:endParaRPr lang="tr-TR" sz="24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262</a:t>
            </a:fld>
            <a:endParaRPr lang="tr-TR"/>
          </a:p>
        </p:txBody>
      </p:sp>
    </p:spTree>
    <p:extLst>
      <p:ext uri="{BB962C8B-B14F-4D97-AF65-F5344CB8AC3E}">
        <p14:creationId xmlns:p14="http://schemas.microsoft.com/office/powerpoint/2010/main" val="27817281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99)	Aşağıdakilerden hangisi düzeltici faaliyettir? </a:t>
            </a:r>
          </a:p>
          <a:p>
            <a:pPr algn="l"/>
            <a:r>
              <a:rPr lang="tr-TR" sz="2400" dirty="0">
                <a:solidFill>
                  <a:schemeClr val="tx1"/>
                </a:solidFill>
              </a:rPr>
              <a:t>A) 	İletkenlere koruma topraklama yapılması</a:t>
            </a:r>
          </a:p>
          <a:p>
            <a:pPr algn="l"/>
            <a:r>
              <a:rPr lang="tr-TR" sz="2400" dirty="0">
                <a:solidFill>
                  <a:schemeClr val="tx1"/>
                </a:solidFill>
              </a:rPr>
              <a:t>B) 	Makine koruyucuları kullanımı</a:t>
            </a:r>
          </a:p>
          <a:p>
            <a:pPr algn="l"/>
            <a:r>
              <a:rPr lang="tr-TR" sz="2400" dirty="0">
                <a:solidFill>
                  <a:schemeClr val="tx1"/>
                </a:solidFill>
              </a:rPr>
              <a:t>C) 	Yangından sonra alınacak tedbirler</a:t>
            </a:r>
          </a:p>
          <a:p>
            <a:pPr algn="l"/>
            <a:r>
              <a:rPr lang="tr-TR" sz="2400" dirty="0">
                <a:solidFill>
                  <a:schemeClr val="tx1"/>
                </a:solidFill>
              </a:rPr>
              <a:t>D) 	İşe giriş muayenesi</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263</a:t>
            </a:fld>
            <a:endParaRPr lang="tr-TR">
              <a:solidFill>
                <a:prstClr val="black">
                  <a:tint val="75000"/>
                </a:prstClr>
              </a:solidFill>
            </a:endParaRPr>
          </a:p>
        </p:txBody>
      </p:sp>
    </p:spTree>
    <p:extLst>
      <p:ext uri="{BB962C8B-B14F-4D97-AF65-F5344CB8AC3E}">
        <p14:creationId xmlns:p14="http://schemas.microsoft.com/office/powerpoint/2010/main" val="2606215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l" eaLnBrk="1" hangingPunct="1"/>
            <a:r>
              <a:rPr lang="tr-TR" altLang="tr-TR" sz="3200" smtClean="0"/>
              <a:t>4-İSG Yönetim Sistemleri Unsurları</a:t>
            </a:r>
          </a:p>
        </p:txBody>
      </p:sp>
      <p:sp>
        <p:nvSpPr>
          <p:cNvPr id="18" name="Text Placeholder 17"/>
          <p:cNvSpPr>
            <a:spLocks noGrp="1" noChangeArrowheads="1"/>
          </p:cNvSpPr>
          <p:nvPr>
            <p:ph type="body" idx="1"/>
          </p:nvPr>
        </p:nvSpPr>
        <p:spPr>
          <a:xfrm>
            <a:off x="3492500" y="1412875"/>
            <a:ext cx="2952750" cy="1223963"/>
          </a:xfrm>
          <a:custGeom>
            <a:avLst/>
            <a:gdLst>
              <a:gd name="T0" fmla="*/ 304271 w 2958496"/>
              <a:gd name="T1" fmla="*/ 172188 h 1255486"/>
              <a:gd name="T2" fmla="*/ 2260292 w 2958496"/>
              <a:gd name="T3" fmla="*/ 58968 h 1255486"/>
              <a:gd name="T4" fmla="*/ 2839854 w 2958496"/>
              <a:gd name="T5" fmla="*/ 525999 h 1255486"/>
              <a:gd name="T6" fmla="*/ 2665984 w 2958496"/>
              <a:gd name="T7" fmla="*/ 950570 h 1255486"/>
              <a:gd name="T8" fmla="*/ 1115658 w 2958496"/>
              <a:gd name="T9" fmla="*/ 1205315 h 1255486"/>
              <a:gd name="T10" fmla="*/ 362227 w 2958496"/>
              <a:gd name="T11" fmla="*/ 1063790 h 1255486"/>
              <a:gd name="T12" fmla="*/ 28979 w 2958496"/>
              <a:gd name="T13" fmla="*/ 625066 h 1255486"/>
              <a:gd name="T14" fmla="*/ 188358 w 2958496"/>
              <a:gd name="T15" fmla="*/ 158035 h 1255486"/>
              <a:gd name="T16" fmla="*/ 376716 w 2958496"/>
              <a:gd name="T17" fmla="*/ 186341 h 1255486"/>
              <a:gd name="T18" fmla="*/ 579563 w 2958496"/>
              <a:gd name="T19" fmla="*/ 129731 h 12554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58496"/>
              <a:gd name="T31" fmla="*/ 0 h 1255486"/>
              <a:gd name="T32" fmla="*/ 2958496 w 2958496"/>
              <a:gd name="T33" fmla="*/ 1255486 h 12554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58496" h="1255486">
                <a:moveTo>
                  <a:pt x="304801" y="176591"/>
                </a:moveTo>
                <a:cubicBezTo>
                  <a:pt x="1072848" y="88295"/>
                  <a:pt x="1840896" y="0"/>
                  <a:pt x="2264229" y="60476"/>
                </a:cubicBezTo>
                <a:cubicBezTo>
                  <a:pt x="2687562" y="120952"/>
                  <a:pt x="2777068" y="387048"/>
                  <a:pt x="2844801" y="539448"/>
                </a:cubicBezTo>
                <a:cubicBezTo>
                  <a:pt x="2912534" y="691848"/>
                  <a:pt x="2958496" y="858762"/>
                  <a:pt x="2670629" y="974876"/>
                </a:cubicBezTo>
                <a:cubicBezTo>
                  <a:pt x="2382762" y="1090990"/>
                  <a:pt x="1502229" y="1216782"/>
                  <a:pt x="1117601" y="1236134"/>
                </a:cubicBezTo>
                <a:cubicBezTo>
                  <a:pt x="732973" y="1255486"/>
                  <a:pt x="544287" y="1190172"/>
                  <a:pt x="362858" y="1090991"/>
                </a:cubicBezTo>
                <a:cubicBezTo>
                  <a:pt x="181429" y="991810"/>
                  <a:pt x="58058" y="795867"/>
                  <a:pt x="29029" y="641048"/>
                </a:cubicBezTo>
                <a:cubicBezTo>
                  <a:pt x="0" y="486229"/>
                  <a:pt x="130629" y="237067"/>
                  <a:pt x="188686" y="162076"/>
                </a:cubicBezTo>
                <a:cubicBezTo>
                  <a:pt x="246743" y="87086"/>
                  <a:pt x="312058" y="195943"/>
                  <a:pt x="377372" y="191105"/>
                </a:cubicBezTo>
                <a:cubicBezTo>
                  <a:pt x="442686" y="186267"/>
                  <a:pt x="511629" y="159657"/>
                  <a:pt x="580572" y="133048"/>
                </a:cubicBezTo>
              </a:path>
            </a:pathLst>
          </a:custGeom>
          <a:solidFill>
            <a:srgbClr val="FFFF00"/>
          </a:solidFill>
          <a:ln algn="ctr">
            <a:solidFill>
              <a:srgbClr val="4A7EBB"/>
            </a:solidFill>
            <a:miter lim="800000"/>
            <a:headEnd/>
            <a:tailEnd/>
          </a:ln>
        </p:spPr>
        <p:txBody>
          <a:bodyPr/>
          <a:lstStyle/>
          <a:p>
            <a:pPr algn="ctr" eaLnBrk="1" hangingPunct="1">
              <a:spcBef>
                <a:spcPct val="0"/>
              </a:spcBef>
              <a:buFontTx/>
              <a:buNone/>
            </a:pPr>
            <a:endParaRPr lang="tr-TR" altLang="tr-TR" sz="1800" b="1" smtClean="0"/>
          </a:p>
          <a:p>
            <a:pPr algn="ctr" eaLnBrk="1" hangingPunct="1">
              <a:spcBef>
                <a:spcPct val="0"/>
              </a:spcBef>
              <a:buFontTx/>
              <a:buNone/>
            </a:pPr>
            <a:r>
              <a:rPr lang="tr-TR" altLang="tr-TR" sz="1800" b="1" smtClean="0"/>
              <a:t>Sürekli iyileştirme</a:t>
            </a:r>
          </a:p>
        </p:txBody>
      </p:sp>
      <p:sp>
        <p:nvSpPr>
          <p:cNvPr id="7" name="Parallelogram 6"/>
          <p:cNvSpPr/>
          <p:nvPr/>
        </p:nvSpPr>
        <p:spPr>
          <a:xfrm>
            <a:off x="5940425" y="4437063"/>
            <a:ext cx="2928938" cy="1143000"/>
          </a:xfrm>
          <a:prstGeom prst="parallelogram">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sz="2000" b="1" dirty="0"/>
              <a:t>Planlama</a:t>
            </a:r>
          </a:p>
        </p:txBody>
      </p:sp>
      <p:sp>
        <p:nvSpPr>
          <p:cNvPr id="8" name="Parallelogram 7"/>
          <p:cNvSpPr/>
          <p:nvPr/>
        </p:nvSpPr>
        <p:spPr>
          <a:xfrm>
            <a:off x="2843213" y="5157788"/>
            <a:ext cx="2928937" cy="1143000"/>
          </a:xfrm>
          <a:prstGeom prst="parallelogram">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sz="2000" b="1" dirty="0"/>
              <a:t>Uygulama ve İşletme</a:t>
            </a:r>
          </a:p>
        </p:txBody>
      </p:sp>
      <p:sp>
        <p:nvSpPr>
          <p:cNvPr id="9" name="Parallelogram 8"/>
          <p:cNvSpPr/>
          <p:nvPr/>
        </p:nvSpPr>
        <p:spPr>
          <a:xfrm>
            <a:off x="179388" y="4508500"/>
            <a:ext cx="2928937" cy="1143000"/>
          </a:xfrm>
          <a:prstGeom prst="parallelogram">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sz="2000" b="1" dirty="0"/>
              <a:t>Kontrol ve Düzeltici Faaliyetler</a:t>
            </a:r>
          </a:p>
        </p:txBody>
      </p:sp>
      <p:sp>
        <p:nvSpPr>
          <p:cNvPr id="5" name="Parallelogram 4"/>
          <p:cNvSpPr/>
          <p:nvPr/>
        </p:nvSpPr>
        <p:spPr>
          <a:xfrm>
            <a:off x="900113" y="2636838"/>
            <a:ext cx="2928937" cy="1143000"/>
          </a:xfrm>
          <a:prstGeom prst="parallelogram">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sz="2000" b="1" dirty="0"/>
              <a:t>Yönetimin Gözden Geçirilmesi</a:t>
            </a:r>
          </a:p>
        </p:txBody>
      </p:sp>
      <p:sp>
        <p:nvSpPr>
          <p:cNvPr id="15368" name="AutoShape 14"/>
          <p:cNvSpPr>
            <a:spLocks noChangeArrowheads="1"/>
          </p:cNvSpPr>
          <p:nvPr/>
        </p:nvSpPr>
        <p:spPr bwMode="auto">
          <a:xfrm rot="1648613">
            <a:off x="6372225" y="2205038"/>
            <a:ext cx="1150938" cy="287337"/>
          </a:xfrm>
          <a:prstGeom prst="curvedDownArrow">
            <a:avLst>
              <a:gd name="adj1" fmla="val 80111"/>
              <a:gd name="adj2" fmla="val 160221"/>
              <a:gd name="adj3" fmla="val 33333"/>
            </a:avLst>
          </a:prstGeom>
          <a:solidFill>
            <a:schemeClr val="accent1"/>
          </a:solidFill>
          <a:ln w="9525">
            <a:solidFill>
              <a:schemeClr val="tx1"/>
            </a:solidFill>
            <a:miter lim="800000"/>
            <a:headEnd/>
            <a:tailEnd/>
          </a:ln>
        </p:spPr>
        <p:txBody>
          <a:bodyPr wrap="none" anchor="ct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endParaRPr lang="tr-TR" altLang="tr-TR"/>
          </a:p>
        </p:txBody>
      </p:sp>
      <p:sp>
        <p:nvSpPr>
          <p:cNvPr id="15369" name="AutoShape 18"/>
          <p:cNvSpPr>
            <a:spLocks noChangeArrowheads="1"/>
          </p:cNvSpPr>
          <p:nvPr/>
        </p:nvSpPr>
        <p:spPr bwMode="auto">
          <a:xfrm rot="8885583">
            <a:off x="5364163" y="5805488"/>
            <a:ext cx="1295400" cy="287337"/>
          </a:xfrm>
          <a:prstGeom prst="curvedDownArrow">
            <a:avLst>
              <a:gd name="adj1" fmla="val 90166"/>
              <a:gd name="adj2" fmla="val 180332"/>
              <a:gd name="adj3" fmla="val 33333"/>
            </a:avLst>
          </a:prstGeom>
          <a:solidFill>
            <a:schemeClr val="accent1"/>
          </a:solidFill>
          <a:ln w="9525">
            <a:solidFill>
              <a:schemeClr val="tx1"/>
            </a:solidFill>
            <a:miter lim="800000"/>
            <a:headEnd/>
            <a:tailEnd/>
          </a:ln>
        </p:spPr>
        <p:txBody>
          <a:bodyPr wrap="none" anchor="ct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endParaRPr lang="tr-TR" altLang="tr-TR"/>
          </a:p>
        </p:txBody>
      </p:sp>
      <p:sp>
        <p:nvSpPr>
          <p:cNvPr id="15370" name="AutoShape 17"/>
          <p:cNvSpPr>
            <a:spLocks noChangeArrowheads="1"/>
          </p:cNvSpPr>
          <p:nvPr/>
        </p:nvSpPr>
        <p:spPr bwMode="auto">
          <a:xfrm>
            <a:off x="8459788" y="3357563"/>
            <a:ext cx="504825" cy="1079500"/>
          </a:xfrm>
          <a:prstGeom prst="curvedLeftArrow">
            <a:avLst>
              <a:gd name="adj1" fmla="val 42767"/>
              <a:gd name="adj2" fmla="val 85535"/>
              <a:gd name="adj3" fmla="val 33333"/>
            </a:avLst>
          </a:prstGeom>
          <a:solidFill>
            <a:schemeClr val="accent1"/>
          </a:solidFill>
          <a:ln w="9525">
            <a:solidFill>
              <a:schemeClr val="tx1"/>
            </a:solidFill>
            <a:miter lim="800000"/>
            <a:headEnd/>
            <a:tailEnd/>
          </a:ln>
        </p:spPr>
        <p:txBody>
          <a:bodyPr wrap="none" anchor="ct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endParaRPr lang="tr-TR" altLang="tr-TR"/>
          </a:p>
        </p:txBody>
      </p:sp>
      <p:sp>
        <p:nvSpPr>
          <p:cNvPr id="15371" name="AutoShape 19"/>
          <p:cNvSpPr>
            <a:spLocks noChangeArrowheads="1"/>
          </p:cNvSpPr>
          <p:nvPr/>
        </p:nvSpPr>
        <p:spPr bwMode="auto">
          <a:xfrm rot="-9297448">
            <a:off x="1547813" y="5876925"/>
            <a:ext cx="1295400" cy="287338"/>
          </a:xfrm>
          <a:prstGeom prst="curvedDownArrow">
            <a:avLst>
              <a:gd name="adj1" fmla="val 90166"/>
              <a:gd name="adj2" fmla="val 180331"/>
              <a:gd name="adj3" fmla="val 33333"/>
            </a:avLst>
          </a:prstGeom>
          <a:solidFill>
            <a:schemeClr val="accent1"/>
          </a:solidFill>
          <a:ln w="9525">
            <a:solidFill>
              <a:schemeClr val="tx1"/>
            </a:solidFill>
            <a:miter lim="800000"/>
            <a:headEnd/>
            <a:tailEnd/>
          </a:ln>
        </p:spPr>
        <p:txBody>
          <a:bodyPr wrap="none" anchor="ct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endParaRPr lang="tr-TR" altLang="tr-TR"/>
          </a:p>
        </p:txBody>
      </p:sp>
      <p:sp>
        <p:nvSpPr>
          <p:cNvPr id="15372" name="AutoShape 20"/>
          <p:cNvSpPr>
            <a:spLocks noChangeArrowheads="1"/>
          </p:cNvSpPr>
          <p:nvPr/>
        </p:nvSpPr>
        <p:spPr bwMode="auto">
          <a:xfrm rot="-3587321">
            <a:off x="-108743" y="3861594"/>
            <a:ext cx="1295400" cy="287337"/>
          </a:xfrm>
          <a:prstGeom prst="curvedDownArrow">
            <a:avLst>
              <a:gd name="adj1" fmla="val 90166"/>
              <a:gd name="adj2" fmla="val 180332"/>
              <a:gd name="adj3" fmla="val 33333"/>
            </a:avLst>
          </a:prstGeom>
          <a:solidFill>
            <a:schemeClr val="accent1"/>
          </a:solidFill>
          <a:ln w="9525">
            <a:solidFill>
              <a:schemeClr val="tx1"/>
            </a:solidFill>
            <a:miter lim="800000"/>
            <a:headEnd/>
            <a:tailEnd/>
          </a:ln>
        </p:spPr>
        <p:txBody>
          <a:bodyPr wrap="none" anchor="ct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endParaRPr lang="tr-TR" altLang="tr-TR"/>
          </a:p>
        </p:txBody>
      </p:sp>
      <p:sp>
        <p:nvSpPr>
          <p:cNvPr id="15373" name="AutoShape 21"/>
          <p:cNvSpPr>
            <a:spLocks noChangeArrowheads="1"/>
          </p:cNvSpPr>
          <p:nvPr/>
        </p:nvSpPr>
        <p:spPr bwMode="auto">
          <a:xfrm rot="-1761465">
            <a:off x="2339975" y="1989138"/>
            <a:ext cx="1295400" cy="287337"/>
          </a:xfrm>
          <a:prstGeom prst="curvedDownArrow">
            <a:avLst>
              <a:gd name="adj1" fmla="val 90166"/>
              <a:gd name="adj2" fmla="val 180332"/>
              <a:gd name="adj3" fmla="val 33333"/>
            </a:avLst>
          </a:prstGeom>
          <a:solidFill>
            <a:schemeClr val="accent1"/>
          </a:solidFill>
          <a:ln w="9525">
            <a:solidFill>
              <a:schemeClr val="tx1"/>
            </a:solidFill>
            <a:miter lim="800000"/>
            <a:headEnd/>
            <a:tailEnd/>
          </a:ln>
        </p:spPr>
        <p:txBody>
          <a:bodyPr wrap="none" anchor="ct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endParaRPr lang="tr-TR" altLang="tr-TR"/>
          </a:p>
        </p:txBody>
      </p:sp>
      <p:sp>
        <p:nvSpPr>
          <p:cNvPr id="6" name="Parallelogram 5"/>
          <p:cNvSpPr/>
          <p:nvPr/>
        </p:nvSpPr>
        <p:spPr>
          <a:xfrm>
            <a:off x="5651500" y="2636838"/>
            <a:ext cx="2928938" cy="1143000"/>
          </a:xfrm>
          <a:prstGeom prst="parallelogram">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sz="2000" b="1" dirty="0"/>
              <a:t>İSG Politikası</a:t>
            </a:r>
          </a:p>
        </p:txBody>
      </p:sp>
    </p:spTree>
    <p:extLst>
      <p:ext uri="{BB962C8B-B14F-4D97-AF65-F5344CB8AC3E}">
        <p14:creationId xmlns:p14="http://schemas.microsoft.com/office/powerpoint/2010/main" val="3384739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8" grpId="0" animBg="1"/>
      <p:bldP spid="9" grpId="0" animBg="1"/>
      <p:bldP spid="5" grpId="0" animBg="1"/>
      <p:bldP spid="6" grpId="0" animBg="1"/>
    </p:bld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l" eaLnBrk="1" hangingPunct="1"/>
            <a:r>
              <a:rPr lang="tr-TR" sz="3200" smtClean="0"/>
              <a:t>4-İSG Yönetim Sistemleri Unsurları</a:t>
            </a:r>
          </a:p>
        </p:txBody>
      </p:sp>
      <p:sp>
        <p:nvSpPr>
          <p:cNvPr id="34819" name="Rectangle 3"/>
          <p:cNvSpPr>
            <a:spLocks noGrp="1" noChangeArrowheads="1"/>
          </p:cNvSpPr>
          <p:nvPr>
            <p:ph type="body" idx="1"/>
          </p:nvPr>
        </p:nvSpPr>
        <p:spPr>
          <a:xfrm>
            <a:off x="457200" y="1600200"/>
            <a:ext cx="5051425" cy="4997450"/>
          </a:xfrm>
        </p:spPr>
        <p:txBody>
          <a:bodyPr/>
          <a:lstStyle/>
          <a:p>
            <a:pPr eaLnBrk="1" hangingPunct="1">
              <a:buFontTx/>
              <a:buNone/>
            </a:pPr>
            <a:r>
              <a:rPr lang="tr-TR" smtClean="0"/>
              <a:t>	</a:t>
            </a:r>
            <a:r>
              <a:rPr lang="tr-TR" sz="2400" smtClean="0"/>
              <a:t>4.5.2-Kazalar, olaylar, uygunsuzluklar, düzeltici ve önleyici faaliyetler.</a:t>
            </a:r>
          </a:p>
          <a:p>
            <a:pPr eaLnBrk="1" hangingPunct="1">
              <a:buFontTx/>
              <a:buNone/>
            </a:pPr>
            <a:r>
              <a:rPr lang="tr-TR" sz="2400" smtClean="0"/>
              <a:t>	</a:t>
            </a:r>
            <a:endParaRPr lang="tr-TR" sz="1800" smtClean="0"/>
          </a:p>
          <a:p>
            <a:pPr eaLnBrk="1" hangingPunct="1">
              <a:buFontTx/>
              <a:buNone/>
            </a:pPr>
            <a:r>
              <a:rPr lang="tr-TR" sz="1800" smtClean="0"/>
              <a:t>	Kuruluş, aşağıdakiler için sorumluluk ve yetkiyi belirleyen prosedürleri oluşturmalı ve sürdürmelidir.</a:t>
            </a:r>
          </a:p>
          <a:p>
            <a:pPr eaLnBrk="1" hangingPunct="1">
              <a:buFontTx/>
              <a:buNone/>
            </a:pPr>
            <a:r>
              <a:rPr lang="tr-TR" sz="1800" smtClean="0"/>
              <a:t>	a) Aşağıdakilerin ele alınması ve incelenmesi;</a:t>
            </a:r>
          </a:p>
          <a:p>
            <a:pPr eaLnBrk="1" hangingPunct="1">
              <a:buFontTx/>
              <a:buNone/>
            </a:pPr>
            <a:r>
              <a:rPr lang="tr-TR" sz="1800" smtClean="0"/>
              <a:t>	</a:t>
            </a:r>
          </a:p>
          <a:p>
            <a:pPr eaLnBrk="1" hangingPunct="1">
              <a:buFontTx/>
              <a:buNone/>
            </a:pPr>
            <a:r>
              <a:rPr lang="tr-TR" sz="1800" smtClean="0"/>
              <a:t>		- Kazalar,</a:t>
            </a:r>
          </a:p>
          <a:p>
            <a:pPr eaLnBrk="1" hangingPunct="1">
              <a:buFontTx/>
              <a:buNone/>
            </a:pPr>
            <a:r>
              <a:rPr lang="tr-TR" sz="1800" smtClean="0"/>
              <a:t>		- Olaylar,</a:t>
            </a:r>
          </a:p>
          <a:p>
            <a:pPr eaLnBrk="1" hangingPunct="1">
              <a:buFontTx/>
              <a:buNone/>
            </a:pPr>
            <a:r>
              <a:rPr lang="tr-TR" sz="1800" smtClean="0"/>
              <a:t>		- Uygunsuzluklar</a:t>
            </a:r>
          </a:p>
          <a:p>
            <a:pPr eaLnBrk="1" hangingPunct="1">
              <a:buFontTx/>
              <a:buNone/>
            </a:pPr>
            <a:endParaRPr lang="tr-TR" sz="1800" smtClean="0"/>
          </a:p>
        </p:txBody>
      </p:sp>
      <p:pic>
        <p:nvPicPr>
          <p:cNvPr id="4" name="3 Resim" descr="4410.jpg"/>
          <p:cNvPicPr>
            <a:picLocks noChangeAspect="1"/>
          </p:cNvPicPr>
          <p:nvPr/>
        </p:nvPicPr>
        <p:blipFill>
          <a:blip r:embed="rId2" cstate="print"/>
          <a:stretch>
            <a:fillRect/>
          </a:stretch>
        </p:blipFill>
        <p:spPr>
          <a:xfrm>
            <a:off x="5629245" y="1554146"/>
            <a:ext cx="3214710" cy="44994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60018070"/>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l" eaLnBrk="1" hangingPunct="1"/>
            <a:r>
              <a:rPr lang="tr-TR" sz="3200" smtClean="0"/>
              <a:t>4-İSG Yönetim Sistemleri Unsurları</a:t>
            </a:r>
          </a:p>
        </p:txBody>
      </p:sp>
      <p:sp>
        <p:nvSpPr>
          <p:cNvPr id="35843" name="Rectangle 3"/>
          <p:cNvSpPr>
            <a:spLocks noGrp="1" noChangeArrowheads="1"/>
          </p:cNvSpPr>
          <p:nvPr>
            <p:ph type="body" idx="1"/>
          </p:nvPr>
        </p:nvSpPr>
        <p:spPr>
          <a:xfrm>
            <a:off x="3563938" y="1600200"/>
            <a:ext cx="5122862" cy="4525963"/>
          </a:xfrm>
        </p:spPr>
        <p:txBody>
          <a:bodyPr/>
          <a:lstStyle/>
          <a:p>
            <a:pPr eaLnBrk="1" hangingPunct="1">
              <a:buFontTx/>
              <a:buNone/>
            </a:pPr>
            <a:r>
              <a:rPr lang="tr-TR" sz="2400" smtClean="0"/>
              <a:t>	4.5.2-Kazalar, olaylar, uygunsuzluklar, düzeltici ve önleyici faaliyetler.</a:t>
            </a:r>
          </a:p>
          <a:p>
            <a:pPr eaLnBrk="1" hangingPunct="1">
              <a:buFontTx/>
              <a:buNone/>
            </a:pPr>
            <a:r>
              <a:rPr lang="tr-TR" sz="1800" smtClean="0"/>
              <a:t>	</a:t>
            </a:r>
          </a:p>
          <a:p>
            <a:pPr eaLnBrk="1" hangingPunct="1">
              <a:buFontTx/>
              <a:buNone/>
            </a:pPr>
            <a:r>
              <a:rPr lang="tr-TR" sz="1800" smtClean="0"/>
              <a:t>	b) Olaylardan, kazalardan ve uygunsuzluklardan gelen sonuçları hafifletmek için tedbir alınması,</a:t>
            </a:r>
          </a:p>
          <a:p>
            <a:pPr eaLnBrk="1" hangingPunct="1">
              <a:buFontTx/>
              <a:buNone/>
            </a:pPr>
            <a:endParaRPr lang="tr-TR" sz="1800" smtClean="0"/>
          </a:p>
          <a:p>
            <a:pPr eaLnBrk="1" hangingPunct="1">
              <a:buFontTx/>
              <a:buNone/>
            </a:pPr>
            <a:r>
              <a:rPr lang="tr-TR" sz="1800" smtClean="0"/>
              <a:t>	c) Düzeltici ve önleyici faaliyetlerin başlatılması ve tamamlanması,</a:t>
            </a:r>
          </a:p>
          <a:p>
            <a:pPr eaLnBrk="1" hangingPunct="1">
              <a:buFontTx/>
              <a:buNone/>
            </a:pPr>
            <a:endParaRPr lang="tr-TR" sz="1800" smtClean="0"/>
          </a:p>
          <a:p>
            <a:pPr eaLnBrk="1" hangingPunct="1">
              <a:buFontTx/>
              <a:buNone/>
            </a:pPr>
            <a:r>
              <a:rPr lang="tr-TR" sz="1800" smtClean="0"/>
              <a:t>	d) Yapılan düzeltici ve önleyici faaliyetlerin etkinliğin doğrulanması.</a:t>
            </a:r>
            <a:endParaRPr lang="tr-TR" sz="2400" smtClean="0"/>
          </a:p>
          <a:p>
            <a:pPr eaLnBrk="1" hangingPunct="1"/>
            <a:endParaRPr lang="tr-TR" sz="2400" smtClean="0"/>
          </a:p>
        </p:txBody>
      </p:sp>
      <p:pic>
        <p:nvPicPr>
          <p:cNvPr id="4" name="3 Resim" descr="4410.jpg"/>
          <p:cNvPicPr>
            <a:picLocks noChangeAspect="1"/>
          </p:cNvPicPr>
          <p:nvPr/>
        </p:nvPicPr>
        <p:blipFill>
          <a:blip r:embed="rId2" cstate="print"/>
          <a:stretch>
            <a:fillRect/>
          </a:stretch>
        </p:blipFill>
        <p:spPr>
          <a:xfrm>
            <a:off x="371445" y="1770046"/>
            <a:ext cx="3214710" cy="44994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88414672"/>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100)	Yetişkin eğitiminde en uygun öğrenme yolu hangisidir? </a:t>
            </a:r>
          </a:p>
          <a:p>
            <a:pPr algn="l"/>
            <a:r>
              <a:rPr lang="tr-TR" sz="2400" dirty="0">
                <a:solidFill>
                  <a:schemeClr val="tx1"/>
                </a:solidFill>
              </a:rPr>
              <a:t>A) Okuyarak			</a:t>
            </a:r>
            <a:r>
              <a:rPr lang="tr-TR" sz="2400" dirty="0" smtClean="0">
                <a:solidFill>
                  <a:schemeClr val="tx1"/>
                </a:solidFill>
              </a:rPr>
              <a:t>	B</a:t>
            </a:r>
            <a:r>
              <a:rPr lang="tr-TR" sz="2400" dirty="0">
                <a:solidFill>
                  <a:schemeClr val="tx1"/>
                </a:solidFill>
              </a:rPr>
              <a:t>) Araştırarak</a:t>
            </a:r>
          </a:p>
          <a:p>
            <a:pPr algn="l"/>
            <a:r>
              <a:rPr lang="tr-TR" sz="2400" dirty="0">
                <a:solidFill>
                  <a:schemeClr val="tx1"/>
                </a:solidFill>
              </a:rPr>
              <a:t>C) Yaparak        			D) Yazarak</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267</a:t>
            </a:fld>
            <a:endParaRPr lang="tr-TR">
              <a:solidFill>
                <a:prstClr val="black">
                  <a:tint val="75000"/>
                </a:prstClr>
              </a:solidFill>
            </a:endParaRPr>
          </a:p>
        </p:txBody>
      </p:sp>
    </p:spTree>
    <p:extLst>
      <p:ext uri="{BB962C8B-B14F-4D97-AF65-F5344CB8AC3E}">
        <p14:creationId xmlns:p14="http://schemas.microsoft.com/office/powerpoint/2010/main" val="15810419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Resi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Başlık 1"/>
          <p:cNvSpPr>
            <a:spLocks noGrp="1"/>
          </p:cNvSpPr>
          <p:nvPr>
            <p:ph type="ctrTitle" idx="4294967295"/>
          </p:nvPr>
        </p:nvSpPr>
        <p:spPr>
          <a:xfrm>
            <a:off x="642938" y="357188"/>
            <a:ext cx="7772400" cy="1285875"/>
          </a:xfrm>
        </p:spPr>
        <p:txBody>
          <a:bodyPr/>
          <a:lstStyle/>
          <a:p>
            <a:pPr eaLnBrk="1" hangingPunct="1"/>
            <a:r>
              <a:rPr lang="tr-TR" smtClean="0"/>
              <a:t>	</a:t>
            </a:r>
          </a:p>
        </p:txBody>
      </p:sp>
      <p:pic>
        <p:nvPicPr>
          <p:cNvPr id="23556" name="Resim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275" y="6353175"/>
            <a:ext cx="17605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3"/>
          <p:cNvSpPr txBox="1">
            <a:spLocks noChangeArrowheads="1"/>
          </p:cNvSpPr>
          <p:nvPr/>
        </p:nvSpPr>
        <p:spPr bwMode="auto">
          <a:xfrm>
            <a:off x="323850" y="981075"/>
            <a:ext cx="8569325"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lnSpc>
                <a:spcPct val="90000"/>
              </a:lnSpc>
              <a:spcBef>
                <a:spcPct val="20000"/>
              </a:spcBef>
              <a:buFont typeface="Calibri" pitchFamily="34" charset="0"/>
              <a:buAutoNum type="arabicPeriod"/>
            </a:pPr>
            <a:endParaRPr lang="tr-TR" dirty="0">
              <a:latin typeface="Calibri" pitchFamily="34" charset="0"/>
            </a:endParaRPr>
          </a:p>
          <a:p>
            <a:pPr eaLnBrk="1" hangingPunct="1">
              <a:lnSpc>
                <a:spcPct val="90000"/>
              </a:lnSpc>
              <a:spcBef>
                <a:spcPct val="20000"/>
              </a:spcBef>
              <a:buFont typeface="Calibri" pitchFamily="34" charset="0"/>
              <a:buAutoNum type="arabicPeriod"/>
            </a:pPr>
            <a:r>
              <a:rPr lang="tr-TR" dirty="0">
                <a:latin typeface="Calibri" pitchFamily="34" charset="0"/>
              </a:rPr>
              <a:t>Öğrenme işlemine katılan duyu organlarımızın sayısı ne kadar fazla ise o kadar iyi öğrenir ve geç unuturuz.</a:t>
            </a:r>
          </a:p>
          <a:p>
            <a:pPr eaLnBrk="1" hangingPunct="1">
              <a:lnSpc>
                <a:spcPct val="90000"/>
              </a:lnSpc>
              <a:spcBef>
                <a:spcPct val="20000"/>
              </a:spcBef>
              <a:buFont typeface="Calibri" pitchFamily="34" charset="0"/>
              <a:buAutoNum type="arabicPeriod"/>
            </a:pPr>
            <a:r>
              <a:rPr lang="tr-TR" b="1" u="sng" dirty="0">
                <a:latin typeface="Calibri" pitchFamily="34" charset="0"/>
              </a:rPr>
              <a:t>En iyi öğrendiğimiz şeyler kendi kendimize </a:t>
            </a:r>
            <a:r>
              <a:rPr lang="tr-TR" sz="3600" b="1" u="sng" dirty="0">
                <a:latin typeface="Calibri" pitchFamily="34" charset="0"/>
              </a:rPr>
              <a:t>yaparak</a:t>
            </a:r>
            <a:r>
              <a:rPr lang="tr-TR" b="1" u="sng" dirty="0">
                <a:latin typeface="Calibri" pitchFamily="34" charset="0"/>
              </a:rPr>
              <a:t> öğrendiğimiz şeylerdir.</a:t>
            </a:r>
          </a:p>
          <a:p>
            <a:pPr eaLnBrk="1" hangingPunct="1">
              <a:lnSpc>
                <a:spcPct val="90000"/>
              </a:lnSpc>
              <a:spcBef>
                <a:spcPct val="20000"/>
              </a:spcBef>
              <a:buFont typeface="Calibri" pitchFamily="34" charset="0"/>
              <a:buAutoNum type="arabicPeriod"/>
            </a:pPr>
            <a:r>
              <a:rPr lang="tr-TR" dirty="0">
                <a:latin typeface="Calibri" pitchFamily="34" charset="0"/>
              </a:rPr>
              <a:t>Öğrendiğimiz şeylerin çoğunu gözlerimizin yardımı ile öğrenebiliriz.</a:t>
            </a:r>
          </a:p>
          <a:p>
            <a:pPr eaLnBrk="1" hangingPunct="1">
              <a:lnSpc>
                <a:spcPct val="90000"/>
              </a:lnSpc>
              <a:spcBef>
                <a:spcPct val="20000"/>
              </a:spcBef>
              <a:buFont typeface="Calibri" pitchFamily="34" charset="0"/>
              <a:buAutoNum type="arabicPeriod"/>
            </a:pPr>
            <a:r>
              <a:rPr lang="tr-TR" dirty="0">
                <a:latin typeface="Calibri" pitchFamily="34" charset="0"/>
              </a:rPr>
              <a:t>En iyi öğretim, somuttan soyuta ve basitten karmaşığa doğru giden öğretimdir.</a:t>
            </a:r>
          </a:p>
        </p:txBody>
      </p:sp>
      <p:sp>
        <p:nvSpPr>
          <p:cNvPr id="7" name="Rectangle 2"/>
          <p:cNvSpPr txBox="1">
            <a:spLocks noChangeArrowheads="1"/>
          </p:cNvSpPr>
          <p:nvPr/>
        </p:nvSpPr>
        <p:spPr>
          <a:xfrm>
            <a:off x="457200" y="274638"/>
            <a:ext cx="8229600" cy="654050"/>
          </a:xfrm>
          <a:prstGeom prst="rect">
            <a:avLst/>
          </a:prstGeom>
        </p:spPr>
        <p:txBody>
          <a:bodyPr anchor="ctr">
            <a:normAutofit fontScale="90000"/>
          </a:bodyPr>
          <a:lstStyle/>
          <a:p>
            <a:pPr algn="ctr" fontAlgn="auto">
              <a:spcAft>
                <a:spcPts val="0"/>
              </a:spcAft>
              <a:defRPr/>
            </a:pPr>
            <a:r>
              <a:rPr lang="tr-TR" sz="4000" u="sng" dirty="0">
                <a:solidFill>
                  <a:srgbClr val="FF0000"/>
                </a:solidFill>
                <a:latin typeface="+mj-lt"/>
                <a:ea typeface="+mj-ea"/>
                <a:cs typeface="+mj-cs"/>
              </a:rPr>
              <a:t>Yaşantı Konisinin dayandığı bilimsel ilkeler...</a:t>
            </a:r>
          </a:p>
        </p:txBody>
      </p:sp>
      <p:sp>
        <p:nvSpPr>
          <p:cNvPr id="8" name="7 Slayt Numarası Yer Tutucusu"/>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94F90A2-5F64-41C5-80E9-41962E2BA03A}" type="slidenum">
              <a:rPr lang="tr-TR" sz="1200">
                <a:solidFill>
                  <a:schemeClr val="tx1">
                    <a:tint val="75000"/>
                  </a:schemeClr>
                </a:solidFill>
                <a:latin typeface="+mn-lt"/>
                <a:cs typeface="+mn-cs"/>
              </a:rPr>
              <a:pPr algn="r" fontAlgn="auto">
                <a:spcBef>
                  <a:spcPts val="0"/>
                </a:spcBef>
                <a:spcAft>
                  <a:spcPts val="0"/>
                </a:spcAft>
                <a:defRPr/>
              </a:pPr>
              <a:t>268</a:t>
            </a:fld>
            <a:endParaRPr lang="tr-TR" sz="1200">
              <a:solidFill>
                <a:schemeClr val="tx1">
                  <a:tint val="75000"/>
                </a:schemeClr>
              </a:solidFill>
              <a:latin typeface="+mn-lt"/>
              <a:cs typeface="+mn-cs"/>
            </a:endParaRPr>
          </a:p>
        </p:txBody>
      </p:sp>
      <p:sp>
        <p:nvSpPr>
          <p:cNvPr id="9" name="8 Slayt Numarası Yer Tutucusu"/>
          <p:cNvSpPr>
            <a:spLocks noGrp="1"/>
          </p:cNvSpPr>
          <p:nvPr>
            <p:ph type="sldNum" sz="quarter" idx="11"/>
          </p:nvPr>
        </p:nvSpPr>
        <p:spPr/>
        <p:txBody>
          <a:bodyPr/>
          <a:lstStyle/>
          <a:p>
            <a:pPr>
              <a:defRPr/>
            </a:pPr>
            <a:fld id="{A5461953-B7A4-4BDF-80FE-683173285949}" type="slidenum">
              <a:rPr lang="tr-TR" smtClean="0"/>
              <a:pPr>
                <a:defRPr/>
              </a:pPr>
              <a:t>268</a:t>
            </a:fld>
            <a:endParaRPr lang="tr-TR"/>
          </a:p>
        </p:txBody>
      </p:sp>
    </p:spTree>
    <p:extLst>
      <p:ext uri="{BB962C8B-B14F-4D97-AF65-F5344CB8AC3E}">
        <p14:creationId xmlns:p14="http://schemas.microsoft.com/office/powerpoint/2010/main" val="8228260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400" b="1" dirty="0" smtClean="0"/>
              <a:t/>
            </a:r>
            <a:br>
              <a:rPr lang="tr-TR" sz="2400" b="1" dirty="0" smtClean="0"/>
            </a:br>
            <a:r>
              <a:rPr lang="tr-TR" sz="2400" b="1" dirty="0" smtClean="0"/>
              <a:t>İŞYERİ </a:t>
            </a:r>
            <a:r>
              <a:rPr lang="tr-TR" sz="2400" b="1" dirty="0"/>
              <a:t>HEKİMİ VE DİĞER SAĞLIK PERSONELİNİN GÖREV, YETKİ,</a:t>
            </a:r>
            <a:r>
              <a:rPr lang="tr-TR" sz="2400" dirty="0"/>
              <a:t/>
            </a:r>
            <a:br>
              <a:rPr lang="tr-TR" sz="2400" dirty="0"/>
            </a:br>
            <a:r>
              <a:rPr lang="tr-TR" sz="2400" b="1" dirty="0"/>
              <a:t>SORUMLULUK VE EĞİTİMLERİ HAKKINDA YÖNETMELİK</a:t>
            </a:r>
            <a:r>
              <a:rPr lang="tr-TR" dirty="0"/>
              <a:t/>
            </a:r>
            <a:br>
              <a:rPr lang="tr-TR" dirty="0"/>
            </a:br>
            <a:r>
              <a:rPr lang="tr-TR" sz="2400" b="1" dirty="0"/>
              <a:t>20 Temmuz 2013  CUMARTESİ</a:t>
            </a:r>
          </a:p>
        </p:txBody>
      </p:sp>
      <p:sp>
        <p:nvSpPr>
          <p:cNvPr id="3" name="İçerik Yer Tutucusu 2"/>
          <p:cNvSpPr>
            <a:spLocks noGrp="1"/>
          </p:cNvSpPr>
          <p:nvPr>
            <p:ph idx="1"/>
          </p:nvPr>
        </p:nvSpPr>
        <p:spPr/>
        <p:txBody>
          <a:bodyPr/>
          <a:lstStyle/>
          <a:p>
            <a:pPr marL="0" indent="0">
              <a:buNone/>
            </a:pPr>
            <a:r>
              <a:rPr lang="tr-TR" b="1" dirty="0" smtClean="0"/>
              <a:t>İşyeri </a:t>
            </a:r>
            <a:r>
              <a:rPr lang="tr-TR" b="1" dirty="0"/>
              <a:t>hekimlerinin çalışma </a:t>
            </a:r>
            <a:r>
              <a:rPr lang="tr-TR" b="1" dirty="0" smtClean="0"/>
              <a:t>süreleri-MADDE </a:t>
            </a:r>
            <a:r>
              <a:rPr lang="tr-TR" b="1" dirty="0"/>
              <a:t>12 </a:t>
            </a:r>
            <a:endParaRPr lang="tr-TR" b="1" dirty="0" smtClean="0"/>
          </a:p>
          <a:p>
            <a:pPr marL="0" indent="0">
              <a:buNone/>
            </a:pPr>
            <a:r>
              <a:rPr lang="tr-TR" sz="2800" dirty="0"/>
              <a:t>a) 10’dan az çalışanı olan ve az tehlikeli sınıfta yer alan işyerlerinde çalışan başına yılda en az 25 dakika.</a:t>
            </a:r>
          </a:p>
          <a:p>
            <a:pPr marL="0" indent="0">
              <a:buNone/>
            </a:pPr>
            <a:r>
              <a:rPr lang="tr-TR" sz="2800" dirty="0"/>
              <a:t>b) Diğer işyerlerinden:</a:t>
            </a:r>
          </a:p>
          <a:p>
            <a:pPr marL="0" indent="0">
              <a:buNone/>
            </a:pPr>
            <a:r>
              <a:rPr lang="tr-TR" sz="2800" dirty="0" smtClean="0"/>
              <a:t>1) </a:t>
            </a:r>
            <a:r>
              <a:rPr lang="tr-TR" sz="2800" dirty="0"/>
              <a:t>Az tehlikeli sınıfta yer alanlarda, çalışan başına ayda en az </a:t>
            </a:r>
            <a:r>
              <a:rPr lang="tr-TR" sz="2800" b="1" dirty="0"/>
              <a:t>4 dakika</a:t>
            </a:r>
            <a:r>
              <a:rPr lang="tr-TR" sz="2800" dirty="0"/>
              <a:t>.</a:t>
            </a:r>
          </a:p>
          <a:p>
            <a:pPr marL="0" indent="0">
              <a:buNone/>
            </a:pPr>
            <a:r>
              <a:rPr lang="tr-TR" sz="2800" dirty="0"/>
              <a:t>2) Tehlikeli sınıfta yer alanlarda, çalışan başına ayda en az </a:t>
            </a:r>
            <a:r>
              <a:rPr lang="tr-TR" sz="2800" b="1" u="sng" dirty="0"/>
              <a:t>6 dakika</a:t>
            </a:r>
            <a:r>
              <a:rPr lang="tr-TR" sz="2800" u="sng" dirty="0"/>
              <a:t>.</a:t>
            </a:r>
          </a:p>
          <a:p>
            <a:pPr marL="0" indent="0">
              <a:buNone/>
            </a:pPr>
            <a:r>
              <a:rPr lang="tr-TR" sz="2800" dirty="0"/>
              <a:t>3) Çok tehlikeli sınıfta yer alanlarda, çalışan başına ayda en az </a:t>
            </a:r>
            <a:r>
              <a:rPr lang="tr-TR" sz="2800" b="1" dirty="0"/>
              <a:t>8 dakika</a:t>
            </a:r>
            <a:r>
              <a:rPr lang="tr-TR" sz="2800" dirty="0"/>
              <a:t>.</a:t>
            </a:r>
          </a:p>
          <a:p>
            <a:pPr marL="0" indent="0">
              <a:buNone/>
            </a:pPr>
            <a:endParaRPr lang="tr-TR" dirty="0"/>
          </a:p>
        </p:txBody>
      </p:sp>
      <p:sp>
        <p:nvSpPr>
          <p:cNvPr id="4" name="Slayt Numarası Yer Tutucusu 3"/>
          <p:cNvSpPr>
            <a:spLocks noGrp="1"/>
          </p:cNvSpPr>
          <p:nvPr>
            <p:ph type="sldNum" sz="quarter" idx="12"/>
          </p:nvPr>
        </p:nvSpPr>
        <p:spPr/>
        <p:txBody>
          <a:bodyPr/>
          <a:lstStyle/>
          <a:p>
            <a:pPr>
              <a:defRPr/>
            </a:pPr>
            <a:fld id="{988B27FD-AB22-4964-B91B-39F7442AC49F}" type="slidenum">
              <a:rPr lang="tr-TR" smtClean="0"/>
              <a:pPr>
                <a:defRPr/>
              </a:pPr>
              <a:t>27</a:t>
            </a:fld>
            <a:endParaRPr lang="tr-TR"/>
          </a:p>
        </p:txBody>
      </p:sp>
    </p:spTree>
    <p:extLst>
      <p:ext uri="{BB962C8B-B14F-4D97-AF65-F5344CB8AC3E}">
        <p14:creationId xmlns:p14="http://schemas.microsoft.com/office/powerpoint/2010/main" val="2554747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400" b="1" dirty="0" smtClean="0"/>
              <a:t/>
            </a:r>
            <a:br>
              <a:rPr lang="tr-TR" sz="2400" b="1" dirty="0" smtClean="0"/>
            </a:br>
            <a:r>
              <a:rPr lang="tr-TR" sz="2400" b="1" dirty="0" smtClean="0"/>
              <a:t>İŞYERİ </a:t>
            </a:r>
            <a:r>
              <a:rPr lang="tr-TR" sz="2400" b="1" dirty="0"/>
              <a:t>HEKİMİ VE DİĞER SAĞLIK PERSONELİNİN GÖREV, YETKİ,</a:t>
            </a:r>
            <a:r>
              <a:rPr lang="tr-TR" sz="2400" dirty="0"/>
              <a:t/>
            </a:r>
            <a:br>
              <a:rPr lang="tr-TR" sz="2400" dirty="0"/>
            </a:br>
            <a:r>
              <a:rPr lang="tr-TR" sz="2400" b="1" dirty="0"/>
              <a:t>SORUMLULUK VE EĞİTİMLERİ HAKKINDA YÖNETMELİK</a:t>
            </a:r>
            <a:r>
              <a:rPr lang="tr-TR" dirty="0"/>
              <a:t/>
            </a:r>
            <a:br>
              <a:rPr lang="tr-TR" dirty="0"/>
            </a:br>
            <a:r>
              <a:rPr lang="tr-TR" sz="2400" b="1" dirty="0"/>
              <a:t>20 Temmuz 2013  CUMARTESİ</a:t>
            </a:r>
          </a:p>
        </p:txBody>
      </p:sp>
      <p:sp>
        <p:nvSpPr>
          <p:cNvPr id="3" name="İçerik Yer Tutucusu 2"/>
          <p:cNvSpPr>
            <a:spLocks noGrp="1"/>
          </p:cNvSpPr>
          <p:nvPr>
            <p:ph idx="1"/>
          </p:nvPr>
        </p:nvSpPr>
        <p:spPr/>
        <p:txBody>
          <a:bodyPr/>
          <a:lstStyle/>
          <a:p>
            <a:pPr marL="0" indent="0">
              <a:buNone/>
            </a:pPr>
            <a:r>
              <a:rPr lang="tr-TR" sz="2800" b="1" dirty="0"/>
              <a:t>Diğer sağlık personelinin çalışma </a:t>
            </a:r>
            <a:r>
              <a:rPr lang="tr-TR" sz="2800" b="1" dirty="0" smtClean="0"/>
              <a:t>süreleri–MADDE 19</a:t>
            </a:r>
          </a:p>
          <a:p>
            <a:pPr marL="0" indent="0">
              <a:buNone/>
            </a:pPr>
            <a:r>
              <a:rPr lang="tr-TR" sz="2800" dirty="0"/>
              <a:t>a) 10’dan az çalışanı olan ve az tehlikeli veya tehlikeli sınıfta yer alan işyerlerinde çalışan başına yılda en az 35 dakika.</a:t>
            </a:r>
          </a:p>
          <a:p>
            <a:pPr marL="0" indent="0">
              <a:buNone/>
            </a:pPr>
            <a:r>
              <a:rPr lang="tr-TR" sz="2800" dirty="0" smtClean="0"/>
              <a:t>b</a:t>
            </a:r>
            <a:r>
              <a:rPr lang="tr-TR" sz="2800" dirty="0"/>
              <a:t>) Diğer işyerlerinden:</a:t>
            </a:r>
          </a:p>
          <a:p>
            <a:pPr marL="0" indent="0">
              <a:buNone/>
            </a:pPr>
            <a:r>
              <a:rPr lang="tr-TR" sz="2800" dirty="0" smtClean="0"/>
              <a:t>1) </a:t>
            </a:r>
            <a:r>
              <a:rPr lang="tr-TR" sz="2800" dirty="0"/>
              <a:t>Az tehlikeli sınıfta yer alanlarda, çalışan başına ayda en az </a:t>
            </a:r>
            <a:r>
              <a:rPr lang="tr-TR" sz="2800" b="1" dirty="0"/>
              <a:t>6</a:t>
            </a:r>
            <a:r>
              <a:rPr lang="tr-TR" sz="2800" b="1" dirty="0" smtClean="0"/>
              <a:t> </a:t>
            </a:r>
            <a:r>
              <a:rPr lang="tr-TR" sz="2800" b="1" dirty="0"/>
              <a:t>dakika</a:t>
            </a:r>
            <a:r>
              <a:rPr lang="tr-TR" sz="2800" dirty="0"/>
              <a:t>.</a:t>
            </a:r>
          </a:p>
          <a:p>
            <a:pPr marL="0" indent="0">
              <a:buNone/>
            </a:pPr>
            <a:r>
              <a:rPr lang="tr-TR" sz="2800" dirty="0"/>
              <a:t>2) Tehlikeli sınıfta yer alanlarda, çalışan başına ayda en az </a:t>
            </a:r>
            <a:r>
              <a:rPr lang="tr-TR" sz="2800" b="1" u="sng" dirty="0"/>
              <a:t>9</a:t>
            </a:r>
            <a:r>
              <a:rPr lang="tr-TR" sz="2800" b="1" u="sng" dirty="0" smtClean="0"/>
              <a:t> </a:t>
            </a:r>
            <a:r>
              <a:rPr lang="tr-TR" sz="2800" b="1" u="sng" dirty="0"/>
              <a:t>dakika</a:t>
            </a:r>
            <a:r>
              <a:rPr lang="tr-TR" sz="2800" u="sng" dirty="0"/>
              <a:t>.</a:t>
            </a:r>
          </a:p>
          <a:p>
            <a:pPr marL="0" indent="0">
              <a:buNone/>
            </a:pPr>
            <a:r>
              <a:rPr lang="tr-TR" sz="2800" dirty="0"/>
              <a:t>3) Çok tehlikeli sınıfta yer alanlarda, çalışan başına ayda en az </a:t>
            </a:r>
            <a:r>
              <a:rPr lang="tr-TR" sz="2800" b="1" dirty="0" smtClean="0"/>
              <a:t>12 </a:t>
            </a:r>
            <a:r>
              <a:rPr lang="tr-TR" sz="2800" b="1" dirty="0"/>
              <a:t>dakika</a:t>
            </a:r>
            <a:r>
              <a:rPr lang="tr-TR" sz="2800" dirty="0"/>
              <a:t>.</a:t>
            </a:r>
          </a:p>
          <a:p>
            <a:pPr marL="0" indent="0">
              <a:buNone/>
            </a:pPr>
            <a:endParaRPr lang="tr-TR" dirty="0"/>
          </a:p>
        </p:txBody>
      </p:sp>
      <p:sp>
        <p:nvSpPr>
          <p:cNvPr id="4" name="Slayt Numarası Yer Tutucusu 3"/>
          <p:cNvSpPr>
            <a:spLocks noGrp="1"/>
          </p:cNvSpPr>
          <p:nvPr>
            <p:ph type="sldNum" sz="quarter" idx="12"/>
          </p:nvPr>
        </p:nvSpPr>
        <p:spPr/>
        <p:txBody>
          <a:bodyPr/>
          <a:lstStyle/>
          <a:p>
            <a:pPr>
              <a:defRPr/>
            </a:pPr>
            <a:fld id="{988B27FD-AB22-4964-B91B-39F7442AC49F}" type="slidenum">
              <a:rPr lang="tr-TR" smtClean="0"/>
              <a:pPr>
                <a:defRPr/>
              </a:pPr>
              <a:t>28</a:t>
            </a:fld>
            <a:endParaRPr lang="tr-TR"/>
          </a:p>
        </p:txBody>
      </p:sp>
    </p:spTree>
    <p:extLst>
      <p:ext uri="{BB962C8B-B14F-4D97-AF65-F5344CB8AC3E}">
        <p14:creationId xmlns:p14="http://schemas.microsoft.com/office/powerpoint/2010/main" val="3319091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400" b="1" dirty="0"/>
              <a:t>İŞ GÜVENLİĞİ UZMANLARININ GÖREV, YETKİ,</a:t>
            </a:r>
            <a:r>
              <a:rPr lang="tr-TR" sz="2400" dirty="0"/>
              <a:t/>
            </a:r>
            <a:br>
              <a:rPr lang="tr-TR" sz="2400" dirty="0"/>
            </a:br>
            <a:r>
              <a:rPr lang="tr-TR" sz="2400" b="1" dirty="0"/>
              <a:t>SORUMLULUK VE EĞİTİMLERİ HAKKINDA YÖNETMELİKTE DEĞİŞİKLİK YÖNETMELİĞİ 11 Ekim 2013  – 28792 Sayılı R. G</a:t>
            </a:r>
            <a:endParaRPr lang="tr-TR" sz="2400" dirty="0"/>
          </a:p>
        </p:txBody>
      </p:sp>
      <p:sp>
        <p:nvSpPr>
          <p:cNvPr id="3" name="İçerik Yer Tutucusu 2"/>
          <p:cNvSpPr>
            <a:spLocks noGrp="1"/>
          </p:cNvSpPr>
          <p:nvPr>
            <p:ph idx="1"/>
          </p:nvPr>
        </p:nvSpPr>
        <p:spPr/>
        <p:txBody>
          <a:bodyPr/>
          <a:lstStyle/>
          <a:p>
            <a:pPr marL="0" indent="0">
              <a:buNone/>
            </a:pPr>
            <a:r>
              <a:rPr lang="tr-TR" b="1" dirty="0"/>
              <a:t>MADDE 6:</a:t>
            </a:r>
          </a:p>
          <a:p>
            <a:pPr marL="0" indent="0">
              <a:buNone/>
            </a:pPr>
            <a:r>
              <a:rPr lang="tr-TR" sz="2800" dirty="0" smtClean="0"/>
              <a:t>Aynı </a:t>
            </a:r>
            <a:r>
              <a:rPr lang="tr-TR" sz="2800" dirty="0"/>
              <a:t>Yönetmeliğin 12 </a:t>
            </a:r>
            <a:r>
              <a:rPr lang="tr-TR" sz="2800" dirty="0" err="1"/>
              <a:t>nci</a:t>
            </a:r>
            <a:r>
              <a:rPr lang="tr-TR" sz="2800" dirty="0"/>
              <a:t> maddesinin birinci fıkrasının (b) bendi aşağıdaki şekilde, </a:t>
            </a:r>
            <a:endParaRPr lang="tr-TR" sz="2800" dirty="0" smtClean="0"/>
          </a:p>
          <a:p>
            <a:pPr marL="0" indent="0">
              <a:buNone/>
            </a:pPr>
            <a:r>
              <a:rPr lang="tr-TR" sz="2800" dirty="0" smtClean="0"/>
              <a:t>ikinci </a:t>
            </a:r>
            <a:r>
              <a:rPr lang="tr-TR" sz="2800" dirty="0"/>
              <a:t>fıkrasında geçen “1000” ibareleri “2000” olarak, üçüncü fıkrasında geçen “750” ibareleri “1500” olarak, dördüncü fıkrasında geçen “500” ibareleri “1000” olarak, beşinci fıkrasının ikinci cümlesi aşağıdaki şekilde değiştirilmiştir.</a:t>
            </a:r>
          </a:p>
          <a:p>
            <a:endParaRPr lang="tr-TR" dirty="0"/>
          </a:p>
        </p:txBody>
      </p:sp>
      <p:sp>
        <p:nvSpPr>
          <p:cNvPr id="4" name="Slayt Numarası Yer Tutucusu 3"/>
          <p:cNvSpPr>
            <a:spLocks noGrp="1"/>
          </p:cNvSpPr>
          <p:nvPr>
            <p:ph type="sldNum" sz="quarter" idx="12"/>
          </p:nvPr>
        </p:nvSpPr>
        <p:spPr/>
        <p:txBody>
          <a:bodyPr/>
          <a:lstStyle/>
          <a:p>
            <a:pPr>
              <a:defRPr/>
            </a:pPr>
            <a:fld id="{988B27FD-AB22-4964-B91B-39F7442AC49F}" type="slidenum">
              <a:rPr lang="tr-TR" smtClean="0"/>
              <a:pPr>
                <a:defRPr/>
              </a:pPr>
              <a:t>29</a:t>
            </a:fld>
            <a:endParaRPr lang="tr-TR"/>
          </a:p>
        </p:txBody>
      </p:sp>
    </p:spTree>
    <p:extLst>
      <p:ext uri="{BB962C8B-B14F-4D97-AF65-F5344CB8AC3E}">
        <p14:creationId xmlns:p14="http://schemas.microsoft.com/office/powerpoint/2010/main" val="962493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ln>
            <a:solidFill>
              <a:schemeClr val="tx1"/>
            </a:solidFill>
          </a:ln>
        </p:spPr>
        <p:txBody>
          <a:bodyPr/>
          <a:lstStyle/>
          <a:p>
            <a:pPr eaLnBrk="1" hangingPunct="1"/>
            <a:r>
              <a:rPr lang="en-US" dirty="0" smtClean="0"/>
              <a:t>ASTIM </a:t>
            </a:r>
            <a:r>
              <a:rPr lang="tr-TR" dirty="0" smtClean="0"/>
              <a:t>TANI</a:t>
            </a:r>
            <a:r>
              <a:rPr lang="en-US" dirty="0" smtClean="0"/>
              <a:t>SI</a:t>
            </a:r>
            <a:endParaRPr lang="tr-TR" dirty="0" smtClean="0"/>
          </a:p>
        </p:txBody>
      </p:sp>
      <p:sp>
        <p:nvSpPr>
          <p:cNvPr id="33795" name="Rectangle 3"/>
          <p:cNvSpPr>
            <a:spLocks noGrp="1" noChangeArrowheads="1"/>
          </p:cNvSpPr>
          <p:nvPr>
            <p:ph type="body" idx="1"/>
          </p:nvPr>
        </p:nvSpPr>
        <p:spPr/>
        <p:txBody>
          <a:bodyPr/>
          <a:lstStyle/>
          <a:p>
            <a:pPr eaLnBrk="1" hangingPunct="1"/>
            <a:r>
              <a:rPr lang="tr-TR" smtClean="0"/>
              <a:t>Spirometri </a:t>
            </a:r>
          </a:p>
          <a:p>
            <a:pPr lvl="1" eaLnBrk="1" hangingPunct="1"/>
            <a:r>
              <a:rPr lang="tr-TR" smtClean="0"/>
              <a:t> FEV1 </a:t>
            </a:r>
          </a:p>
          <a:p>
            <a:pPr eaLnBrk="1" hangingPunct="1"/>
            <a:r>
              <a:rPr lang="tr-TR" smtClean="0"/>
              <a:t>PEF metre </a:t>
            </a:r>
          </a:p>
          <a:p>
            <a:pPr lvl="1" eaLnBrk="1" hangingPunct="1"/>
            <a:r>
              <a:rPr lang="tr-TR" smtClean="0"/>
              <a:t>PEF (Peak Expiratory Flow: Zirve Akım Hızı) ölçümü yapılması </a:t>
            </a:r>
          </a:p>
          <a:p>
            <a:pPr eaLnBrk="1" hangingPunct="1"/>
            <a:r>
              <a:rPr lang="tr-TR" smtClean="0"/>
              <a:t>PEF takibinin amacı semptomların iş yerinde arttığını göstermektir</a:t>
            </a:r>
          </a:p>
        </p:txBody>
      </p:sp>
      <p:sp>
        <p:nvSpPr>
          <p:cNvPr id="33796" name="3 Slayt Numarası Yer Tutucusu"/>
          <p:cNvSpPr>
            <a:spLocks noGrp="1"/>
          </p:cNvSpPr>
          <p:nvPr>
            <p:ph type="sldNum" sz="quarter" idx="12"/>
          </p:nvPr>
        </p:nvSpPr>
        <p:spPr>
          <a:noFill/>
        </p:spPr>
        <p:txBody>
          <a:bodyPr/>
          <a:lstStyle/>
          <a:p>
            <a:fld id="{7F5E0BA4-4457-4C90-914E-1E82063D512C}" type="slidenum">
              <a:rPr lang="tr-TR"/>
              <a:pPr/>
              <a:t>3</a:t>
            </a:fld>
            <a:endParaRPr lang="tr-TR"/>
          </a:p>
        </p:txBody>
      </p:sp>
      <p:pic>
        <p:nvPicPr>
          <p:cNvPr id="5" name="Resim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400" b="1" dirty="0" smtClean="0"/>
              <a:t>İŞ GÜVENLİĞİ UZMANLARININ GÖREV</a:t>
            </a:r>
            <a:r>
              <a:rPr lang="tr-TR" sz="2400" b="1" dirty="0"/>
              <a:t>, YETKİ,</a:t>
            </a:r>
            <a:r>
              <a:rPr lang="tr-TR" sz="2400" dirty="0"/>
              <a:t/>
            </a:r>
            <a:br>
              <a:rPr lang="tr-TR" sz="2400" dirty="0"/>
            </a:br>
            <a:r>
              <a:rPr lang="tr-TR" sz="2400" b="1" dirty="0"/>
              <a:t>SORUMLULUK VE EĞİTİMLERİ HAKKINDA </a:t>
            </a:r>
            <a:r>
              <a:rPr lang="tr-TR" sz="2400" b="1" dirty="0" smtClean="0"/>
              <a:t>YÖNETMELİKTE DEĞİŞİKLİK YÖNETMELİĞİ 11 </a:t>
            </a:r>
            <a:r>
              <a:rPr lang="tr-TR" sz="2400" b="1" dirty="0"/>
              <a:t>Ekim 2013  – 28792 </a:t>
            </a:r>
            <a:r>
              <a:rPr lang="tr-TR" sz="2400" b="1" dirty="0" smtClean="0"/>
              <a:t>Sayılı R. G.</a:t>
            </a:r>
            <a:endParaRPr lang="tr-TR" sz="2400" b="1" dirty="0"/>
          </a:p>
        </p:txBody>
      </p:sp>
      <p:sp>
        <p:nvSpPr>
          <p:cNvPr id="3" name="İçerik Yer Tutucusu 2"/>
          <p:cNvSpPr>
            <a:spLocks noGrp="1"/>
          </p:cNvSpPr>
          <p:nvPr>
            <p:ph idx="1"/>
          </p:nvPr>
        </p:nvSpPr>
        <p:spPr>
          <a:xfrm>
            <a:off x="457200" y="1600200"/>
            <a:ext cx="8229600" cy="4709120"/>
          </a:xfrm>
        </p:spPr>
        <p:txBody>
          <a:bodyPr/>
          <a:lstStyle/>
          <a:p>
            <a:pPr marL="0" indent="0">
              <a:buNone/>
            </a:pPr>
            <a:r>
              <a:rPr lang="tr-TR" sz="2800" b="1" dirty="0" smtClean="0"/>
              <a:t>MADDE 6:</a:t>
            </a:r>
          </a:p>
          <a:p>
            <a:pPr marL="0" indent="0">
              <a:buNone/>
            </a:pPr>
            <a:r>
              <a:rPr lang="tr-TR" sz="2800" dirty="0"/>
              <a:t>a) 10’dan az çalışanı olan ve az tehlikeli </a:t>
            </a:r>
            <a:r>
              <a:rPr lang="tr-TR" sz="2800" dirty="0" smtClean="0"/>
              <a:t>sınıfta </a:t>
            </a:r>
            <a:r>
              <a:rPr lang="tr-TR" sz="2800" dirty="0"/>
              <a:t>yer alan işyerlerinde çalışan başına yılda en az </a:t>
            </a:r>
            <a:r>
              <a:rPr lang="tr-TR" sz="2800" dirty="0" smtClean="0"/>
              <a:t>60 </a:t>
            </a:r>
            <a:r>
              <a:rPr lang="tr-TR" sz="2800" dirty="0"/>
              <a:t>dakika.</a:t>
            </a:r>
          </a:p>
          <a:p>
            <a:pPr marL="0" indent="0">
              <a:buNone/>
            </a:pPr>
            <a:r>
              <a:rPr lang="tr-TR" sz="2800" dirty="0" smtClean="0"/>
              <a:t>b</a:t>
            </a:r>
            <a:r>
              <a:rPr lang="tr-TR" sz="2800" dirty="0"/>
              <a:t>) Diğer işyerlerinden:</a:t>
            </a:r>
          </a:p>
          <a:p>
            <a:pPr marL="0" indent="0">
              <a:buNone/>
            </a:pPr>
            <a:r>
              <a:rPr lang="tr-TR" sz="2800" dirty="0" smtClean="0"/>
              <a:t>1</a:t>
            </a:r>
            <a:r>
              <a:rPr lang="tr-TR" sz="2800" dirty="0"/>
              <a:t>) Az tehlikeli sınıfta yer alanlarda, çalışan başına ayda en az </a:t>
            </a:r>
            <a:r>
              <a:rPr lang="tr-TR" sz="2800" b="1" dirty="0"/>
              <a:t>6 dakika.</a:t>
            </a:r>
          </a:p>
          <a:p>
            <a:pPr marL="0" indent="0">
              <a:buNone/>
            </a:pPr>
            <a:r>
              <a:rPr lang="tr-TR" sz="2800" dirty="0" smtClean="0"/>
              <a:t>2</a:t>
            </a:r>
            <a:r>
              <a:rPr lang="tr-TR" sz="2800" dirty="0"/>
              <a:t>) Tehlikeli sınıfta yer alanlarda, çalışan başına ayda en az </a:t>
            </a:r>
            <a:r>
              <a:rPr lang="tr-TR" sz="2800" b="1" u="sng" dirty="0"/>
              <a:t>8 dakika.</a:t>
            </a:r>
          </a:p>
          <a:p>
            <a:pPr marL="0" indent="0">
              <a:buNone/>
            </a:pPr>
            <a:r>
              <a:rPr lang="tr-TR" sz="2800" dirty="0" smtClean="0"/>
              <a:t>3</a:t>
            </a:r>
            <a:r>
              <a:rPr lang="tr-TR" sz="2800" dirty="0"/>
              <a:t>) Çok tehlikeli sınıfta yer alanlarda, çalışan başına ayda en az </a:t>
            </a:r>
            <a:r>
              <a:rPr lang="tr-TR" sz="2800" b="1" dirty="0"/>
              <a:t>12 dakika</a:t>
            </a:r>
          </a:p>
          <a:p>
            <a:pPr marL="0" indent="0">
              <a:buNone/>
            </a:pPr>
            <a:endParaRPr lang="tr-TR" dirty="0"/>
          </a:p>
        </p:txBody>
      </p:sp>
      <p:sp>
        <p:nvSpPr>
          <p:cNvPr id="4" name="Slayt Numarası Yer Tutucusu 3"/>
          <p:cNvSpPr>
            <a:spLocks noGrp="1"/>
          </p:cNvSpPr>
          <p:nvPr>
            <p:ph type="sldNum" sz="quarter" idx="12"/>
          </p:nvPr>
        </p:nvSpPr>
        <p:spPr/>
        <p:txBody>
          <a:bodyPr/>
          <a:lstStyle/>
          <a:p>
            <a:pPr>
              <a:defRPr/>
            </a:pPr>
            <a:fld id="{988B27FD-AB22-4964-B91B-39F7442AC49F}" type="slidenum">
              <a:rPr lang="tr-TR" smtClean="0"/>
              <a:pPr>
                <a:defRPr/>
              </a:pPr>
              <a:t>30</a:t>
            </a:fld>
            <a:endParaRPr lang="tr-TR"/>
          </a:p>
        </p:txBody>
      </p:sp>
    </p:spTree>
    <p:extLst>
      <p:ext uri="{BB962C8B-B14F-4D97-AF65-F5344CB8AC3E}">
        <p14:creationId xmlns:p14="http://schemas.microsoft.com/office/powerpoint/2010/main" val="712682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10)	Aşağıdaki cümlelerden yanlış olanı seçiniz? </a:t>
            </a:r>
          </a:p>
          <a:p>
            <a:pPr algn="l"/>
            <a:r>
              <a:rPr lang="tr-TR" sz="2400" dirty="0">
                <a:solidFill>
                  <a:schemeClr val="tx1"/>
                </a:solidFill>
              </a:rPr>
              <a:t>A)  Sağlık eğitimi ve sağlığı geliştirme çalışmaları için işyerleri çok uygun ortamlardır.</a:t>
            </a:r>
          </a:p>
          <a:p>
            <a:pPr algn="l"/>
            <a:r>
              <a:rPr lang="tr-TR" sz="2400" dirty="0">
                <a:solidFill>
                  <a:schemeClr val="tx1"/>
                </a:solidFill>
              </a:rPr>
              <a:t>B)  İşyerinde uygulanan bir egzersiz programı veya sigara kontrolü çalışmaları da benzeri yararlar sağlayabilir.</a:t>
            </a:r>
          </a:p>
          <a:p>
            <a:pPr algn="l"/>
            <a:r>
              <a:rPr lang="tr-TR" sz="2400" dirty="0">
                <a:solidFill>
                  <a:schemeClr val="tx1"/>
                </a:solidFill>
              </a:rPr>
              <a:t>C)  işçiler işyerlerinde toplu olarak bulunduklarından, eğitim etkinliklerinin bu gruplara ulaştırılması olanağı yüksektir.</a:t>
            </a:r>
          </a:p>
          <a:p>
            <a:pPr algn="l"/>
            <a:r>
              <a:rPr lang="tr-TR" sz="2400" dirty="0">
                <a:solidFill>
                  <a:schemeClr val="tx1"/>
                </a:solidFill>
              </a:rPr>
              <a:t>D)  İşyerlerinde sağlık eğitimi çalışmaları genel toplumda yapılacak benzeri etkinliklere göre daha başarısızdır. </a:t>
            </a: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31</a:t>
            </a:fld>
            <a:endParaRPr lang="tr-TR">
              <a:solidFill>
                <a:prstClr val="black">
                  <a:tint val="75000"/>
                </a:prstClr>
              </a:solidFill>
            </a:endParaRPr>
          </a:p>
        </p:txBody>
      </p:sp>
    </p:spTree>
    <p:extLst>
      <p:ext uri="{BB962C8B-B14F-4D97-AF65-F5344CB8AC3E}">
        <p14:creationId xmlns:p14="http://schemas.microsoft.com/office/powerpoint/2010/main" val="9307477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28625" y="0"/>
            <a:ext cx="8229600" cy="1357313"/>
          </a:xfrm>
        </p:spPr>
        <p:txBody>
          <a:bodyPr/>
          <a:lstStyle/>
          <a:p>
            <a:pPr eaLnBrk="1" hangingPunct="1"/>
            <a:r>
              <a:rPr lang="tr-TR" sz="2800" b="1" dirty="0" smtClean="0"/>
              <a:t>Sağlık eğitimi ve sağlığı geliştirme çalışmaları için işyerleri çok uygun ortamlardır</a:t>
            </a:r>
          </a:p>
        </p:txBody>
      </p:sp>
      <p:sp>
        <p:nvSpPr>
          <p:cNvPr id="31747" name="Rectangle 3"/>
          <p:cNvSpPr>
            <a:spLocks noGrp="1" noChangeArrowheads="1"/>
          </p:cNvSpPr>
          <p:nvPr>
            <p:ph idx="1"/>
          </p:nvPr>
        </p:nvSpPr>
        <p:spPr>
          <a:xfrm>
            <a:off x="539552" y="1196975"/>
            <a:ext cx="8234561" cy="5211763"/>
          </a:xfrm>
        </p:spPr>
        <p:txBody>
          <a:bodyPr/>
          <a:lstStyle/>
          <a:p>
            <a:pPr eaLnBrk="1" hangingPunct="1"/>
            <a:r>
              <a:rPr lang="tr-TR" sz="2400" b="1" dirty="0" smtClean="0"/>
              <a:t>İşyerlerinde işçiler toplu olarak bulunurlar ve yaşamlarının önemli bir bölümünü orada geçirirler</a:t>
            </a:r>
          </a:p>
          <a:p>
            <a:pPr eaLnBrk="1" hangingPunct="1"/>
            <a:r>
              <a:rPr lang="tr-TR" sz="2400" dirty="0" smtClean="0"/>
              <a:t>Her çalışan günde en az bir öğün yemeğini işyerinde yemektedir</a:t>
            </a:r>
          </a:p>
          <a:p>
            <a:pPr eaLnBrk="1" hangingPunct="1"/>
            <a:r>
              <a:rPr lang="tr-TR" sz="2400" dirty="0" smtClean="0"/>
              <a:t>İşyerindeki yemek programının sağlıklı olması bir yandan bir öğün yemeğin sağlıklı bir diyet şeklinde yenmesini sağlar, öte yandan işyerindeki yemek alışkanlığının kişinin evindeki yemek alışkanlığına, dolayısı ile genel yaşamına yansımasına olanak verir</a:t>
            </a:r>
          </a:p>
          <a:p>
            <a:pPr eaLnBrk="1" hangingPunct="1"/>
            <a:r>
              <a:rPr lang="tr-TR" sz="2400" b="1" dirty="0" smtClean="0"/>
              <a:t>İşyerinde uygulanan bir egzersiz programı veya sigara kontrolü çalışmaları da benzeri yararlar sağlayabilir</a:t>
            </a:r>
          </a:p>
        </p:txBody>
      </p:sp>
      <p:sp>
        <p:nvSpPr>
          <p:cNvPr id="4" name="3 Slayt Numarası Yer Tutucusu"/>
          <p:cNvSpPr>
            <a:spLocks noGrp="1"/>
          </p:cNvSpPr>
          <p:nvPr>
            <p:ph type="sldNum" sz="quarter" idx="11"/>
          </p:nvPr>
        </p:nvSpPr>
        <p:spPr/>
        <p:txBody>
          <a:bodyPr/>
          <a:lstStyle/>
          <a:p>
            <a:pPr>
              <a:defRPr/>
            </a:pPr>
            <a:fld id="{1D488757-EB50-4D6B-ACA0-36B389F21889}" type="slidenum">
              <a:rPr lang="tr-TR"/>
              <a:pPr>
                <a:defRPr/>
              </a:pPr>
              <a:t>32</a:t>
            </a:fld>
            <a:endParaRPr lang="tr-TR"/>
          </a:p>
        </p:txBody>
      </p:sp>
    </p:spTree>
    <p:extLst>
      <p:ext uri="{BB962C8B-B14F-4D97-AF65-F5344CB8AC3E}">
        <p14:creationId xmlns:p14="http://schemas.microsoft.com/office/powerpoint/2010/main" val="18289880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4638"/>
            <a:ext cx="8229600" cy="654050"/>
          </a:xfrm>
        </p:spPr>
        <p:txBody>
          <a:bodyPr/>
          <a:lstStyle/>
          <a:p>
            <a:pPr eaLnBrk="1" hangingPunct="1"/>
            <a:r>
              <a:rPr lang="tr-TR" smtClean="0"/>
              <a:t>EĞİTİM</a:t>
            </a:r>
          </a:p>
        </p:txBody>
      </p:sp>
      <p:sp>
        <p:nvSpPr>
          <p:cNvPr id="32771" name="Rectangle 3"/>
          <p:cNvSpPr>
            <a:spLocks noGrp="1" noChangeArrowheads="1"/>
          </p:cNvSpPr>
          <p:nvPr>
            <p:ph idx="1"/>
          </p:nvPr>
        </p:nvSpPr>
        <p:spPr>
          <a:xfrm>
            <a:off x="457200" y="1071563"/>
            <a:ext cx="8229600" cy="5054600"/>
          </a:xfrm>
        </p:spPr>
        <p:txBody>
          <a:bodyPr/>
          <a:lstStyle/>
          <a:p>
            <a:endParaRPr lang="tr-TR" sz="2400" b="1" dirty="0" smtClean="0"/>
          </a:p>
          <a:p>
            <a:r>
              <a:rPr lang="tr-TR" sz="2400" b="1" dirty="0" smtClean="0"/>
              <a:t>İşçiler </a:t>
            </a:r>
            <a:r>
              <a:rPr lang="tr-TR" sz="2400" b="1" dirty="0"/>
              <a:t>işyerlerinde toplu olarak bulunduklarından, eğitim etkinliklerinin bu gruplara ulaştırılması olanağı </a:t>
            </a:r>
            <a:r>
              <a:rPr lang="tr-TR" sz="2400" b="1" dirty="0" smtClean="0"/>
              <a:t>yüksektir </a:t>
            </a:r>
            <a:endParaRPr lang="tr-TR" sz="2400" b="1" dirty="0"/>
          </a:p>
          <a:p>
            <a:endParaRPr lang="tr-TR" sz="2400" dirty="0" smtClean="0"/>
          </a:p>
          <a:p>
            <a:r>
              <a:rPr lang="tr-TR" b="1" u="sng" dirty="0" smtClean="0"/>
              <a:t>İşyerlerinde </a:t>
            </a:r>
            <a:r>
              <a:rPr lang="tr-TR" b="1" u="sng" dirty="0"/>
              <a:t>sağlık eğitimi çalışmaları genel toplumda yapılacak benzeri etkinliklere göre daha başarılıdır</a:t>
            </a:r>
          </a:p>
        </p:txBody>
      </p:sp>
      <p:sp>
        <p:nvSpPr>
          <p:cNvPr id="4" name="3 Slayt Numarası Yer Tutucusu"/>
          <p:cNvSpPr>
            <a:spLocks noGrp="1"/>
          </p:cNvSpPr>
          <p:nvPr>
            <p:ph type="sldNum" sz="quarter" idx="11"/>
          </p:nvPr>
        </p:nvSpPr>
        <p:spPr/>
        <p:txBody>
          <a:bodyPr/>
          <a:lstStyle/>
          <a:p>
            <a:pPr>
              <a:defRPr/>
            </a:pPr>
            <a:fld id="{FEC286C7-69A0-4144-9061-FF54DC5D8B44}" type="slidenum">
              <a:rPr lang="tr-TR"/>
              <a:pPr>
                <a:defRPr/>
              </a:pPr>
              <a:t>33</a:t>
            </a:fld>
            <a:endParaRPr lang="tr-TR"/>
          </a:p>
        </p:txBody>
      </p:sp>
    </p:spTree>
    <p:extLst>
      <p:ext uri="{BB962C8B-B14F-4D97-AF65-F5344CB8AC3E}">
        <p14:creationId xmlns:p14="http://schemas.microsoft.com/office/powerpoint/2010/main" val="10967762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smtClean="0">
                <a:solidFill>
                  <a:schemeClr val="tx1"/>
                </a:solidFill>
              </a:rPr>
              <a:t>11)</a:t>
            </a:r>
            <a:r>
              <a:rPr lang="tr-TR" sz="2400" dirty="0">
                <a:solidFill>
                  <a:schemeClr val="tx1"/>
                </a:solidFill>
              </a:rPr>
              <a:t>	İşyerlerinde sağlığın geliştirilmesi çalışmalarında işyeri hekiminin yapabileceği genel sağlık eğitimi kapsamında olmayan eğitim konusu aşağıdakilerden hangisidir? </a:t>
            </a:r>
          </a:p>
          <a:p>
            <a:pPr algn="l"/>
            <a:r>
              <a:rPr lang="tr-TR" sz="2400" dirty="0">
                <a:solidFill>
                  <a:schemeClr val="tx1"/>
                </a:solidFill>
              </a:rPr>
              <a:t>A) Çevre ve iş sağlığı ilişkisi ile meslek hastalıkları</a:t>
            </a:r>
          </a:p>
          <a:p>
            <a:pPr algn="l"/>
            <a:r>
              <a:rPr lang="tr-TR" sz="2400" dirty="0">
                <a:solidFill>
                  <a:schemeClr val="tx1"/>
                </a:solidFill>
              </a:rPr>
              <a:t>B) Sağlıklı yaşam biçimi; beslenme ve egzersiz</a:t>
            </a:r>
          </a:p>
          <a:p>
            <a:pPr algn="l"/>
            <a:r>
              <a:rPr lang="tr-TR" sz="2400" dirty="0">
                <a:solidFill>
                  <a:schemeClr val="tx1"/>
                </a:solidFill>
              </a:rPr>
              <a:t>C) Aile planlaması ve kadın sağlığı</a:t>
            </a:r>
          </a:p>
          <a:p>
            <a:pPr algn="l"/>
            <a:r>
              <a:rPr lang="tr-TR" sz="2400" dirty="0">
                <a:solidFill>
                  <a:schemeClr val="tx1"/>
                </a:solidFill>
              </a:rPr>
              <a:t>D) Bulaşıcı hastalıklar ve korunma yolları</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34</a:t>
            </a:fld>
            <a:endParaRPr lang="tr-TR">
              <a:solidFill>
                <a:prstClr val="black">
                  <a:tint val="75000"/>
                </a:prstClr>
              </a:solidFill>
            </a:endParaRPr>
          </a:p>
        </p:txBody>
      </p:sp>
    </p:spTree>
    <p:extLst>
      <p:ext uri="{BB962C8B-B14F-4D97-AF65-F5344CB8AC3E}">
        <p14:creationId xmlns:p14="http://schemas.microsoft.com/office/powerpoint/2010/main" val="27773357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8229600" cy="654050"/>
          </a:xfrm>
        </p:spPr>
        <p:txBody>
          <a:bodyPr/>
          <a:lstStyle/>
          <a:p>
            <a:pPr eaLnBrk="1" hangingPunct="1"/>
            <a:r>
              <a:rPr lang="tr-TR" smtClean="0"/>
              <a:t>EĞİTİMLER</a:t>
            </a:r>
          </a:p>
        </p:txBody>
      </p:sp>
      <p:sp>
        <p:nvSpPr>
          <p:cNvPr id="33795" name="Rectangle 3"/>
          <p:cNvSpPr>
            <a:spLocks noGrp="1" noChangeArrowheads="1"/>
          </p:cNvSpPr>
          <p:nvPr>
            <p:ph idx="1"/>
          </p:nvPr>
        </p:nvSpPr>
        <p:spPr>
          <a:xfrm>
            <a:off x="457200" y="1071563"/>
            <a:ext cx="8229600" cy="5054600"/>
          </a:xfrm>
        </p:spPr>
        <p:txBody>
          <a:bodyPr/>
          <a:lstStyle/>
          <a:p>
            <a:pPr eaLnBrk="1" hangingPunct="1"/>
            <a:r>
              <a:rPr lang="tr-TR" smtClean="0"/>
              <a:t>Genel sağlık eğitimi</a:t>
            </a:r>
          </a:p>
          <a:p>
            <a:pPr eaLnBrk="1" hangingPunct="1"/>
            <a:r>
              <a:rPr lang="tr-TR" smtClean="0"/>
              <a:t>İlkyardım eğitimi</a:t>
            </a:r>
          </a:p>
          <a:p>
            <a:pPr eaLnBrk="1" hangingPunct="1"/>
            <a:r>
              <a:rPr lang="tr-TR" smtClean="0"/>
              <a:t>İş hijyeni eğitimi</a:t>
            </a:r>
          </a:p>
          <a:p>
            <a:pPr eaLnBrk="1" hangingPunct="1"/>
            <a:r>
              <a:rPr lang="tr-TR" smtClean="0"/>
              <a:t>İş güvenliği eğitimi</a:t>
            </a:r>
          </a:p>
          <a:p>
            <a:pPr eaLnBrk="1" hangingPunct="1"/>
            <a:r>
              <a:rPr lang="tr-TR" smtClean="0"/>
              <a:t>Çalışma ilişkileri eğitimi</a:t>
            </a:r>
          </a:p>
          <a:p>
            <a:pPr eaLnBrk="1" hangingPunct="1"/>
            <a:endParaRPr lang="tr-TR" smtClean="0"/>
          </a:p>
        </p:txBody>
      </p:sp>
      <p:sp>
        <p:nvSpPr>
          <p:cNvPr id="4" name="3 Slayt Numarası Yer Tutucusu"/>
          <p:cNvSpPr>
            <a:spLocks noGrp="1"/>
          </p:cNvSpPr>
          <p:nvPr>
            <p:ph type="sldNum" sz="quarter" idx="11"/>
          </p:nvPr>
        </p:nvSpPr>
        <p:spPr/>
        <p:txBody>
          <a:bodyPr/>
          <a:lstStyle/>
          <a:p>
            <a:pPr>
              <a:defRPr/>
            </a:pPr>
            <a:fld id="{675A790D-FC49-418D-820C-0C9252724FFA}" type="slidenum">
              <a:rPr lang="tr-TR"/>
              <a:pPr>
                <a:defRPr/>
              </a:pPr>
              <a:t>35</a:t>
            </a:fld>
            <a:endParaRPr lang="tr-TR"/>
          </a:p>
        </p:txBody>
      </p:sp>
    </p:spTree>
    <p:extLst>
      <p:ext uri="{BB962C8B-B14F-4D97-AF65-F5344CB8AC3E}">
        <p14:creationId xmlns:p14="http://schemas.microsoft.com/office/powerpoint/2010/main" val="32031377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54050"/>
          </a:xfrm>
        </p:spPr>
        <p:txBody>
          <a:bodyPr>
            <a:normAutofit fontScale="90000"/>
          </a:bodyPr>
          <a:lstStyle/>
          <a:p>
            <a:pPr eaLnBrk="1" hangingPunct="1">
              <a:defRPr/>
            </a:pPr>
            <a:r>
              <a:rPr lang="tr-TR" dirty="0" smtClean="0"/>
              <a:t/>
            </a:r>
            <a:br>
              <a:rPr lang="tr-TR" dirty="0" smtClean="0"/>
            </a:br>
            <a:r>
              <a:rPr lang="tr-TR" dirty="0" smtClean="0"/>
              <a:t>I. Genel Sağlık Eğitim Modülü</a:t>
            </a:r>
            <a:br>
              <a:rPr lang="tr-TR" dirty="0" smtClean="0"/>
            </a:br>
            <a:endParaRPr lang="tr-TR" dirty="0"/>
          </a:p>
        </p:txBody>
      </p:sp>
      <p:sp>
        <p:nvSpPr>
          <p:cNvPr id="3" name="2 İçerik Yer Tutucusu"/>
          <p:cNvSpPr>
            <a:spLocks noGrp="1"/>
          </p:cNvSpPr>
          <p:nvPr>
            <p:ph idx="1"/>
          </p:nvPr>
        </p:nvSpPr>
        <p:spPr>
          <a:xfrm>
            <a:off x="323528" y="1071563"/>
            <a:ext cx="8712968" cy="5054600"/>
          </a:xfrm>
        </p:spPr>
        <p:txBody>
          <a:bodyPr>
            <a:normAutofit fontScale="92500"/>
          </a:bodyPr>
          <a:lstStyle/>
          <a:p>
            <a:pPr eaLnBrk="1" hangingPunct="1">
              <a:buFont typeface="Arial" pitchFamily="34" charset="0"/>
              <a:buNone/>
              <a:defRPr/>
            </a:pPr>
            <a:r>
              <a:rPr lang="tr-TR" dirty="0" smtClean="0"/>
              <a:t>Amaç: İşçilerin, genel (temel) sağlık ile ilgili bilgi, tutum ve davranışlarına yönelik değişimleri sağlamak</a:t>
            </a:r>
          </a:p>
          <a:p>
            <a:pPr eaLnBrk="1" hangingPunct="1">
              <a:buFont typeface="Arial" pitchFamily="34" charset="0"/>
              <a:buNone/>
              <a:defRPr/>
            </a:pPr>
            <a:r>
              <a:rPr lang="tr-TR" dirty="0" smtClean="0"/>
              <a:t>Öğrenim Hedefleri:</a:t>
            </a:r>
          </a:p>
          <a:p>
            <a:pPr marL="0" indent="0" eaLnBrk="1" hangingPunct="1">
              <a:buNone/>
              <a:defRPr/>
            </a:pPr>
            <a:r>
              <a:rPr lang="tr-TR" dirty="0" smtClean="0"/>
              <a:t>• Sağlığın tanımı ve sağlığı belirleyen nitelikler</a:t>
            </a:r>
          </a:p>
          <a:p>
            <a:pPr marL="0" indent="0" eaLnBrk="1" hangingPunct="1">
              <a:buNone/>
              <a:defRPr/>
            </a:pPr>
            <a:r>
              <a:rPr lang="tr-TR" dirty="0" smtClean="0"/>
              <a:t>• İnsan vücudunun anatomik-fizyolojik yapısı ve fonksiyonları</a:t>
            </a:r>
          </a:p>
          <a:p>
            <a:pPr marL="0" indent="0" eaLnBrk="1" hangingPunct="1">
              <a:buNone/>
              <a:defRPr/>
            </a:pPr>
            <a:r>
              <a:rPr lang="tr-TR" dirty="0" smtClean="0"/>
              <a:t>• Genel sağlık bilgisi, kişisel temizlik ve önemi</a:t>
            </a:r>
          </a:p>
          <a:p>
            <a:pPr marL="0" indent="0" eaLnBrk="1" hangingPunct="1">
              <a:buNone/>
              <a:defRPr/>
            </a:pPr>
            <a:r>
              <a:rPr lang="tr-TR" dirty="0" smtClean="0"/>
              <a:t>• Bulaşıcı hastalıklar ve korunma yolları</a:t>
            </a:r>
          </a:p>
          <a:p>
            <a:pPr marL="0" indent="0" eaLnBrk="1" hangingPunct="1">
              <a:buNone/>
              <a:defRPr/>
            </a:pPr>
            <a:r>
              <a:rPr lang="tr-TR" dirty="0" smtClean="0"/>
              <a:t>• Cinsel yolla bulaşan hastalıklar ve korunma yolları</a:t>
            </a:r>
          </a:p>
          <a:p>
            <a:pPr marL="0" indent="0" eaLnBrk="1" hangingPunct="1">
              <a:buNone/>
              <a:defRPr/>
            </a:pPr>
            <a:endParaRPr lang="tr-TR" dirty="0"/>
          </a:p>
        </p:txBody>
      </p:sp>
      <p:sp>
        <p:nvSpPr>
          <p:cNvPr id="4" name="3 Slayt Numarası Yer Tutucusu"/>
          <p:cNvSpPr>
            <a:spLocks noGrp="1"/>
          </p:cNvSpPr>
          <p:nvPr>
            <p:ph type="sldNum" sz="quarter" idx="11"/>
          </p:nvPr>
        </p:nvSpPr>
        <p:spPr/>
        <p:txBody>
          <a:bodyPr/>
          <a:lstStyle/>
          <a:p>
            <a:pPr>
              <a:defRPr/>
            </a:pPr>
            <a:fld id="{5F3C886B-971F-4AE1-A505-6EB5D3E92E23}" type="slidenum">
              <a:rPr lang="tr-TR"/>
              <a:pPr>
                <a:defRPr/>
              </a:pPr>
              <a:t>36</a:t>
            </a:fld>
            <a:endParaRPr lang="tr-TR"/>
          </a:p>
        </p:txBody>
      </p:sp>
    </p:spTree>
    <p:extLst>
      <p:ext uri="{BB962C8B-B14F-4D97-AF65-F5344CB8AC3E}">
        <p14:creationId xmlns:p14="http://schemas.microsoft.com/office/powerpoint/2010/main" val="18624310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54050"/>
          </a:xfrm>
        </p:spPr>
        <p:txBody>
          <a:bodyPr>
            <a:normAutofit fontScale="90000"/>
          </a:bodyPr>
          <a:lstStyle/>
          <a:p>
            <a:pPr eaLnBrk="1" hangingPunct="1">
              <a:defRPr/>
            </a:pPr>
            <a:r>
              <a:rPr lang="tr-TR" dirty="0" smtClean="0"/>
              <a:t/>
            </a:r>
            <a:br>
              <a:rPr lang="tr-TR" dirty="0" smtClean="0"/>
            </a:br>
            <a:r>
              <a:rPr lang="tr-TR" dirty="0" smtClean="0"/>
              <a:t>I. Genel Sağlık Eğitim Modülü</a:t>
            </a:r>
            <a:br>
              <a:rPr lang="tr-TR" dirty="0" smtClean="0"/>
            </a:br>
            <a:endParaRPr lang="tr-TR" dirty="0"/>
          </a:p>
        </p:txBody>
      </p:sp>
      <p:sp>
        <p:nvSpPr>
          <p:cNvPr id="3" name="2 İçerik Yer Tutucusu"/>
          <p:cNvSpPr>
            <a:spLocks noGrp="1"/>
          </p:cNvSpPr>
          <p:nvPr>
            <p:ph idx="1"/>
          </p:nvPr>
        </p:nvSpPr>
        <p:spPr>
          <a:xfrm>
            <a:off x="395536" y="1052736"/>
            <a:ext cx="8229600" cy="5054600"/>
          </a:xfrm>
        </p:spPr>
        <p:txBody>
          <a:bodyPr>
            <a:normAutofit fontScale="92500" lnSpcReduction="20000"/>
          </a:bodyPr>
          <a:lstStyle/>
          <a:p>
            <a:pPr eaLnBrk="1" hangingPunct="1">
              <a:buFont typeface="Arial" pitchFamily="34" charset="0"/>
              <a:buNone/>
              <a:defRPr/>
            </a:pPr>
            <a:r>
              <a:rPr lang="tr-TR" dirty="0" smtClean="0"/>
              <a:t>Öğrenim Hedefleri:</a:t>
            </a:r>
          </a:p>
          <a:p>
            <a:pPr marL="0" indent="0" eaLnBrk="1" hangingPunct="1">
              <a:buNone/>
              <a:defRPr/>
            </a:pPr>
            <a:r>
              <a:rPr lang="tr-TR" dirty="0" smtClean="0"/>
              <a:t>• Bağışıklama</a:t>
            </a:r>
          </a:p>
          <a:p>
            <a:pPr marL="0" indent="0" eaLnBrk="1" hangingPunct="1">
              <a:buNone/>
              <a:defRPr/>
            </a:pPr>
            <a:r>
              <a:rPr lang="tr-TR" dirty="0" smtClean="0"/>
              <a:t>• Sağlıklı yaşam biçimi; beslenme ve eksersiz</a:t>
            </a:r>
          </a:p>
          <a:p>
            <a:pPr marL="0" indent="0" eaLnBrk="1" hangingPunct="1">
              <a:buNone/>
              <a:defRPr/>
            </a:pPr>
            <a:r>
              <a:rPr lang="tr-TR" dirty="0" smtClean="0"/>
              <a:t>• Aile planlaması</a:t>
            </a:r>
          </a:p>
          <a:p>
            <a:pPr marL="0" indent="0" eaLnBrk="1" hangingPunct="1">
              <a:buNone/>
              <a:defRPr/>
            </a:pPr>
            <a:r>
              <a:rPr lang="tr-TR" dirty="0" smtClean="0"/>
              <a:t>• Kadın sağlığı</a:t>
            </a:r>
          </a:p>
          <a:p>
            <a:pPr marL="0" indent="0" eaLnBrk="1" hangingPunct="1">
              <a:buNone/>
              <a:defRPr/>
            </a:pPr>
            <a:r>
              <a:rPr lang="tr-TR" dirty="0" smtClean="0"/>
              <a:t>• Çocuk sağlığı</a:t>
            </a:r>
          </a:p>
          <a:p>
            <a:pPr marL="0" indent="0" eaLnBrk="1" hangingPunct="1">
              <a:buNone/>
              <a:defRPr/>
            </a:pPr>
            <a:r>
              <a:rPr lang="tr-TR" dirty="0" smtClean="0"/>
              <a:t>• </a:t>
            </a:r>
            <a:r>
              <a:rPr lang="tr-TR" dirty="0" err="1" smtClean="0"/>
              <a:t>Psikososyal</a:t>
            </a:r>
            <a:r>
              <a:rPr lang="tr-TR" dirty="0" smtClean="0"/>
              <a:t> sorunlar</a:t>
            </a:r>
          </a:p>
          <a:p>
            <a:pPr marL="0" indent="0" eaLnBrk="1" hangingPunct="1">
              <a:buNone/>
              <a:defRPr/>
            </a:pPr>
            <a:r>
              <a:rPr lang="es-ES" dirty="0" smtClean="0"/>
              <a:t>• Sigara ve sa</a:t>
            </a:r>
            <a:r>
              <a:rPr lang="tr-TR" dirty="0" smtClean="0"/>
              <a:t>ğ</a:t>
            </a:r>
            <a:r>
              <a:rPr lang="es-ES" dirty="0" smtClean="0"/>
              <a:t>lık</a:t>
            </a:r>
          </a:p>
          <a:p>
            <a:pPr marL="0" indent="0" eaLnBrk="1" hangingPunct="1">
              <a:buNone/>
              <a:defRPr/>
            </a:pPr>
            <a:r>
              <a:rPr lang="tr-TR" dirty="0" smtClean="0"/>
              <a:t>• Kanserden korunma vb.</a:t>
            </a:r>
          </a:p>
          <a:p>
            <a:pPr eaLnBrk="1" hangingPunct="1">
              <a:buFont typeface="Arial" pitchFamily="34" charset="0"/>
              <a:buNone/>
              <a:defRPr/>
            </a:pPr>
            <a:r>
              <a:rPr lang="tr-TR" dirty="0" smtClean="0"/>
              <a:t>	Konularında bilgi, tutum ve doğru davranış kazanmalarını sağlamak.</a:t>
            </a:r>
            <a:endParaRPr lang="tr-TR" dirty="0"/>
          </a:p>
        </p:txBody>
      </p:sp>
      <p:sp>
        <p:nvSpPr>
          <p:cNvPr id="4" name="3 Slayt Numarası Yer Tutucusu"/>
          <p:cNvSpPr>
            <a:spLocks noGrp="1"/>
          </p:cNvSpPr>
          <p:nvPr>
            <p:ph type="sldNum" sz="quarter" idx="11"/>
          </p:nvPr>
        </p:nvSpPr>
        <p:spPr/>
        <p:txBody>
          <a:bodyPr/>
          <a:lstStyle/>
          <a:p>
            <a:pPr>
              <a:defRPr/>
            </a:pPr>
            <a:fld id="{5F3C886B-971F-4AE1-A505-6EB5D3E92E23}" type="slidenum">
              <a:rPr lang="tr-TR"/>
              <a:pPr>
                <a:defRPr/>
              </a:pPr>
              <a:t>37</a:t>
            </a:fld>
            <a:endParaRPr lang="tr-TR"/>
          </a:p>
        </p:txBody>
      </p:sp>
    </p:spTree>
    <p:extLst>
      <p:ext uri="{BB962C8B-B14F-4D97-AF65-F5344CB8AC3E}">
        <p14:creationId xmlns:p14="http://schemas.microsoft.com/office/powerpoint/2010/main" val="31219564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12)	İşyerinde alınan iş sağlığı ve güvenliği tedbirlerine uyulup uyulmadığını izleme, denetleme ve uygunsuzlukların giderilmesini sağlama kimin yükümlülüğündedir? </a:t>
            </a:r>
          </a:p>
          <a:p>
            <a:pPr algn="l"/>
            <a:endParaRPr lang="tr-TR" sz="2400" dirty="0">
              <a:solidFill>
                <a:schemeClr val="tx1"/>
              </a:solidFill>
            </a:endParaRPr>
          </a:p>
          <a:p>
            <a:pPr algn="l"/>
            <a:r>
              <a:rPr lang="tr-TR" sz="2400" dirty="0">
                <a:solidFill>
                  <a:schemeClr val="tx1"/>
                </a:solidFill>
              </a:rPr>
              <a:t>A) İşyeri Hekimi		B) İş güvenliği uzmanı</a:t>
            </a:r>
          </a:p>
          <a:p>
            <a:pPr algn="l"/>
            <a:r>
              <a:rPr lang="tr-TR" sz="2400" dirty="0">
                <a:solidFill>
                  <a:schemeClr val="tx1"/>
                </a:solidFill>
              </a:rPr>
              <a:t>C) İşveren			D) Fabrika müdürü</a:t>
            </a:r>
          </a:p>
          <a:p>
            <a:pPr algn="l"/>
            <a:endParaRPr lang="tr-TR" sz="2400" dirty="0">
              <a:solidFill>
                <a:schemeClr val="tx1"/>
              </a:solidFill>
            </a:endParaRP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38</a:t>
            </a:fld>
            <a:endParaRPr lang="tr-TR">
              <a:solidFill>
                <a:prstClr val="black">
                  <a:tint val="75000"/>
                </a:prstClr>
              </a:solidFill>
            </a:endParaRPr>
          </a:p>
        </p:txBody>
      </p:sp>
    </p:spTree>
    <p:extLst>
      <p:ext uri="{BB962C8B-B14F-4D97-AF65-F5344CB8AC3E}">
        <p14:creationId xmlns:p14="http://schemas.microsoft.com/office/powerpoint/2010/main" val="2229263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12)	İşyerinde alınan iş sağlığı ve güvenliği tedbirlerine uyulup uyulmadığını izleme, denetleme ve uygunsuzlukların giderilmesini sağlama kimin yükümlülüğündedir? </a:t>
            </a:r>
          </a:p>
          <a:p>
            <a:pPr algn="l"/>
            <a:endParaRPr lang="tr-TR" sz="2400" dirty="0">
              <a:solidFill>
                <a:schemeClr val="tx1"/>
              </a:solidFill>
            </a:endParaRPr>
          </a:p>
          <a:p>
            <a:pPr algn="l"/>
            <a:r>
              <a:rPr lang="tr-TR" sz="2400" dirty="0">
                <a:solidFill>
                  <a:schemeClr val="tx1"/>
                </a:solidFill>
              </a:rPr>
              <a:t>A) İşyeri Hekimi		B) İş güvenliği uzmanı</a:t>
            </a:r>
          </a:p>
          <a:p>
            <a:pPr algn="l"/>
            <a:r>
              <a:rPr lang="tr-TR" sz="2400" dirty="0">
                <a:solidFill>
                  <a:schemeClr val="tx1"/>
                </a:solidFill>
              </a:rPr>
              <a:t>C) İşveren			D) Fabrika müdürü</a:t>
            </a:r>
          </a:p>
          <a:p>
            <a:pPr algn="l"/>
            <a:endParaRPr lang="tr-TR" sz="2400" dirty="0">
              <a:solidFill>
                <a:schemeClr val="tx1"/>
              </a:solidFill>
            </a:endParaRP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39</a:t>
            </a:fld>
            <a:endParaRPr lang="tr-TR">
              <a:solidFill>
                <a:prstClr val="black">
                  <a:tint val="75000"/>
                </a:prstClr>
              </a:solidFill>
            </a:endParaRPr>
          </a:p>
        </p:txBody>
      </p:sp>
    </p:spTree>
    <p:extLst>
      <p:ext uri="{BB962C8B-B14F-4D97-AF65-F5344CB8AC3E}">
        <p14:creationId xmlns:p14="http://schemas.microsoft.com/office/powerpoint/2010/main" val="28528126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990600" y="381000"/>
            <a:ext cx="7612063" cy="1143000"/>
          </a:xfrm>
          <a:prstGeom prst="rect">
            <a:avLst/>
          </a:prstGeom>
          <a:noFill/>
          <a:ln w="12700">
            <a:noFill/>
            <a:miter lim="800000"/>
            <a:headEnd/>
            <a:tailEnd/>
          </a:ln>
        </p:spPr>
        <p:txBody>
          <a:bodyPr lIns="90488" tIns="44450" rIns="90488" bIns="44450" anchor="ctr"/>
          <a:lstStyle/>
          <a:p>
            <a:pPr eaLnBrk="0" hangingPunct="0"/>
            <a:r>
              <a:rPr lang="en-GB" sz="3600" b="1" dirty="0" err="1" smtClean="0"/>
              <a:t>Bron</a:t>
            </a:r>
            <a:r>
              <a:rPr lang="tr-TR" sz="3600" b="1" dirty="0" smtClean="0"/>
              <a:t>ş</a:t>
            </a:r>
            <a:r>
              <a:rPr lang="en-US" sz="3600" b="1" dirty="0" smtClean="0"/>
              <a:t>  </a:t>
            </a:r>
            <a:r>
              <a:rPr lang="en-US" sz="3600" b="1" dirty="0" err="1" smtClean="0"/>
              <a:t>Provokasyon</a:t>
            </a:r>
            <a:r>
              <a:rPr lang="en-US" sz="3600" b="1" dirty="0" smtClean="0"/>
              <a:t> </a:t>
            </a:r>
            <a:r>
              <a:rPr lang="en-US" sz="3600" b="1" dirty="0" err="1" smtClean="0"/>
              <a:t>Testi</a:t>
            </a:r>
            <a:r>
              <a:rPr lang="en-US" sz="3600" b="1" dirty="0" smtClean="0"/>
              <a:t> </a:t>
            </a:r>
          </a:p>
          <a:p>
            <a:pPr eaLnBrk="0" hangingPunct="0"/>
            <a:r>
              <a:rPr lang="en-GB" sz="3600" b="1" dirty="0" smtClean="0"/>
              <a:t>FEV</a:t>
            </a:r>
            <a:r>
              <a:rPr lang="en-GB" sz="3600" b="1" baseline="-25000" dirty="0" smtClean="0"/>
              <a:t>1</a:t>
            </a:r>
            <a:r>
              <a:rPr lang="en-GB" sz="3600" b="1" dirty="0" smtClean="0"/>
              <a:t> </a:t>
            </a:r>
            <a:r>
              <a:rPr lang="en-GB" sz="3600" b="1" dirty="0" err="1"/>
              <a:t>diagramı</a:t>
            </a:r>
            <a:endParaRPr lang="en-GB" sz="3600" b="1" dirty="0"/>
          </a:p>
        </p:txBody>
      </p:sp>
      <p:grpSp>
        <p:nvGrpSpPr>
          <p:cNvPr id="2" name="Group 3"/>
          <p:cNvGrpSpPr>
            <a:grpSpLocks/>
          </p:cNvGrpSpPr>
          <p:nvPr/>
        </p:nvGrpSpPr>
        <p:grpSpPr bwMode="auto">
          <a:xfrm>
            <a:off x="306388" y="1830388"/>
            <a:ext cx="7662862" cy="4540250"/>
            <a:chOff x="121" y="1141"/>
            <a:chExt cx="4827" cy="2860"/>
          </a:xfrm>
        </p:grpSpPr>
        <p:sp>
          <p:nvSpPr>
            <p:cNvPr id="36869" name="Freeform 4"/>
            <p:cNvSpPr>
              <a:spLocks/>
            </p:cNvSpPr>
            <p:nvPr/>
          </p:nvSpPr>
          <p:spPr bwMode="auto">
            <a:xfrm>
              <a:off x="2467" y="1165"/>
              <a:ext cx="2025" cy="2049"/>
            </a:xfrm>
            <a:custGeom>
              <a:avLst/>
              <a:gdLst>
                <a:gd name="T0" fmla="*/ 0 w 2025"/>
                <a:gd name="T1" fmla="*/ 0 h 2049"/>
                <a:gd name="T2" fmla="*/ 0 w 2025"/>
                <a:gd name="T3" fmla="*/ 2048 h 2049"/>
                <a:gd name="T4" fmla="*/ 2024 w 2025"/>
                <a:gd name="T5" fmla="*/ 2048 h 2049"/>
                <a:gd name="T6" fmla="*/ 0 60000 65536"/>
                <a:gd name="T7" fmla="*/ 0 60000 65536"/>
                <a:gd name="T8" fmla="*/ 0 60000 65536"/>
                <a:gd name="T9" fmla="*/ 0 w 2025"/>
                <a:gd name="T10" fmla="*/ 0 h 2049"/>
                <a:gd name="T11" fmla="*/ 2025 w 2025"/>
                <a:gd name="T12" fmla="*/ 2049 h 2049"/>
              </a:gdLst>
              <a:ahLst/>
              <a:cxnLst>
                <a:cxn ang="T6">
                  <a:pos x="T0" y="T1"/>
                </a:cxn>
                <a:cxn ang="T7">
                  <a:pos x="T2" y="T3"/>
                </a:cxn>
                <a:cxn ang="T8">
                  <a:pos x="T4" y="T5"/>
                </a:cxn>
              </a:cxnLst>
              <a:rect l="T9" t="T10" r="T11" b="T12"/>
              <a:pathLst>
                <a:path w="2025" h="2049">
                  <a:moveTo>
                    <a:pt x="0" y="0"/>
                  </a:moveTo>
                  <a:lnTo>
                    <a:pt x="0" y="2048"/>
                  </a:lnTo>
                  <a:lnTo>
                    <a:pt x="2024" y="2048"/>
                  </a:lnTo>
                </a:path>
              </a:pathLst>
            </a:custGeom>
            <a:noFill/>
            <a:ln w="25400" cap="rnd">
              <a:solidFill>
                <a:schemeClr val="tx1"/>
              </a:solidFill>
              <a:round/>
              <a:headEnd type="none" w="sm" len="sm"/>
              <a:tailEnd type="none" w="sm" len="sm"/>
            </a:ln>
          </p:spPr>
          <p:txBody>
            <a:bodyPr/>
            <a:lstStyle/>
            <a:p>
              <a:endParaRPr lang="tr-TR"/>
            </a:p>
          </p:txBody>
        </p:sp>
        <p:sp>
          <p:nvSpPr>
            <p:cNvPr id="36870" name="Freeform 5"/>
            <p:cNvSpPr>
              <a:spLocks/>
            </p:cNvSpPr>
            <p:nvPr/>
          </p:nvSpPr>
          <p:spPr bwMode="auto">
            <a:xfrm>
              <a:off x="2480" y="1471"/>
              <a:ext cx="1897" cy="1698"/>
            </a:xfrm>
            <a:custGeom>
              <a:avLst/>
              <a:gdLst>
                <a:gd name="T0" fmla="*/ 0 w 1906"/>
                <a:gd name="T1" fmla="*/ 2904 h 1298"/>
                <a:gd name="T2" fmla="*/ 8 w 1906"/>
                <a:gd name="T3" fmla="*/ 2856 h 1298"/>
                <a:gd name="T4" fmla="*/ 29 w 1906"/>
                <a:gd name="T5" fmla="*/ 2730 h 1298"/>
                <a:gd name="T6" fmla="*/ 61 w 1906"/>
                <a:gd name="T7" fmla="*/ 2542 h 1298"/>
                <a:gd name="T8" fmla="*/ 105 w 1906"/>
                <a:gd name="T9" fmla="*/ 2305 h 1298"/>
                <a:gd name="T10" fmla="*/ 129 w 1906"/>
                <a:gd name="T11" fmla="*/ 2177 h 1298"/>
                <a:gd name="T12" fmla="*/ 160 w 1906"/>
                <a:gd name="T13" fmla="*/ 2043 h 1298"/>
                <a:gd name="T14" fmla="*/ 191 w 1906"/>
                <a:gd name="T15" fmla="*/ 1909 h 1298"/>
                <a:gd name="T16" fmla="*/ 225 w 1906"/>
                <a:gd name="T17" fmla="*/ 1773 h 1298"/>
                <a:gd name="T18" fmla="*/ 263 w 1906"/>
                <a:gd name="T19" fmla="*/ 1642 h 1298"/>
                <a:gd name="T20" fmla="*/ 302 w 1906"/>
                <a:gd name="T21" fmla="*/ 1512 h 1298"/>
                <a:gd name="T22" fmla="*/ 320 w 1906"/>
                <a:gd name="T23" fmla="*/ 1453 h 1298"/>
                <a:gd name="T24" fmla="*/ 341 w 1906"/>
                <a:gd name="T25" fmla="*/ 1393 h 1298"/>
                <a:gd name="T26" fmla="*/ 362 w 1906"/>
                <a:gd name="T27" fmla="*/ 1337 h 1298"/>
                <a:gd name="T28" fmla="*/ 383 w 1906"/>
                <a:gd name="T29" fmla="*/ 1285 h 1298"/>
                <a:gd name="T30" fmla="*/ 431 w 1906"/>
                <a:gd name="T31" fmla="*/ 1177 h 1298"/>
                <a:gd name="T32" fmla="*/ 482 w 1906"/>
                <a:gd name="T33" fmla="*/ 1067 h 1298"/>
                <a:gd name="T34" fmla="*/ 539 w 1906"/>
                <a:gd name="T35" fmla="*/ 956 h 1298"/>
                <a:gd name="T36" fmla="*/ 602 w 1906"/>
                <a:gd name="T37" fmla="*/ 840 h 1298"/>
                <a:gd name="T38" fmla="*/ 636 w 1906"/>
                <a:gd name="T39" fmla="*/ 784 h 1298"/>
                <a:gd name="T40" fmla="*/ 673 w 1906"/>
                <a:gd name="T41" fmla="*/ 729 h 1298"/>
                <a:gd name="T42" fmla="*/ 709 w 1906"/>
                <a:gd name="T43" fmla="*/ 674 h 1298"/>
                <a:gd name="T44" fmla="*/ 744 w 1906"/>
                <a:gd name="T45" fmla="*/ 623 h 1298"/>
                <a:gd name="T46" fmla="*/ 786 w 1906"/>
                <a:gd name="T47" fmla="*/ 566 h 1298"/>
                <a:gd name="T48" fmla="*/ 828 w 1906"/>
                <a:gd name="T49" fmla="*/ 515 h 1298"/>
                <a:gd name="T50" fmla="*/ 871 w 1906"/>
                <a:gd name="T51" fmla="*/ 464 h 1298"/>
                <a:gd name="T52" fmla="*/ 916 w 1906"/>
                <a:gd name="T53" fmla="*/ 416 h 1298"/>
                <a:gd name="T54" fmla="*/ 961 w 1906"/>
                <a:gd name="T55" fmla="*/ 370 h 1298"/>
                <a:gd name="T56" fmla="*/ 1009 w 1906"/>
                <a:gd name="T57" fmla="*/ 322 h 1298"/>
                <a:gd name="T58" fmla="*/ 1061 w 1906"/>
                <a:gd name="T59" fmla="*/ 281 h 1298"/>
                <a:gd name="T60" fmla="*/ 1112 w 1906"/>
                <a:gd name="T61" fmla="*/ 241 h 1298"/>
                <a:gd name="T62" fmla="*/ 1163 w 1906"/>
                <a:gd name="T63" fmla="*/ 201 h 1298"/>
                <a:gd name="T64" fmla="*/ 1220 w 1906"/>
                <a:gd name="T65" fmla="*/ 167 h 1298"/>
                <a:gd name="T66" fmla="*/ 1278 w 1906"/>
                <a:gd name="T67" fmla="*/ 133 h 1298"/>
                <a:gd name="T68" fmla="*/ 1337 w 1906"/>
                <a:gd name="T69" fmla="*/ 102 h 1298"/>
                <a:gd name="T70" fmla="*/ 1395 w 1906"/>
                <a:gd name="T71" fmla="*/ 78 h 1298"/>
                <a:gd name="T72" fmla="*/ 1459 w 1906"/>
                <a:gd name="T73" fmla="*/ 56 h 1298"/>
                <a:gd name="T74" fmla="*/ 1526 w 1906"/>
                <a:gd name="T75" fmla="*/ 35 h 1298"/>
                <a:gd name="T76" fmla="*/ 1590 w 1906"/>
                <a:gd name="T77" fmla="*/ 22 h 1298"/>
                <a:gd name="T78" fmla="*/ 1659 w 1906"/>
                <a:gd name="T79" fmla="*/ 9 h 1298"/>
                <a:gd name="T80" fmla="*/ 1731 w 1906"/>
                <a:gd name="T81" fmla="*/ 0 h 1298"/>
                <a:gd name="T82" fmla="*/ 1801 w 1906"/>
                <a:gd name="T83" fmla="*/ 0 h 1298"/>
                <a:gd name="T84" fmla="*/ 1878 w 1906"/>
                <a:gd name="T85" fmla="*/ 0 h 12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06"/>
                <a:gd name="T130" fmla="*/ 0 h 1298"/>
                <a:gd name="T131" fmla="*/ 1906 w 1906"/>
                <a:gd name="T132" fmla="*/ 1298 h 12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06" h="1298">
                  <a:moveTo>
                    <a:pt x="0" y="1297"/>
                  </a:moveTo>
                  <a:lnTo>
                    <a:pt x="8" y="1276"/>
                  </a:lnTo>
                  <a:lnTo>
                    <a:pt x="29" y="1219"/>
                  </a:lnTo>
                  <a:lnTo>
                    <a:pt x="61" y="1135"/>
                  </a:lnTo>
                  <a:lnTo>
                    <a:pt x="105" y="1030"/>
                  </a:lnTo>
                  <a:lnTo>
                    <a:pt x="132" y="972"/>
                  </a:lnTo>
                  <a:lnTo>
                    <a:pt x="163" y="913"/>
                  </a:lnTo>
                  <a:lnTo>
                    <a:pt x="194" y="852"/>
                  </a:lnTo>
                  <a:lnTo>
                    <a:pt x="228" y="792"/>
                  </a:lnTo>
                  <a:lnTo>
                    <a:pt x="266" y="733"/>
                  </a:lnTo>
                  <a:lnTo>
                    <a:pt x="305" y="676"/>
                  </a:lnTo>
                  <a:lnTo>
                    <a:pt x="326" y="649"/>
                  </a:lnTo>
                  <a:lnTo>
                    <a:pt x="347" y="622"/>
                  </a:lnTo>
                  <a:lnTo>
                    <a:pt x="368" y="597"/>
                  </a:lnTo>
                  <a:lnTo>
                    <a:pt x="389" y="574"/>
                  </a:lnTo>
                  <a:lnTo>
                    <a:pt x="437" y="526"/>
                  </a:lnTo>
                  <a:lnTo>
                    <a:pt x="488" y="477"/>
                  </a:lnTo>
                  <a:lnTo>
                    <a:pt x="548" y="427"/>
                  </a:lnTo>
                  <a:lnTo>
                    <a:pt x="611" y="375"/>
                  </a:lnTo>
                  <a:lnTo>
                    <a:pt x="645" y="350"/>
                  </a:lnTo>
                  <a:lnTo>
                    <a:pt x="682" y="326"/>
                  </a:lnTo>
                  <a:lnTo>
                    <a:pt x="718" y="301"/>
                  </a:lnTo>
                  <a:lnTo>
                    <a:pt x="756" y="278"/>
                  </a:lnTo>
                  <a:lnTo>
                    <a:pt x="798" y="253"/>
                  </a:lnTo>
                  <a:lnTo>
                    <a:pt x="840" y="230"/>
                  </a:lnTo>
                  <a:lnTo>
                    <a:pt x="883" y="207"/>
                  </a:lnTo>
                  <a:lnTo>
                    <a:pt x="928" y="186"/>
                  </a:lnTo>
                  <a:lnTo>
                    <a:pt x="976" y="165"/>
                  </a:lnTo>
                  <a:lnTo>
                    <a:pt x="1024" y="144"/>
                  </a:lnTo>
                  <a:lnTo>
                    <a:pt x="1076" y="125"/>
                  </a:lnTo>
                  <a:lnTo>
                    <a:pt x="1127" y="108"/>
                  </a:lnTo>
                  <a:lnTo>
                    <a:pt x="1181" y="90"/>
                  </a:lnTo>
                  <a:lnTo>
                    <a:pt x="1238" y="75"/>
                  </a:lnTo>
                  <a:lnTo>
                    <a:pt x="1296" y="60"/>
                  </a:lnTo>
                  <a:lnTo>
                    <a:pt x="1355" y="46"/>
                  </a:lnTo>
                  <a:lnTo>
                    <a:pt x="1416" y="35"/>
                  </a:lnTo>
                  <a:lnTo>
                    <a:pt x="1480" y="25"/>
                  </a:lnTo>
                  <a:lnTo>
                    <a:pt x="1547" y="16"/>
                  </a:lnTo>
                  <a:lnTo>
                    <a:pt x="1614" y="10"/>
                  </a:lnTo>
                  <a:lnTo>
                    <a:pt x="1683" y="4"/>
                  </a:lnTo>
                  <a:lnTo>
                    <a:pt x="1755" y="0"/>
                  </a:lnTo>
                  <a:lnTo>
                    <a:pt x="1828" y="0"/>
                  </a:lnTo>
                  <a:lnTo>
                    <a:pt x="1905" y="0"/>
                  </a:lnTo>
                </a:path>
              </a:pathLst>
            </a:custGeom>
            <a:noFill/>
            <a:ln w="38100" cap="rnd">
              <a:solidFill>
                <a:srgbClr val="DD033C"/>
              </a:solidFill>
              <a:round/>
              <a:headEnd type="none" w="sm" len="sm"/>
              <a:tailEnd type="none" w="sm" len="sm"/>
            </a:ln>
          </p:spPr>
          <p:txBody>
            <a:bodyPr/>
            <a:lstStyle/>
            <a:p>
              <a:endParaRPr lang="tr-TR"/>
            </a:p>
          </p:txBody>
        </p:sp>
        <p:sp>
          <p:nvSpPr>
            <p:cNvPr id="36871" name="Freeform 6"/>
            <p:cNvSpPr>
              <a:spLocks/>
            </p:cNvSpPr>
            <p:nvPr/>
          </p:nvSpPr>
          <p:spPr bwMode="auto">
            <a:xfrm>
              <a:off x="2490" y="2077"/>
              <a:ext cx="1907" cy="1119"/>
            </a:xfrm>
            <a:custGeom>
              <a:avLst/>
              <a:gdLst>
                <a:gd name="T0" fmla="*/ 0 w 1907"/>
                <a:gd name="T1" fmla="*/ 2047 h 827"/>
                <a:gd name="T2" fmla="*/ 4 w 1907"/>
                <a:gd name="T3" fmla="*/ 2019 h 827"/>
                <a:gd name="T4" fmla="*/ 19 w 1907"/>
                <a:gd name="T5" fmla="*/ 1943 h 827"/>
                <a:gd name="T6" fmla="*/ 44 w 1907"/>
                <a:gd name="T7" fmla="*/ 1825 h 827"/>
                <a:gd name="T8" fmla="*/ 84 w 1907"/>
                <a:gd name="T9" fmla="*/ 1671 h 827"/>
                <a:gd name="T10" fmla="*/ 109 w 1907"/>
                <a:gd name="T11" fmla="*/ 1587 h 827"/>
                <a:gd name="T12" fmla="*/ 138 w 1907"/>
                <a:gd name="T13" fmla="*/ 1499 h 827"/>
                <a:gd name="T14" fmla="*/ 170 w 1907"/>
                <a:gd name="T15" fmla="*/ 1409 h 827"/>
                <a:gd name="T16" fmla="*/ 206 w 1907"/>
                <a:gd name="T17" fmla="*/ 1307 h 827"/>
                <a:gd name="T18" fmla="*/ 247 w 1907"/>
                <a:gd name="T19" fmla="*/ 1208 h 827"/>
                <a:gd name="T20" fmla="*/ 293 w 1907"/>
                <a:gd name="T21" fmla="*/ 1110 h 827"/>
                <a:gd name="T22" fmla="*/ 342 w 1907"/>
                <a:gd name="T23" fmla="*/ 1009 h 827"/>
                <a:gd name="T24" fmla="*/ 396 w 1907"/>
                <a:gd name="T25" fmla="*/ 913 h 827"/>
                <a:gd name="T26" fmla="*/ 453 w 1907"/>
                <a:gd name="T27" fmla="*/ 820 h 827"/>
                <a:gd name="T28" fmla="*/ 513 w 1907"/>
                <a:gd name="T29" fmla="*/ 725 h 827"/>
                <a:gd name="T30" fmla="*/ 576 w 1907"/>
                <a:gd name="T31" fmla="*/ 633 h 827"/>
                <a:gd name="T32" fmla="*/ 643 w 1907"/>
                <a:gd name="T33" fmla="*/ 549 h 827"/>
                <a:gd name="T34" fmla="*/ 712 w 1907"/>
                <a:gd name="T35" fmla="*/ 468 h 827"/>
                <a:gd name="T36" fmla="*/ 786 w 1907"/>
                <a:gd name="T37" fmla="*/ 394 h 827"/>
                <a:gd name="T38" fmla="*/ 867 w 1907"/>
                <a:gd name="T39" fmla="*/ 322 h 827"/>
                <a:gd name="T40" fmla="*/ 951 w 1907"/>
                <a:gd name="T41" fmla="*/ 260 h 827"/>
                <a:gd name="T42" fmla="*/ 1043 w 1907"/>
                <a:gd name="T43" fmla="*/ 198 h 827"/>
                <a:gd name="T44" fmla="*/ 1140 w 1907"/>
                <a:gd name="T45" fmla="*/ 146 h 827"/>
                <a:gd name="T46" fmla="*/ 1192 w 1907"/>
                <a:gd name="T47" fmla="*/ 124 h 827"/>
                <a:gd name="T48" fmla="*/ 1248 w 1907"/>
                <a:gd name="T49" fmla="*/ 104 h 827"/>
                <a:gd name="T50" fmla="*/ 1303 w 1907"/>
                <a:gd name="T51" fmla="*/ 84 h 827"/>
                <a:gd name="T52" fmla="*/ 1361 w 1907"/>
                <a:gd name="T53" fmla="*/ 68 h 827"/>
                <a:gd name="T54" fmla="*/ 1420 w 1907"/>
                <a:gd name="T55" fmla="*/ 51 h 827"/>
                <a:gd name="T56" fmla="*/ 1483 w 1907"/>
                <a:gd name="T57" fmla="*/ 37 h 827"/>
                <a:gd name="T58" fmla="*/ 1546 w 1907"/>
                <a:gd name="T59" fmla="*/ 26 h 827"/>
                <a:gd name="T60" fmla="*/ 1613 w 1907"/>
                <a:gd name="T61" fmla="*/ 15 h 827"/>
                <a:gd name="T62" fmla="*/ 1684 w 1907"/>
                <a:gd name="T63" fmla="*/ 9 h 827"/>
                <a:gd name="T64" fmla="*/ 1755 w 1907"/>
                <a:gd name="T65" fmla="*/ 5 h 827"/>
                <a:gd name="T66" fmla="*/ 1829 w 1907"/>
                <a:gd name="T67" fmla="*/ 0 h 827"/>
                <a:gd name="T68" fmla="*/ 1906 w 1907"/>
                <a:gd name="T69" fmla="*/ 0 h 8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07"/>
                <a:gd name="T106" fmla="*/ 0 h 827"/>
                <a:gd name="T107" fmla="*/ 1907 w 1907"/>
                <a:gd name="T108" fmla="*/ 827 h 8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07" h="827">
                  <a:moveTo>
                    <a:pt x="0" y="826"/>
                  </a:moveTo>
                  <a:lnTo>
                    <a:pt x="4" y="815"/>
                  </a:lnTo>
                  <a:lnTo>
                    <a:pt x="19" y="784"/>
                  </a:lnTo>
                  <a:lnTo>
                    <a:pt x="44" y="737"/>
                  </a:lnTo>
                  <a:lnTo>
                    <a:pt x="84" y="675"/>
                  </a:lnTo>
                  <a:lnTo>
                    <a:pt x="109" y="641"/>
                  </a:lnTo>
                  <a:lnTo>
                    <a:pt x="138" y="605"/>
                  </a:lnTo>
                  <a:lnTo>
                    <a:pt x="170" y="568"/>
                  </a:lnTo>
                  <a:lnTo>
                    <a:pt x="206" y="528"/>
                  </a:lnTo>
                  <a:lnTo>
                    <a:pt x="247" y="488"/>
                  </a:lnTo>
                  <a:lnTo>
                    <a:pt x="293" y="448"/>
                  </a:lnTo>
                  <a:lnTo>
                    <a:pt x="342" y="407"/>
                  </a:lnTo>
                  <a:lnTo>
                    <a:pt x="396" y="369"/>
                  </a:lnTo>
                  <a:lnTo>
                    <a:pt x="453" y="331"/>
                  </a:lnTo>
                  <a:lnTo>
                    <a:pt x="513" y="293"/>
                  </a:lnTo>
                  <a:lnTo>
                    <a:pt x="576" y="256"/>
                  </a:lnTo>
                  <a:lnTo>
                    <a:pt x="643" y="222"/>
                  </a:lnTo>
                  <a:lnTo>
                    <a:pt x="712" y="189"/>
                  </a:lnTo>
                  <a:lnTo>
                    <a:pt x="786" y="159"/>
                  </a:lnTo>
                  <a:lnTo>
                    <a:pt x="867" y="130"/>
                  </a:lnTo>
                  <a:lnTo>
                    <a:pt x="951" y="105"/>
                  </a:lnTo>
                  <a:lnTo>
                    <a:pt x="1043" y="80"/>
                  </a:lnTo>
                  <a:lnTo>
                    <a:pt x="1140" y="59"/>
                  </a:lnTo>
                  <a:lnTo>
                    <a:pt x="1192" y="50"/>
                  </a:lnTo>
                  <a:lnTo>
                    <a:pt x="1248" y="42"/>
                  </a:lnTo>
                  <a:lnTo>
                    <a:pt x="1303" y="34"/>
                  </a:lnTo>
                  <a:lnTo>
                    <a:pt x="1361" y="27"/>
                  </a:lnTo>
                  <a:lnTo>
                    <a:pt x="1420" y="21"/>
                  </a:lnTo>
                  <a:lnTo>
                    <a:pt x="1483" y="15"/>
                  </a:lnTo>
                  <a:lnTo>
                    <a:pt x="1546" y="10"/>
                  </a:lnTo>
                  <a:lnTo>
                    <a:pt x="1613" y="6"/>
                  </a:lnTo>
                  <a:lnTo>
                    <a:pt x="1684" y="4"/>
                  </a:lnTo>
                  <a:lnTo>
                    <a:pt x="1755" y="2"/>
                  </a:lnTo>
                  <a:lnTo>
                    <a:pt x="1829" y="0"/>
                  </a:lnTo>
                  <a:lnTo>
                    <a:pt x="1906" y="0"/>
                  </a:lnTo>
                </a:path>
              </a:pathLst>
            </a:custGeom>
            <a:noFill/>
            <a:ln w="38100" cap="rnd">
              <a:solidFill>
                <a:srgbClr val="FFFF00"/>
              </a:solidFill>
              <a:round/>
              <a:headEnd type="none" w="sm" len="sm"/>
              <a:tailEnd type="none" w="sm" len="sm"/>
            </a:ln>
          </p:spPr>
          <p:txBody>
            <a:bodyPr/>
            <a:lstStyle/>
            <a:p>
              <a:endParaRPr lang="tr-TR"/>
            </a:p>
          </p:txBody>
        </p:sp>
        <p:sp>
          <p:nvSpPr>
            <p:cNvPr id="36872" name="Line 7"/>
            <p:cNvSpPr>
              <a:spLocks noChangeShapeType="1"/>
            </p:cNvSpPr>
            <p:nvPr/>
          </p:nvSpPr>
          <p:spPr bwMode="auto">
            <a:xfrm flipV="1">
              <a:off x="2886" y="3206"/>
              <a:ext cx="0" cy="89"/>
            </a:xfrm>
            <a:prstGeom prst="line">
              <a:avLst/>
            </a:prstGeom>
            <a:noFill/>
            <a:ln w="12700">
              <a:solidFill>
                <a:schemeClr val="tx1"/>
              </a:solidFill>
              <a:round/>
              <a:headEnd type="none" w="sm" len="sm"/>
              <a:tailEnd type="none" w="sm" len="sm"/>
            </a:ln>
          </p:spPr>
          <p:txBody>
            <a:bodyPr wrap="none" anchor="ctr"/>
            <a:lstStyle/>
            <a:p>
              <a:endParaRPr lang="tr-TR"/>
            </a:p>
          </p:txBody>
        </p:sp>
        <p:sp>
          <p:nvSpPr>
            <p:cNvPr id="36873" name="Freeform 8"/>
            <p:cNvSpPr>
              <a:spLocks/>
            </p:cNvSpPr>
            <p:nvPr/>
          </p:nvSpPr>
          <p:spPr bwMode="auto">
            <a:xfrm>
              <a:off x="3290" y="3206"/>
              <a:ext cx="1" cy="90"/>
            </a:xfrm>
            <a:custGeom>
              <a:avLst/>
              <a:gdLst>
                <a:gd name="T0" fmla="*/ 0 w 1"/>
                <a:gd name="T1" fmla="*/ 89 h 90"/>
                <a:gd name="T2" fmla="*/ 0 w 1"/>
                <a:gd name="T3" fmla="*/ 80 h 90"/>
                <a:gd name="T4" fmla="*/ 0 w 1"/>
                <a:gd name="T5" fmla="*/ 68 h 90"/>
                <a:gd name="T6" fmla="*/ 0 w 1"/>
                <a:gd name="T7" fmla="*/ 57 h 90"/>
                <a:gd name="T8" fmla="*/ 0 w 1"/>
                <a:gd name="T9" fmla="*/ 45 h 90"/>
                <a:gd name="T10" fmla="*/ 0 w 1"/>
                <a:gd name="T11" fmla="*/ 34 h 90"/>
                <a:gd name="T12" fmla="*/ 0 w 1"/>
                <a:gd name="T13" fmla="*/ 22 h 90"/>
                <a:gd name="T14" fmla="*/ 0 w 1"/>
                <a:gd name="T15" fmla="*/ 11 h 90"/>
                <a:gd name="T16" fmla="*/ 0 w 1"/>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90"/>
                <a:gd name="T29" fmla="*/ 1 w 1"/>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90">
                  <a:moveTo>
                    <a:pt x="0" y="89"/>
                  </a:moveTo>
                  <a:lnTo>
                    <a:pt x="0" y="80"/>
                  </a:lnTo>
                  <a:lnTo>
                    <a:pt x="0" y="68"/>
                  </a:lnTo>
                  <a:lnTo>
                    <a:pt x="0" y="57"/>
                  </a:lnTo>
                  <a:lnTo>
                    <a:pt x="0" y="45"/>
                  </a:lnTo>
                  <a:lnTo>
                    <a:pt x="0" y="34"/>
                  </a:lnTo>
                  <a:lnTo>
                    <a:pt x="0" y="22"/>
                  </a:lnTo>
                  <a:lnTo>
                    <a:pt x="0" y="11"/>
                  </a:lnTo>
                  <a:lnTo>
                    <a:pt x="0" y="0"/>
                  </a:lnTo>
                </a:path>
              </a:pathLst>
            </a:custGeom>
            <a:noFill/>
            <a:ln w="12700" cap="rnd">
              <a:solidFill>
                <a:schemeClr val="tx1"/>
              </a:solidFill>
              <a:round/>
              <a:headEnd type="none" w="sm" len="sm"/>
              <a:tailEnd type="none" w="sm" len="sm"/>
            </a:ln>
          </p:spPr>
          <p:txBody>
            <a:bodyPr/>
            <a:lstStyle/>
            <a:p>
              <a:endParaRPr lang="tr-TR"/>
            </a:p>
          </p:txBody>
        </p:sp>
        <p:sp>
          <p:nvSpPr>
            <p:cNvPr id="36874" name="Freeform 9"/>
            <p:cNvSpPr>
              <a:spLocks/>
            </p:cNvSpPr>
            <p:nvPr/>
          </p:nvSpPr>
          <p:spPr bwMode="auto">
            <a:xfrm>
              <a:off x="3694" y="3206"/>
              <a:ext cx="1" cy="90"/>
            </a:xfrm>
            <a:custGeom>
              <a:avLst/>
              <a:gdLst>
                <a:gd name="T0" fmla="*/ 0 w 1"/>
                <a:gd name="T1" fmla="*/ 89 h 90"/>
                <a:gd name="T2" fmla="*/ 0 w 1"/>
                <a:gd name="T3" fmla="*/ 80 h 90"/>
                <a:gd name="T4" fmla="*/ 0 w 1"/>
                <a:gd name="T5" fmla="*/ 68 h 90"/>
                <a:gd name="T6" fmla="*/ 0 w 1"/>
                <a:gd name="T7" fmla="*/ 57 h 90"/>
                <a:gd name="T8" fmla="*/ 0 w 1"/>
                <a:gd name="T9" fmla="*/ 45 h 90"/>
                <a:gd name="T10" fmla="*/ 0 w 1"/>
                <a:gd name="T11" fmla="*/ 34 h 90"/>
                <a:gd name="T12" fmla="*/ 0 w 1"/>
                <a:gd name="T13" fmla="*/ 22 h 90"/>
                <a:gd name="T14" fmla="*/ 0 w 1"/>
                <a:gd name="T15" fmla="*/ 11 h 90"/>
                <a:gd name="T16" fmla="*/ 0 w 1"/>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90"/>
                <a:gd name="T29" fmla="*/ 1 w 1"/>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90">
                  <a:moveTo>
                    <a:pt x="0" y="89"/>
                  </a:moveTo>
                  <a:lnTo>
                    <a:pt x="0" y="80"/>
                  </a:lnTo>
                  <a:lnTo>
                    <a:pt x="0" y="68"/>
                  </a:lnTo>
                  <a:lnTo>
                    <a:pt x="0" y="57"/>
                  </a:lnTo>
                  <a:lnTo>
                    <a:pt x="0" y="45"/>
                  </a:lnTo>
                  <a:lnTo>
                    <a:pt x="0" y="34"/>
                  </a:lnTo>
                  <a:lnTo>
                    <a:pt x="0" y="22"/>
                  </a:lnTo>
                  <a:lnTo>
                    <a:pt x="0" y="11"/>
                  </a:lnTo>
                  <a:lnTo>
                    <a:pt x="0" y="0"/>
                  </a:lnTo>
                </a:path>
              </a:pathLst>
            </a:custGeom>
            <a:noFill/>
            <a:ln w="12700" cap="rnd">
              <a:solidFill>
                <a:schemeClr val="tx1"/>
              </a:solidFill>
              <a:round/>
              <a:headEnd type="none" w="sm" len="sm"/>
              <a:tailEnd type="none" w="sm" len="sm"/>
            </a:ln>
          </p:spPr>
          <p:txBody>
            <a:bodyPr/>
            <a:lstStyle/>
            <a:p>
              <a:endParaRPr lang="tr-TR"/>
            </a:p>
          </p:txBody>
        </p:sp>
        <p:sp>
          <p:nvSpPr>
            <p:cNvPr id="36875" name="Freeform 10"/>
            <p:cNvSpPr>
              <a:spLocks/>
            </p:cNvSpPr>
            <p:nvPr/>
          </p:nvSpPr>
          <p:spPr bwMode="auto">
            <a:xfrm>
              <a:off x="4098" y="3206"/>
              <a:ext cx="1" cy="90"/>
            </a:xfrm>
            <a:custGeom>
              <a:avLst/>
              <a:gdLst>
                <a:gd name="T0" fmla="*/ 0 w 1"/>
                <a:gd name="T1" fmla="*/ 89 h 90"/>
                <a:gd name="T2" fmla="*/ 0 w 1"/>
                <a:gd name="T3" fmla="*/ 80 h 90"/>
                <a:gd name="T4" fmla="*/ 0 w 1"/>
                <a:gd name="T5" fmla="*/ 68 h 90"/>
                <a:gd name="T6" fmla="*/ 0 w 1"/>
                <a:gd name="T7" fmla="*/ 57 h 90"/>
                <a:gd name="T8" fmla="*/ 0 w 1"/>
                <a:gd name="T9" fmla="*/ 45 h 90"/>
                <a:gd name="T10" fmla="*/ 0 w 1"/>
                <a:gd name="T11" fmla="*/ 34 h 90"/>
                <a:gd name="T12" fmla="*/ 0 w 1"/>
                <a:gd name="T13" fmla="*/ 22 h 90"/>
                <a:gd name="T14" fmla="*/ 0 w 1"/>
                <a:gd name="T15" fmla="*/ 11 h 90"/>
                <a:gd name="T16" fmla="*/ 0 w 1"/>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90"/>
                <a:gd name="T29" fmla="*/ 1 w 1"/>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90">
                  <a:moveTo>
                    <a:pt x="0" y="89"/>
                  </a:moveTo>
                  <a:lnTo>
                    <a:pt x="0" y="80"/>
                  </a:lnTo>
                  <a:lnTo>
                    <a:pt x="0" y="68"/>
                  </a:lnTo>
                  <a:lnTo>
                    <a:pt x="0" y="57"/>
                  </a:lnTo>
                  <a:lnTo>
                    <a:pt x="0" y="45"/>
                  </a:lnTo>
                  <a:lnTo>
                    <a:pt x="0" y="34"/>
                  </a:lnTo>
                  <a:lnTo>
                    <a:pt x="0" y="22"/>
                  </a:lnTo>
                  <a:lnTo>
                    <a:pt x="0" y="11"/>
                  </a:lnTo>
                  <a:lnTo>
                    <a:pt x="0" y="0"/>
                  </a:lnTo>
                </a:path>
              </a:pathLst>
            </a:custGeom>
            <a:noFill/>
            <a:ln w="12700" cap="rnd">
              <a:solidFill>
                <a:schemeClr val="tx1"/>
              </a:solidFill>
              <a:round/>
              <a:headEnd type="none" w="sm" len="sm"/>
              <a:tailEnd type="none" w="sm" len="sm"/>
            </a:ln>
          </p:spPr>
          <p:txBody>
            <a:bodyPr/>
            <a:lstStyle/>
            <a:p>
              <a:endParaRPr lang="tr-TR"/>
            </a:p>
          </p:txBody>
        </p:sp>
        <p:sp>
          <p:nvSpPr>
            <p:cNvPr id="36876" name="Line 11"/>
            <p:cNvSpPr>
              <a:spLocks noChangeShapeType="1"/>
            </p:cNvSpPr>
            <p:nvPr/>
          </p:nvSpPr>
          <p:spPr bwMode="auto">
            <a:xfrm flipV="1">
              <a:off x="4490" y="3206"/>
              <a:ext cx="0" cy="89"/>
            </a:xfrm>
            <a:prstGeom prst="line">
              <a:avLst/>
            </a:prstGeom>
            <a:noFill/>
            <a:ln w="12700">
              <a:solidFill>
                <a:schemeClr val="tx1"/>
              </a:solidFill>
              <a:round/>
              <a:headEnd type="none" w="sm" len="sm"/>
              <a:tailEnd type="none" w="sm" len="sm"/>
            </a:ln>
          </p:spPr>
          <p:txBody>
            <a:bodyPr wrap="none" anchor="ctr"/>
            <a:lstStyle/>
            <a:p>
              <a:endParaRPr lang="tr-TR"/>
            </a:p>
          </p:txBody>
        </p:sp>
        <p:sp>
          <p:nvSpPr>
            <p:cNvPr id="36877" name="Rectangle 12"/>
            <p:cNvSpPr>
              <a:spLocks noChangeArrowheads="1"/>
            </p:cNvSpPr>
            <p:nvPr/>
          </p:nvSpPr>
          <p:spPr bwMode="auto">
            <a:xfrm>
              <a:off x="2786" y="3280"/>
              <a:ext cx="196" cy="231"/>
            </a:xfrm>
            <a:prstGeom prst="rect">
              <a:avLst/>
            </a:prstGeom>
            <a:noFill/>
            <a:ln w="9525">
              <a:noFill/>
              <a:miter lim="800000"/>
              <a:headEnd/>
              <a:tailEnd/>
            </a:ln>
          </p:spPr>
          <p:txBody>
            <a:bodyPr wrap="none" lIns="92075" tIns="46038" rIns="92075" bIns="46038">
              <a:spAutoFit/>
            </a:bodyPr>
            <a:lstStyle/>
            <a:p>
              <a:pPr algn="ctr" eaLnBrk="0" hangingPunct="0"/>
              <a:r>
                <a:rPr lang="en-US"/>
                <a:t>1</a:t>
              </a:r>
            </a:p>
          </p:txBody>
        </p:sp>
        <p:sp>
          <p:nvSpPr>
            <p:cNvPr id="36878" name="Rectangle 13"/>
            <p:cNvSpPr>
              <a:spLocks noChangeArrowheads="1"/>
            </p:cNvSpPr>
            <p:nvPr/>
          </p:nvSpPr>
          <p:spPr bwMode="auto">
            <a:xfrm>
              <a:off x="3109" y="3439"/>
              <a:ext cx="1164" cy="231"/>
            </a:xfrm>
            <a:prstGeom prst="rect">
              <a:avLst/>
            </a:prstGeom>
            <a:noFill/>
            <a:ln w="9525">
              <a:noFill/>
              <a:miter lim="800000"/>
              <a:headEnd/>
              <a:tailEnd/>
            </a:ln>
          </p:spPr>
          <p:txBody>
            <a:bodyPr wrap="none" lIns="92075" tIns="46038" rIns="92075" bIns="46038">
              <a:spAutoFit/>
            </a:bodyPr>
            <a:lstStyle/>
            <a:p>
              <a:pPr algn="ctr" eaLnBrk="0" hangingPunct="0"/>
              <a:r>
                <a:rPr lang="en-US" b="1"/>
                <a:t>Zaman (saniye)</a:t>
              </a:r>
              <a:endParaRPr lang="en-US"/>
            </a:p>
          </p:txBody>
        </p:sp>
        <p:sp>
          <p:nvSpPr>
            <p:cNvPr id="36879" name="Rectangle 14"/>
            <p:cNvSpPr>
              <a:spLocks noChangeArrowheads="1"/>
            </p:cNvSpPr>
            <p:nvPr/>
          </p:nvSpPr>
          <p:spPr bwMode="auto">
            <a:xfrm>
              <a:off x="3192" y="3280"/>
              <a:ext cx="196" cy="231"/>
            </a:xfrm>
            <a:prstGeom prst="rect">
              <a:avLst/>
            </a:prstGeom>
            <a:noFill/>
            <a:ln w="9525">
              <a:noFill/>
              <a:miter lim="800000"/>
              <a:headEnd/>
              <a:tailEnd/>
            </a:ln>
          </p:spPr>
          <p:txBody>
            <a:bodyPr wrap="none" lIns="92075" tIns="46038" rIns="92075" bIns="46038">
              <a:spAutoFit/>
            </a:bodyPr>
            <a:lstStyle/>
            <a:p>
              <a:pPr algn="ctr" eaLnBrk="0" hangingPunct="0"/>
              <a:r>
                <a:rPr lang="en-US"/>
                <a:t>2</a:t>
              </a:r>
            </a:p>
          </p:txBody>
        </p:sp>
        <p:sp>
          <p:nvSpPr>
            <p:cNvPr id="36880" name="Rectangle 15"/>
            <p:cNvSpPr>
              <a:spLocks noChangeArrowheads="1"/>
            </p:cNvSpPr>
            <p:nvPr/>
          </p:nvSpPr>
          <p:spPr bwMode="auto">
            <a:xfrm>
              <a:off x="3592" y="3280"/>
              <a:ext cx="196" cy="231"/>
            </a:xfrm>
            <a:prstGeom prst="rect">
              <a:avLst/>
            </a:prstGeom>
            <a:noFill/>
            <a:ln w="9525">
              <a:noFill/>
              <a:miter lim="800000"/>
              <a:headEnd/>
              <a:tailEnd/>
            </a:ln>
          </p:spPr>
          <p:txBody>
            <a:bodyPr wrap="none" lIns="92075" tIns="46038" rIns="92075" bIns="46038">
              <a:spAutoFit/>
            </a:bodyPr>
            <a:lstStyle/>
            <a:p>
              <a:pPr algn="ctr" eaLnBrk="0" hangingPunct="0"/>
              <a:r>
                <a:rPr lang="en-US"/>
                <a:t>3</a:t>
              </a:r>
            </a:p>
          </p:txBody>
        </p:sp>
        <p:sp>
          <p:nvSpPr>
            <p:cNvPr id="36881" name="Rectangle 16"/>
            <p:cNvSpPr>
              <a:spLocks noChangeArrowheads="1"/>
            </p:cNvSpPr>
            <p:nvPr/>
          </p:nvSpPr>
          <p:spPr bwMode="auto">
            <a:xfrm>
              <a:off x="4012" y="3280"/>
              <a:ext cx="196" cy="231"/>
            </a:xfrm>
            <a:prstGeom prst="rect">
              <a:avLst/>
            </a:prstGeom>
            <a:noFill/>
            <a:ln w="9525">
              <a:noFill/>
              <a:miter lim="800000"/>
              <a:headEnd/>
              <a:tailEnd/>
            </a:ln>
          </p:spPr>
          <p:txBody>
            <a:bodyPr wrap="none" lIns="92075" tIns="46038" rIns="92075" bIns="46038">
              <a:spAutoFit/>
            </a:bodyPr>
            <a:lstStyle/>
            <a:p>
              <a:pPr algn="ctr" eaLnBrk="0" hangingPunct="0"/>
              <a:r>
                <a:rPr lang="en-US"/>
                <a:t>4</a:t>
              </a:r>
            </a:p>
          </p:txBody>
        </p:sp>
        <p:sp>
          <p:nvSpPr>
            <p:cNvPr id="36882" name="Rectangle 17"/>
            <p:cNvSpPr>
              <a:spLocks noChangeArrowheads="1"/>
            </p:cNvSpPr>
            <p:nvPr/>
          </p:nvSpPr>
          <p:spPr bwMode="auto">
            <a:xfrm>
              <a:off x="4398" y="3280"/>
              <a:ext cx="196" cy="231"/>
            </a:xfrm>
            <a:prstGeom prst="rect">
              <a:avLst/>
            </a:prstGeom>
            <a:noFill/>
            <a:ln w="9525">
              <a:noFill/>
              <a:miter lim="800000"/>
              <a:headEnd/>
              <a:tailEnd/>
            </a:ln>
          </p:spPr>
          <p:txBody>
            <a:bodyPr wrap="none" lIns="92075" tIns="46038" rIns="92075" bIns="46038">
              <a:spAutoFit/>
            </a:bodyPr>
            <a:lstStyle/>
            <a:p>
              <a:pPr algn="ctr" eaLnBrk="0" hangingPunct="0"/>
              <a:r>
                <a:rPr lang="en-US"/>
                <a:t>5</a:t>
              </a:r>
            </a:p>
          </p:txBody>
        </p:sp>
        <p:sp>
          <p:nvSpPr>
            <p:cNvPr id="36883" name="Rectangle 18"/>
            <p:cNvSpPr>
              <a:spLocks noChangeArrowheads="1"/>
            </p:cNvSpPr>
            <p:nvPr/>
          </p:nvSpPr>
          <p:spPr bwMode="auto">
            <a:xfrm>
              <a:off x="2510" y="1254"/>
              <a:ext cx="449" cy="231"/>
            </a:xfrm>
            <a:prstGeom prst="rect">
              <a:avLst/>
            </a:prstGeom>
            <a:noFill/>
            <a:ln w="9525">
              <a:noFill/>
              <a:miter lim="800000"/>
              <a:headEnd/>
              <a:tailEnd/>
            </a:ln>
          </p:spPr>
          <p:txBody>
            <a:bodyPr wrap="none" lIns="92075" tIns="46038" rIns="92075" bIns="46038">
              <a:spAutoFit/>
            </a:bodyPr>
            <a:lstStyle/>
            <a:p>
              <a:pPr eaLnBrk="0" hangingPunct="0"/>
              <a:r>
                <a:rPr lang="en-US" b="1"/>
                <a:t>FEV</a:t>
              </a:r>
              <a:r>
                <a:rPr lang="en-US" b="1" baseline="-25000"/>
                <a:t>1</a:t>
              </a:r>
            </a:p>
          </p:txBody>
        </p:sp>
        <p:sp>
          <p:nvSpPr>
            <p:cNvPr id="36884" name="Rectangle 19"/>
            <p:cNvSpPr>
              <a:spLocks noChangeArrowheads="1"/>
            </p:cNvSpPr>
            <p:nvPr/>
          </p:nvSpPr>
          <p:spPr bwMode="auto">
            <a:xfrm>
              <a:off x="1887" y="1141"/>
              <a:ext cx="556" cy="231"/>
            </a:xfrm>
            <a:prstGeom prst="rect">
              <a:avLst/>
            </a:prstGeom>
            <a:noFill/>
            <a:ln w="9525">
              <a:noFill/>
              <a:miter lim="800000"/>
              <a:headEnd/>
              <a:tailEnd/>
            </a:ln>
          </p:spPr>
          <p:txBody>
            <a:bodyPr wrap="none" lIns="92075" tIns="46038" rIns="92075" bIns="46038">
              <a:spAutoFit/>
            </a:bodyPr>
            <a:lstStyle/>
            <a:p>
              <a:pPr algn="r" eaLnBrk="0" hangingPunct="0"/>
              <a:r>
                <a:rPr lang="en-US" b="1"/>
                <a:t>Volüm</a:t>
              </a:r>
            </a:p>
          </p:txBody>
        </p:sp>
        <p:sp>
          <p:nvSpPr>
            <p:cNvPr id="36885" name="Rectangle 20"/>
            <p:cNvSpPr>
              <a:spLocks noChangeArrowheads="1"/>
            </p:cNvSpPr>
            <p:nvPr/>
          </p:nvSpPr>
          <p:spPr bwMode="auto">
            <a:xfrm>
              <a:off x="1833" y="1591"/>
              <a:ext cx="652" cy="231"/>
            </a:xfrm>
            <a:prstGeom prst="rect">
              <a:avLst/>
            </a:prstGeom>
            <a:noFill/>
            <a:ln w="9525">
              <a:noFill/>
              <a:miter lim="800000"/>
              <a:headEnd/>
              <a:tailEnd/>
            </a:ln>
          </p:spPr>
          <p:txBody>
            <a:bodyPr wrap="none" lIns="92075" tIns="46038" rIns="92075" bIns="46038">
              <a:spAutoFit/>
            </a:bodyPr>
            <a:lstStyle/>
            <a:p>
              <a:pPr algn="r" eaLnBrk="0" hangingPunct="0"/>
              <a:r>
                <a:rPr lang="en-US" b="1"/>
                <a:t>Normal </a:t>
              </a:r>
            </a:p>
          </p:txBody>
        </p:sp>
        <p:sp>
          <p:nvSpPr>
            <p:cNvPr id="36886" name="Rectangle 21"/>
            <p:cNvSpPr>
              <a:spLocks noChangeArrowheads="1"/>
            </p:cNvSpPr>
            <p:nvPr/>
          </p:nvSpPr>
          <p:spPr bwMode="auto">
            <a:xfrm>
              <a:off x="121" y="2070"/>
              <a:ext cx="2340" cy="231"/>
            </a:xfrm>
            <a:prstGeom prst="rect">
              <a:avLst/>
            </a:prstGeom>
            <a:noFill/>
            <a:ln w="9525">
              <a:noFill/>
              <a:miter lim="800000"/>
              <a:headEnd/>
              <a:tailEnd/>
            </a:ln>
          </p:spPr>
          <p:txBody>
            <a:bodyPr wrap="none" lIns="92075" tIns="46038" rIns="92075" bIns="46038">
              <a:spAutoFit/>
            </a:bodyPr>
            <a:lstStyle/>
            <a:p>
              <a:pPr algn="r" eaLnBrk="0" hangingPunct="0"/>
              <a:r>
                <a:rPr lang="en-US" b="1"/>
                <a:t>Astmatik (bronkodilatör sonrası)</a:t>
              </a:r>
            </a:p>
          </p:txBody>
        </p:sp>
        <p:sp>
          <p:nvSpPr>
            <p:cNvPr id="36887" name="Rectangle 22"/>
            <p:cNvSpPr>
              <a:spLocks noChangeArrowheads="1"/>
            </p:cNvSpPr>
            <p:nvPr/>
          </p:nvSpPr>
          <p:spPr bwMode="auto">
            <a:xfrm>
              <a:off x="159" y="2437"/>
              <a:ext cx="2284" cy="231"/>
            </a:xfrm>
            <a:prstGeom prst="rect">
              <a:avLst/>
            </a:prstGeom>
            <a:noFill/>
            <a:ln w="9525">
              <a:noFill/>
              <a:miter lim="800000"/>
              <a:headEnd/>
              <a:tailEnd/>
            </a:ln>
          </p:spPr>
          <p:txBody>
            <a:bodyPr wrap="none" lIns="92075" tIns="46038" rIns="92075" bIns="46038">
              <a:spAutoFit/>
            </a:bodyPr>
            <a:lstStyle/>
            <a:p>
              <a:pPr algn="r" eaLnBrk="0" hangingPunct="0"/>
              <a:r>
                <a:rPr lang="en-US" b="1"/>
                <a:t>Astmatik (bronkodilatör öncesi)</a:t>
              </a:r>
            </a:p>
          </p:txBody>
        </p:sp>
        <p:sp>
          <p:nvSpPr>
            <p:cNvPr id="36888" name="Freeform 23"/>
            <p:cNvSpPr>
              <a:spLocks/>
            </p:cNvSpPr>
            <p:nvPr/>
          </p:nvSpPr>
          <p:spPr bwMode="auto">
            <a:xfrm>
              <a:off x="2464" y="1695"/>
              <a:ext cx="426" cy="1521"/>
            </a:xfrm>
            <a:custGeom>
              <a:avLst/>
              <a:gdLst>
                <a:gd name="T0" fmla="*/ 0 w 410"/>
                <a:gd name="T1" fmla="*/ 0 h 1216"/>
                <a:gd name="T2" fmla="*/ 459 w 410"/>
                <a:gd name="T3" fmla="*/ 0 h 1216"/>
                <a:gd name="T4" fmla="*/ 459 w 410"/>
                <a:gd name="T5" fmla="*/ 2378 h 1216"/>
                <a:gd name="T6" fmla="*/ 0 60000 65536"/>
                <a:gd name="T7" fmla="*/ 0 60000 65536"/>
                <a:gd name="T8" fmla="*/ 0 60000 65536"/>
                <a:gd name="T9" fmla="*/ 0 w 410"/>
                <a:gd name="T10" fmla="*/ 0 h 1216"/>
                <a:gd name="T11" fmla="*/ 410 w 410"/>
                <a:gd name="T12" fmla="*/ 1216 h 1216"/>
              </a:gdLst>
              <a:ahLst/>
              <a:cxnLst>
                <a:cxn ang="T6">
                  <a:pos x="T0" y="T1"/>
                </a:cxn>
                <a:cxn ang="T7">
                  <a:pos x="T2" y="T3"/>
                </a:cxn>
                <a:cxn ang="T8">
                  <a:pos x="T4" y="T5"/>
                </a:cxn>
              </a:cxnLst>
              <a:rect l="T9" t="T10" r="T11" b="T12"/>
              <a:pathLst>
                <a:path w="410" h="1216">
                  <a:moveTo>
                    <a:pt x="0" y="0"/>
                  </a:moveTo>
                  <a:lnTo>
                    <a:pt x="409" y="0"/>
                  </a:lnTo>
                  <a:lnTo>
                    <a:pt x="409" y="1215"/>
                  </a:lnTo>
                </a:path>
              </a:pathLst>
            </a:custGeom>
            <a:noFill/>
            <a:ln w="12700" cap="rnd">
              <a:solidFill>
                <a:schemeClr val="tx1"/>
              </a:solidFill>
              <a:prstDash val="dash"/>
              <a:round/>
              <a:headEnd type="none" w="sm" len="sm"/>
              <a:tailEnd type="none" w="sm" len="sm"/>
            </a:ln>
          </p:spPr>
          <p:txBody>
            <a:bodyPr/>
            <a:lstStyle/>
            <a:p>
              <a:endParaRPr lang="tr-TR"/>
            </a:p>
          </p:txBody>
        </p:sp>
        <p:sp>
          <p:nvSpPr>
            <p:cNvPr id="36889" name="Line 24"/>
            <p:cNvSpPr>
              <a:spLocks noChangeShapeType="1"/>
            </p:cNvSpPr>
            <p:nvPr/>
          </p:nvSpPr>
          <p:spPr bwMode="auto">
            <a:xfrm>
              <a:off x="2447" y="2185"/>
              <a:ext cx="449" cy="0"/>
            </a:xfrm>
            <a:prstGeom prst="line">
              <a:avLst/>
            </a:prstGeom>
            <a:noFill/>
            <a:ln w="12700">
              <a:solidFill>
                <a:schemeClr val="tx1"/>
              </a:solidFill>
              <a:prstDash val="dash"/>
              <a:round/>
              <a:headEnd type="none" w="sm" len="sm"/>
              <a:tailEnd type="none" w="sm" len="sm"/>
            </a:ln>
          </p:spPr>
          <p:txBody>
            <a:bodyPr wrap="none" anchor="ctr"/>
            <a:lstStyle/>
            <a:p>
              <a:endParaRPr lang="tr-TR"/>
            </a:p>
          </p:txBody>
        </p:sp>
        <p:sp>
          <p:nvSpPr>
            <p:cNvPr id="36890" name="Line 25"/>
            <p:cNvSpPr>
              <a:spLocks noChangeShapeType="1"/>
            </p:cNvSpPr>
            <p:nvPr/>
          </p:nvSpPr>
          <p:spPr bwMode="auto">
            <a:xfrm>
              <a:off x="2484" y="2557"/>
              <a:ext cx="394" cy="0"/>
            </a:xfrm>
            <a:prstGeom prst="line">
              <a:avLst/>
            </a:prstGeom>
            <a:noFill/>
            <a:ln w="12700">
              <a:solidFill>
                <a:schemeClr val="tx1"/>
              </a:solidFill>
              <a:prstDash val="dash"/>
              <a:round/>
              <a:headEnd type="none" w="sm" len="sm"/>
              <a:tailEnd type="none" w="sm" len="sm"/>
            </a:ln>
          </p:spPr>
          <p:txBody>
            <a:bodyPr wrap="none" anchor="ctr"/>
            <a:lstStyle/>
            <a:p>
              <a:endParaRPr lang="tr-TR"/>
            </a:p>
          </p:txBody>
        </p:sp>
        <p:sp>
          <p:nvSpPr>
            <p:cNvPr id="36891" name="Rectangle 26"/>
            <p:cNvSpPr>
              <a:spLocks noChangeArrowheads="1"/>
            </p:cNvSpPr>
            <p:nvPr/>
          </p:nvSpPr>
          <p:spPr bwMode="auto">
            <a:xfrm>
              <a:off x="144" y="3789"/>
              <a:ext cx="4804" cy="212"/>
            </a:xfrm>
            <a:prstGeom prst="rect">
              <a:avLst/>
            </a:prstGeom>
            <a:noFill/>
            <a:ln w="9525">
              <a:noFill/>
              <a:miter lim="800000"/>
              <a:headEnd/>
              <a:tailEnd/>
            </a:ln>
          </p:spPr>
          <p:txBody>
            <a:bodyPr wrap="none" lIns="92075" tIns="46038" rIns="92075" bIns="46038">
              <a:spAutoFit/>
            </a:bodyPr>
            <a:lstStyle/>
            <a:p>
              <a:pPr eaLnBrk="0" hangingPunct="0"/>
              <a:r>
                <a:rPr lang="en-US" sz="1600" b="1" i="1"/>
                <a:t>Note:  Each FEV</a:t>
              </a:r>
              <a:r>
                <a:rPr lang="en-US" sz="1600" b="1" i="1" baseline="-25000"/>
                <a:t>1</a:t>
              </a:r>
              <a:r>
                <a:rPr lang="en-US" sz="1600" b="1" i="1"/>
                <a:t> curve represents the highest of three repeat measurements</a:t>
              </a:r>
            </a:p>
          </p:txBody>
        </p:sp>
        <p:sp>
          <p:nvSpPr>
            <p:cNvPr id="36892" name="Line 27"/>
            <p:cNvSpPr>
              <a:spLocks noChangeShapeType="1"/>
            </p:cNvSpPr>
            <p:nvPr/>
          </p:nvSpPr>
          <p:spPr bwMode="auto">
            <a:xfrm flipV="1">
              <a:off x="2880" y="1506"/>
              <a:ext cx="0" cy="192"/>
            </a:xfrm>
            <a:prstGeom prst="line">
              <a:avLst/>
            </a:prstGeom>
            <a:noFill/>
            <a:ln w="9525">
              <a:solidFill>
                <a:schemeClr val="tx1"/>
              </a:solidFill>
              <a:prstDash val="dash"/>
              <a:round/>
              <a:headEnd/>
              <a:tailEnd/>
            </a:ln>
          </p:spPr>
          <p:txBody>
            <a:bodyPr wrap="none" anchor="ctr"/>
            <a:lstStyle/>
            <a:p>
              <a:endParaRPr lang="tr-TR"/>
            </a:p>
          </p:txBody>
        </p:sp>
        <p:sp>
          <p:nvSpPr>
            <p:cNvPr id="36893" name="Freeform 28"/>
            <p:cNvSpPr>
              <a:spLocks/>
            </p:cNvSpPr>
            <p:nvPr/>
          </p:nvSpPr>
          <p:spPr bwMode="auto">
            <a:xfrm>
              <a:off x="2454" y="1336"/>
              <a:ext cx="1927" cy="1873"/>
            </a:xfrm>
            <a:custGeom>
              <a:avLst/>
              <a:gdLst>
                <a:gd name="T0" fmla="*/ 0 w 1964"/>
                <a:gd name="T1" fmla="*/ 1855 h 1882"/>
                <a:gd name="T2" fmla="*/ 394 w 1964"/>
                <a:gd name="T3" fmla="*/ 367 h 1882"/>
                <a:gd name="T4" fmla="*/ 1855 w 1964"/>
                <a:gd name="T5" fmla="*/ 0 h 1882"/>
                <a:gd name="T6" fmla="*/ 0 60000 65536"/>
                <a:gd name="T7" fmla="*/ 0 60000 65536"/>
                <a:gd name="T8" fmla="*/ 0 60000 65536"/>
                <a:gd name="T9" fmla="*/ 0 w 1964"/>
                <a:gd name="T10" fmla="*/ 0 h 1882"/>
                <a:gd name="T11" fmla="*/ 1964 w 1964"/>
                <a:gd name="T12" fmla="*/ 1882 h 1882"/>
              </a:gdLst>
              <a:ahLst/>
              <a:cxnLst>
                <a:cxn ang="T6">
                  <a:pos x="T0" y="T1"/>
                </a:cxn>
                <a:cxn ang="T7">
                  <a:pos x="T2" y="T3"/>
                </a:cxn>
                <a:cxn ang="T8">
                  <a:pos x="T4" y="T5"/>
                </a:cxn>
              </a:cxnLst>
              <a:rect l="T9" t="T10" r="T11" b="T12"/>
              <a:pathLst>
                <a:path w="1964" h="1882">
                  <a:moveTo>
                    <a:pt x="0" y="1882"/>
                  </a:moveTo>
                  <a:cubicBezTo>
                    <a:pt x="45" y="1284"/>
                    <a:pt x="91" y="687"/>
                    <a:pt x="418" y="373"/>
                  </a:cubicBezTo>
                  <a:cubicBezTo>
                    <a:pt x="745" y="59"/>
                    <a:pt x="1390" y="0"/>
                    <a:pt x="1964" y="0"/>
                  </a:cubicBezTo>
                </a:path>
              </a:pathLst>
            </a:custGeom>
            <a:noFill/>
            <a:ln w="38100">
              <a:solidFill>
                <a:schemeClr val="accent2"/>
              </a:solidFill>
              <a:round/>
              <a:headEnd/>
              <a:tailEnd/>
            </a:ln>
          </p:spPr>
          <p:txBody>
            <a:bodyPr wrap="none" anchor="ctr"/>
            <a:lstStyle/>
            <a:p>
              <a:endParaRPr lang="tr-TR"/>
            </a:p>
          </p:txBody>
        </p:sp>
      </p:grpSp>
      <p:sp>
        <p:nvSpPr>
          <p:cNvPr id="36868" name="28 Slayt Numarası Yer Tutucusu"/>
          <p:cNvSpPr>
            <a:spLocks noGrp="1"/>
          </p:cNvSpPr>
          <p:nvPr>
            <p:ph type="sldNum" sz="quarter" idx="12"/>
          </p:nvPr>
        </p:nvSpPr>
        <p:spPr>
          <a:noFill/>
        </p:spPr>
        <p:txBody>
          <a:bodyPr/>
          <a:lstStyle/>
          <a:p>
            <a:fld id="{6C84BFBA-906E-46F2-9130-D1A8941027DE}" type="slidenum">
              <a:rPr lang="tr-TR"/>
              <a:pPr/>
              <a:t>4</a:t>
            </a:fld>
            <a:endParaRPr lang="tr-T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a:bodyPr>
          <a:lstStyle/>
          <a:p>
            <a:pPr fontAlgn="auto">
              <a:spcAft>
                <a:spcPts val="0"/>
              </a:spcAft>
              <a:defRPr/>
            </a:pPr>
            <a:r>
              <a:rPr lang="tr-TR" sz="3200" b="1" dirty="0"/>
              <a:t>6331 </a:t>
            </a:r>
            <a:r>
              <a:rPr lang="tr-TR" sz="3200" b="1" dirty="0" smtClean="0"/>
              <a:t>Sayılı </a:t>
            </a:r>
            <a:r>
              <a:rPr lang="tr-TR" sz="3200" b="1" dirty="0"/>
              <a:t>İş Sağlığı ve Güvenliği Kanunu</a:t>
            </a:r>
            <a:endParaRPr lang="tr-TR" sz="3200" dirty="0">
              <a:solidFill>
                <a:srgbClr val="FF0000"/>
              </a:solidFill>
            </a:endParaRPr>
          </a:p>
        </p:txBody>
      </p:sp>
      <p:sp>
        <p:nvSpPr>
          <p:cNvPr id="16386" name="Alt Başlık 2"/>
          <p:cNvSpPr>
            <a:spLocks noGrp="1"/>
          </p:cNvSpPr>
          <p:nvPr>
            <p:ph type="subTitle" idx="1"/>
          </p:nvPr>
        </p:nvSpPr>
        <p:spPr>
          <a:xfrm>
            <a:off x="755576" y="1268760"/>
            <a:ext cx="7776864" cy="4752975"/>
          </a:xfrm>
        </p:spPr>
        <p:txBody>
          <a:bodyPr/>
          <a:lstStyle/>
          <a:p>
            <a:pPr algn="l"/>
            <a:r>
              <a:rPr lang="tr-TR" sz="2400" b="1" dirty="0">
                <a:solidFill>
                  <a:schemeClr val="tx1"/>
                </a:solidFill>
              </a:rPr>
              <a:t>MADDE 4 – 	İşverenin genel yükümlülüğü</a:t>
            </a:r>
          </a:p>
          <a:p>
            <a:pPr algn="l"/>
            <a:r>
              <a:rPr lang="tr-TR" sz="2400" dirty="0" smtClean="0">
                <a:solidFill>
                  <a:schemeClr val="tx1"/>
                </a:solidFill>
              </a:rPr>
              <a:t>(</a:t>
            </a:r>
            <a:r>
              <a:rPr lang="tr-TR" sz="2400" dirty="0">
                <a:solidFill>
                  <a:schemeClr val="tx1"/>
                </a:solidFill>
              </a:rPr>
              <a:t>1) İşveren, çalışanların işle ilgili sağlık ve güvenliğini sağlamakla yükümlü olup bu çerçevede;</a:t>
            </a:r>
          </a:p>
          <a:p>
            <a:pPr algn="l"/>
            <a:r>
              <a:rPr lang="tr-TR" sz="2400" dirty="0" smtClean="0">
                <a:solidFill>
                  <a:schemeClr val="tx1"/>
                </a:solidFill>
              </a:rPr>
              <a:t>a) Mesleki </a:t>
            </a:r>
            <a:r>
              <a:rPr lang="tr-TR" sz="2400" dirty="0">
                <a:solidFill>
                  <a:schemeClr val="tx1"/>
                </a:solidFill>
              </a:rPr>
              <a:t>risklerin önlenmesi, eğitim ve bilgi verilmesi dâhil her türlü tedbirin alınması, </a:t>
            </a:r>
            <a:r>
              <a:rPr lang="tr-TR" sz="2400" dirty="0" smtClean="0">
                <a:solidFill>
                  <a:schemeClr val="tx1"/>
                </a:solidFill>
              </a:rPr>
              <a:t>organizasyonun yapılması</a:t>
            </a:r>
            <a:r>
              <a:rPr lang="tr-TR" sz="2400" dirty="0">
                <a:solidFill>
                  <a:schemeClr val="tx1"/>
                </a:solidFill>
              </a:rPr>
              <a:t>, gerekli araç ve gereçlerin sağlanması, sağlık ve güvenlik tedbirlerinin değişen şartlara uygun </a:t>
            </a:r>
            <a:r>
              <a:rPr lang="tr-TR" sz="2400" dirty="0" smtClean="0">
                <a:solidFill>
                  <a:schemeClr val="tx1"/>
                </a:solidFill>
              </a:rPr>
              <a:t>hale getirilmesi </a:t>
            </a:r>
            <a:r>
              <a:rPr lang="tr-TR" sz="2400" dirty="0">
                <a:solidFill>
                  <a:schemeClr val="tx1"/>
                </a:solidFill>
              </a:rPr>
              <a:t>ve mevcut durumun iyileştirilmesi için çalışmalar yapar</a:t>
            </a:r>
            <a:r>
              <a:rPr lang="tr-TR" sz="2400" dirty="0" smtClean="0">
                <a:solidFill>
                  <a:schemeClr val="tx1"/>
                </a:solidFill>
              </a:rPr>
              <a:t>.</a:t>
            </a:r>
          </a:p>
          <a:p>
            <a:pPr algn="l"/>
            <a:endParaRPr lang="tr-TR" sz="2400" dirty="0">
              <a:solidFill>
                <a:schemeClr val="tx1"/>
              </a:solidFill>
            </a:endParaRPr>
          </a:p>
          <a:p>
            <a:pPr algn="l"/>
            <a:r>
              <a:rPr lang="tr-TR" sz="2400" b="1" u="sng" dirty="0">
                <a:solidFill>
                  <a:schemeClr val="tx1"/>
                </a:solidFill>
              </a:rPr>
              <a:t>b) İşyerinde alınan iş sağlığı ve güvenliği tedbirlerine uyulup uyulmadığını izler, denetler ve </a:t>
            </a:r>
            <a:r>
              <a:rPr lang="tr-TR" sz="2400" b="1" u="sng" dirty="0" smtClean="0">
                <a:solidFill>
                  <a:schemeClr val="tx1"/>
                </a:solidFill>
              </a:rPr>
              <a:t>uygunsuzlukların giderilmesini </a:t>
            </a:r>
            <a:r>
              <a:rPr lang="tr-TR" sz="2400" b="1" u="sng" dirty="0">
                <a:solidFill>
                  <a:schemeClr val="tx1"/>
                </a:solidFill>
              </a:rPr>
              <a:t>sağlar</a:t>
            </a:r>
            <a:r>
              <a:rPr lang="tr-TR" sz="2400" b="1" u="sng" dirty="0" smtClean="0">
                <a:solidFill>
                  <a:schemeClr val="tx1"/>
                </a:solidFill>
              </a:rPr>
              <a:t>.</a:t>
            </a:r>
            <a:endParaRPr lang="tr-TR" sz="2400" b="1" u="sng"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40</a:t>
            </a:fld>
            <a:endParaRPr lang="tr-TR"/>
          </a:p>
        </p:txBody>
      </p:sp>
    </p:spTree>
    <p:extLst>
      <p:ext uri="{BB962C8B-B14F-4D97-AF65-F5344CB8AC3E}">
        <p14:creationId xmlns:p14="http://schemas.microsoft.com/office/powerpoint/2010/main" val="1094075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a:bodyPr>
          <a:lstStyle/>
          <a:p>
            <a:pPr fontAlgn="auto">
              <a:spcAft>
                <a:spcPts val="0"/>
              </a:spcAft>
              <a:defRPr/>
            </a:pPr>
            <a:r>
              <a:rPr lang="tr-TR" sz="3200" b="1" dirty="0"/>
              <a:t>6331 </a:t>
            </a:r>
            <a:r>
              <a:rPr lang="tr-TR" sz="3200" b="1" dirty="0" smtClean="0"/>
              <a:t>Sayılı </a:t>
            </a:r>
            <a:r>
              <a:rPr lang="tr-TR" sz="3200" b="1" dirty="0"/>
              <a:t>İş Sağlığı ve Güvenliği Kanunu</a:t>
            </a:r>
            <a:endParaRPr lang="tr-TR" sz="3200" dirty="0">
              <a:solidFill>
                <a:srgbClr val="FF0000"/>
              </a:solidFill>
            </a:endParaRPr>
          </a:p>
        </p:txBody>
      </p:sp>
      <p:sp>
        <p:nvSpPr>
          <p:cNvPr id="16386" name="Alt Başlık 2"/>
          <p:cNvSpPr>
            <a:spLocks noGrp="1"/>
          </p:cNvSpPr>
          <p:nvPr>
            <p:ph type="subTitle" idx="1"/>
          </p:nvPr>
        </p:nvSpPr>
        <p:spPr>
          <a:xfrm>
            <a:off x="611188" y="1268413"/>
            <a:ext cx="7777162" cy="4752975"/>
          </a:xfrm>
        </p:spPr>
        <p:txBody>
          <a:bodyPr/>
          <a:lstStyle/>
          <a:p>
            <a:pPr algn="l"/>
            <a:r>
              <a:rPr lang="tr-TR" sz="2400" b="1" dirty="0">
                <a:solidFill>
                  <a:schemeClr val="tx1"/>
                </a:solidFill>
              </a:rPr>
              <a:t>MADDE 4 – 	İşverenin genel yükümlülüğü</a:t>
            </a:r>
          </a:p>
          <a:p>
            <a:pPr algn="l"/>
            <a:endParaRPr lang="tr-TR" sz="2400" dirty="0" smtClean="0">
              <a:solidFill>
                <a:schemeClr val="tx1"/>
              </a:solidFill>
            </a:endParaRPr>
          </a:p>
          <a:p>
            <a:pPr algn="l"/>
            <a:r>
              <a:rPr lang="tr-TR" sz="2400" dirty="0" smtClean="0">
                <a:solidFill>
                  <a:schemeClr val="tx1"/>
                </a:solidFill>
              </a:rPr>
              <a:t>c</a:t>
            </a:r>
            <a:r>
              <a:rPr lang="tr-TR" sz="2400" dirty="0">
                <a:solidFill>
                  <a:schemeClr val="tx1"/>
                </a:solidFill>
              </a:rPr>
              <a:t>) Risk değerlendirmesi yapar veya yaptırır.</a:t>
            </a:r>
          </a:p>
          <a:p>
            <a:pPr algn="l"/>
            <a:endParaRPr lang="tr-TR" sz="2400" dirty="0" smtClean="0">
              <a:solidFill>
                <a:schemeClr val="tx1"/>
              </a:solidFill>
            </a:endParaRPr>
          </a:p>
          <a:p>
            <a:pPr algn="l"/>
            <a:r>
              <a:rPr lang="tr-TR" sz="2400" dirty="0" smtClean="0">
                <a:solidFill>
                  <a:schemeClr val="tx1"/>
                </a:solidFill>
              </a:rPr>
              <a:t>ç</a:t>
            </a:r>
            <a:r>
              <a:rPr lang="tr-TR" sz="2400" dirty="0">
                <a:solidFill>
                  <a:schemeClr val="tx1"/>
                </a:solidFill>
              </a:rPr>
              <a:t>) Çalışana görev verirken, çalışanın sağlık ve güvenlik yönünden işe uygunluğunu göz önüne alır.</a:t>
            </a:r>
          </a:p>
          <a:p>
            <a:pPr algn="l"/>
            <a:endParaRPr lang="tr-TR" sz="2400" dirty="0" smtClean="0">
              <a:solidFill>
                <a:schemeClr val="tx1"/>
              </a:solidFill>
            </a:endParaRPr>
          </a:p>
          <a:p>
            <a:pPr algn="l"/>
            <a:r>
              <a:rPr lang="tr-TR" sz="2400" dirty="0" smtClean="0">
                <a:solidFill>
                  <a:schemeClr val="tx1"/>
                </a:solidFill>
              </a:rPr>
              <a:t>d</a:t>
            </a:r>
            <a:r>
              <a:rPr lang="tr-TR" sz="2400" dirty="0">
                <a:solidFill>
                  <a:schemeClr val="tx1"/>
                </a:solidFill>
              </a:rPr>
              <a:t>) Yeterli bilgi ve talimat verilenler dışındaki çalışanların hayati ve özel tehlike bulunan yerlere girmemesi</a:t>
            </a:r>
          </a:p>
          <a:p>
            <a:pPr algn="l"/>
            <a:r>
              <a:rPr lang="tr-TR" sz="2400" dirty="0">
                <a:solidFill>
                  <a:schemeClr val="tx1"/>
                </a:solidFill>
              </a:rPr>
              <a:t>için gerekli tedbirleri alır.</a:t>
            </a: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41</a:t>
            </a:fld>
            <a:endParaRPr lang="tr-TR"/>
          </a:p>
        </p:txBody>
      </p:sp>
    </p:spTree>
    <p:extLst>
      <p:ext uri="{BB962C8B-B14F-4D97-AF65-F5344CB8AC3E}">
        <p14:creationId xmlns:p14="http://schemas.microsoft.com/office/powerpoint/2010/main" val="24194964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smtClean="0">
                <a:solidFill>
                  <a:schemeClr val="tx1"/>
                </a:solidFill>
              </a:rPr>
              <a:t>13)</a:t>
            </a:r>
            <a:r>
              <a:rPr lang="tr-TR" sz="2400" dirty="0">
                <a:solidFill>
                  <a:schemeClr val="tx1"/>
                </a:solidFill>
              </a:rPr>
              <a:t>	İş Sağlığı ve Güvenliği Risk Değerlendirmesi Yönetmeliği’ne göre “işyerinde meydana gelen; çalışan, işyeri ya da iş ekipmanını zarara uğratma potansiyeli olduğu halde zarara uğratmayan olaya ne denir? </a:t>
            </a:r>
          </a:p>
          <a:p>
            <a:pPr algn="l"/>
            <a:endParaRPr lang="tr-TR" sz="2400" dirty="0">
              <a:solidFill>
                <a:schemeClr val="tx1"/>
              </a:solidFill>
            </a:endParaRPr>
          </a:p>
          <a:p>
            <a:pPr algn="l"/>
            <a:r>
              <a:rPr lang="tr-TR" sz="2400" dirty="0">
                <a:solidFill>
                  <a:schemeClr val="tx1"/>
                </a:solidFill>
              </a:rPr>
              <a:t>A) Hasarsız kaza			B) Zararsız kaza</a:t>
            </a:r>
          </a:p>
          <a:p>
            <a:pPr algn="l"/>
            <a:r>
              <a:rPr lang="tr-TR" sz="2400" dirty="0">
                <a:solidFill>
                  <a:schemeClr val="tx1"/>
                </a:solidFill>
              </a:rPr>
              <a:t>C) Tehlikeli olay			D) Ramak kala</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42</a:t>
            </a:fld>
            <a:endParaRPr lang="tr-TR">
              <a:solidFill>
                <a:prstClr val="black">
                  <a:tint val="75000"/>
                </a:prstClr>
              </a:solidFill>
            </a:endParaRPr>
          </a:p>
        </p:txBody>
      </p:sp>
    </p:spTree>
    <p:extLst>
      <p:ext uri="{BB962C8B-B14F-4D97-AF65-F5344CB8AC3E}">
        <p14:creationId xmlns:p14="http://schemas.microsoft.com/office/powerpoint/2010/main" val="3825920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2 Alt Başlık"/>
          <p:cNvSpPr>
            <a:spLocks noGrp="1"/>
          </p:cNvSpPr>
          <p:nvPr>
            <p:ph type="subTitle" idx="1"/>
          </p:nvPr>
        </p:nvSpPr>
        <p:spPr>
          <a:xfrm>
            <a:off x="539552" y="1196752"/>
            <a:ext cx="8249542" cy="5072062"/>
          </a:xfrm>
        </p:spPr>
        <p:txBody>
          <a:bodyPr>
            <a:normAutofit fontScale="92500" lnSpcReduction="20000"/>
          </a:bodyPr>
          <a:lstStyle/>
          <a:p>
            <a:pPr marL="0" lvl="1" algn="l">
              <a:defRPr/>
            </a:pPr>
            <a:r>
              <a:rPr lang="tr-TR" sz="3600" b="1" dirty="0">
                <a:solidFill>
                  <a:schemeClr val="tx1"/>
                </a:solidFill>
                <a:latin typeface="+mj-lt"/>
                <a:ea typeface="+mj-ea"/>
                <a:cs typeface="+mj-cs"/>
              </a:rPr>
              <a:t>29.12.2012 Resmi Gazete </a:t>
            </a:r>
            <a:r>
              <a:rPr lang="tr-TR" sz="3600" b="1" dirty="0" smtClean="0">
                <a:solidFill>
                  <a:schemeClr val="tx1"/>
                </a:solidFill>
                <a:latin typeface="+mj-lt"/>
                <a:ea typeface="+mj-ea"/>
                <a:cs typeface="+mj-cs"/>
              </a:rPr>
              <a:t> Sayı: </a:t>
            </a:r>
            <a:r>
              <a:rPr lang="tr-TR" sz="3600" b="1" dirty="0">
                <a:solidFill>
                  <a:schemeClr val="tx1"/>
                </a:solidFill>
                <a:latin typeface="+mj-lt"/>
                <a:ea typeface="+mj-ea"/>
                <a:cs typeface="+mj-cs"/>
              </a:rPr>
              <a:t>28512 </a:t>
            </a:r>
            <a:r>
              <a:rPr lang="tr-TR" sz="3600" b="1" dirty="0" smtClean="0">
                <a:solidFill>
                  <a:schemeClr val="tx1"/>
                </a:solidFill>
                <a:latin typeface="+mj-lt"/>
                <a:ea typeface="+mj-ea"/>
                <a:cs typeface="+mj-cs"/>
              </a:rPr>
              <a:t>MADDE </a:t>
            </a:r>
          </a:p>
          <a:p>
            <a:pPr marL="0" lvl="1" algn="l">
              <a:defRPr/>
            </a:pPr>
            <a:r>
              <a:rPr lang="tr-TR" sz="3600" b="1" dirty="0" smtClean="0">
                <a:solidFill>
                  <a:schemeClr val="tx1"/>
                </a:solidFill>
                <a:latin typeface="+mj-lt"/>
                <a:ea typeface="+mj-ea"/>
                <a:cs typeface="+mj-cs"/>
              </a:rPr>
              <a:t>4: Tanımlar</a:t>
            </a:r>
          </a:p>
          <a:p>
            <a:pPr marL="0" lvl="1" algn="l">
              <a:defRPr/>
            </a:pPr>
            <a:endParaRPr lang="tr-TR" sz="3600" b="1" dirty="0" smtClean="0">
              <a:solidFill>
                <a:schemeClr val="tx1"/>
              </a:solidFill>
              <a:latin typeface="+mj-lt"/>
              <a:ea typeface="+mj-ea"/>
              <a:cs typeface="+mj-cs"/>
            </a:endParaRPr>
          </a:p>
          <a:p>
            <a:pPr marL="0" lvl="1" algn="l">
              <a:defRPr/>
            </a:pPr>
            <a:r>
              <a:rPr lang="tr-TR" sz="3600" b="1" dirty="0" smtClean="0">
                <a:solidFill>
                  <a:schemeClr val="tx1"/>
                </a:solidFill>
                <a:latin typeface="+mj-lt"/>
                <a:ea typeface="+mj-ea"/>
                <a:cs typeface="+mj-cs"/>
              </a:rPr>
              <a:t>d</a:t>
            </a:r>
            <a:r>
              <a:rPr lang="tr-TR" sz="3600" b="1" dirty="0">
                <a:solidFill>
                  <a:schemeClr val="tx1"/>
                </a:solidFill>
                <a:latin typeface="+mj-lt"/>
                <a:ea typeface="+mj-ea"/>
                <a:cs typeface="+mj-cs"/>
              </a:rPr>
              <a:t>) Ramak kala </a:t>
            </a:r>
            <a:r>
              <a:rPr lang="tr-TR" sz="3600" b="1" dirty="0" smtClean="0">
                <a:solidFill>
                  <a:schemeClr val="tx1"/>
                </a:solidFill>
                <a:latin typeface="+mj-lt"/>
                <a:ea typeface="+mj-ea"/>
                <a:cs typeface="+mj-cs"/>
              </a:rPr>
              <a:t>olay </a:t>
            </a:r>
          </a:p>
          <a:p>
            <a:pPr marL="0" lvl="1" algn="l">
              <a:defRPr/>
            </a:pPr>
            <a:endParaRPr lang="tr-TR" sz="3600" b="1" dirty="0" smtClean="0">
              <a:solidFill>
                <a:schemeClr val="tx1"/>
              </a:solidFill>
              <a:latin typeface="+mj-lt"/>
              <a:ea typeface="+mj-ea"/>
              <a:cs typeface="+mj-cs"/>
            </a:endParaRPr>
          </a:p>
          <a:p>
            <a:pPr marL="0" lvl="1" algn="l">
              <a:defRPr/>
            </a:pPr>
            <a:r>
              <a:rPr lang="tr-TR" sz="3600" b="1" dirty="0" smtClean="0">
                <a:solidFill>
                  <a:schemeClr val="tx1"/>
                </a:solidFill>
                <a:latin typeface="+mj-lt"/>
                <a:ea typeface="+mj-ea"/>
                <a:cs typeface="+mj-cs"/>
              </a:rPr>
              <a:t>İşyerinde </a:t>
            </a:r>
            <a:r>
              <a:rPr lang="tr-TR" sz="3600" b="1" dirty="0">
                <a:solidFill>
                  <a:schemeClr val="tx1"/>
                </a:solidFill>
                <a:latin typeface="+mj-lt"/>
                <a:ea typeface="+mj-ea"/>
                <a:cs typeface="+mj-cs"/>
              </a:rPr>
              <a:t>meydana gelen; çalışan, işyeri ya da iş ekipmanını zarara uğratma potansiyeli olduğu halde zarara uğratmayan </a:t>
            </a:r>
            <a:r>
              <a:rPr lang="tr-TR" sz="3600" b="1" dirty="0" smtClean="0">
                <a:solidFill>
                  <a:schemeClr val="tx1"/>
                </a:solidFill>
                <a:latin typeface="+mj-lt"/>
                <a:ea typeface="+mj-ea"/>
                <a:cs typeface="+mj-cs"/>
              </a:rPr>
              <a:t>olay</a:t>
            </a:r>
            <a:endParaRPr lang="tr-TR" sz="3600" b="1" dirty="0">
              <a:solidFill>
                <a:schemeClr val="tx1"/>
              </a:solidFill>
              <a:latin typeface="+mj-lt"/>
              <a:ea typeface="+mj-ea"/>
              <a:cs typeface="+mj-cs"/>
            </a:endParaRPr>
          </a:p>
          <a:p>
            <a:pPr marL="0" lvl="1" algn="l">
              <a:defRPr/>
            </a:pPr>
            <a:endParaRPr lang="tr-TR" sz="3600" b="1" dirty="0">
              <a:solidFill>
                <a:schemeClr val="tx1"/>
              </a:solidFill>
              <a:latin typeface="+mj-lt"/>
              <a:ea typeface="+mj-ea"/>
              <a:cs typeface="+mj-cs"/>
            </a:endParaRPr>
          </a:p>
          <a:p>
            <a:r>
              <a:rPr lang="tr-TR" sz="3600" b="1" dirty="0" smtClean="0">
                <a:solidFill>
                  <a:schemeClr val="tx1"/>
                </a:solidFill>
                <a:latin typeface="+mj-lt"/>
                <a:ea typeface="+mj-ea"/>
                <a:cs typeface="+mj-cs"/>
              </a:rPr>
              <a:t> </a:t>
            </a:r>
            <a:endParaRPr lang="tr-TR" sz="3600" b="1" dirty="0">
              <a:solidFill>
                <a:schemeClr val="tx1"/>
              </a:solidFill>
              <a:latin typeface="+mj-lt"/>
              <a:ea typeface="+mj-ea"/>
              <a:cs typeface="+mj-cs"/>
            </a:endParaRPr>
          </a:p>
        </p:txBody>
      </p:sp>
      <p:sp>
        <p:nvSpPr>
          <p:cNvPr id="4" name="Başlık 1"/>
          <p:cNvSpPr>
            <a:spLocks noGrp="1"/>
          </p:cNvSpPr>
          <p:nvPr>
            <p:ph type="ctrTitle"/>
          </p:nvPr>
        </p:nvSpPr>
        <p:spPr>
          <a:xfrm>
            <a:off x="611188" y="260350"/>
            <a:ext cx="7772400" cy="720725"/>
          </a:xfrm>
        </p:spPr>
        <p:txBody>
          <a:bodyPr rtlCol="0">
            <a:noAutofit/>
          </a:bodyPr>
          <a:lstStyle/>
          <a:p>
            <a:pPr fontAlgn="auto">
              <a:spcAft>
                <a:spcPts val="0"/>
              </a:spcAft>
              <a:defRPr/>
            </a:pPr>
            <a:r>
              <a:rPr lang="tr-TR" sz="3600" b="1" dirty="0"/>
              <a:t>İŞ SAĞLIĞI VE GÜVENLİĞİ RİSK DEĞERLENDİRMESİ YÖNETMELİĞİ</a:t>
            </a:r>
            <a:endParaRPr lang="tr-TR" sz="3600" dirty="0">
              <a:solidFill>
                <a:srgbClr val="FF0000"/>
              </a:solidFill>
            </a:endParaRPr>
          </a:p>
        </p:txBody>
      </p:sp>
    </p:spTree>
    <p:extLst>
      <p:ext uri="{BB962C8B-B14F-4D97-AF65-F5344CB8AC3E}">
        <p14:creationId xmlns:p14="http://schemas.microsoft.com/office/powerpoint/2010/main" val="285433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smtClean="0">
                <a:solidFill>
                  <a:schemeClr val="tx1"/>
                </a:solidFill>
              </a:rPr>
              <a:t>14)</a:t>
            </a:r>
            <a:r>
              <a:rPr lang="tr-TR" sz="2400" dirty="0">
                <a:solidFill>
                  <a:schemeClr val="tx1"/>
                </a:solidFill>
              </a:rPr>
              <a:t>	İş Sağlığı ve Güvenliği Kurulu karar oylamalarında oyların eşit çıkması halinde aşağıdakilerden hangisi doğrudur? </a:t>
            </a:r>
          </a:p>
          <a:p>
            <a:pPr algn="l"/>
            <a:endParaRPr lang="tr-TR" sz="2400" dirty="0">
              <a:solidFill>
                <a:schemeClr val="tx1"/>
              </a:solidFill>
            </a:endParaRPr>
          </a:p>
          <a:p>
            <a:pPr algn="l"/>
            <a:r>
              <a:rPr lang="tr-TR" sz="2400" dirty="0">
                <a:solidFill>
                  <a:schemeClr val="tx1"/>
                </a:solidFill>
              </a:rPr>
              <a:t>A) Oylama eşitlik bozulana kadar tekrarlanır</a:t>
            </a:r>
          </a:p>
          <a:p>
            <a:pPr algn="l"/>
            <a:r>
              <a:rPr lang="tr-TR" sz="2400" dirty="0">
                <a:solidFill>
                  <a:schemeClr val="tx1"/>
                </a:solidFill>
              </a:rPr>
              <a:t>B) Başkanın oyu kararı belirler</a:t>
            </a:r>
          </a:p>
          <a:p>
            <a:pPr algn="l"/>
            <a:r>
              <a:rPr lang="tr-TR" sz="2400" dirty="0">
                <a:solidFill>
                  <a:schemeClr val="tx1"/>
                </a:solidFill>
              </a:rPr>
              <a:t>C) Karar kura ile belirlenir</a:t>
            </a:r>
          </a:p>
          <a:p>
            <a:pPr algn="l"/>
            <a:r>
              <a:rPr lang="tr-TR" sz="2400" dirty="0">
                <a:solidFill>
                  <a:schemeClr val="tx1"/>
                </a:solidFill>
              </a:rPr>
              <a:t>D) Karar bir sonraki toplantıda tekrar oylanır</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44</a:t>
            </a:fld>
            <a:endParaRPr lang="tr-TR">
              <a:solidFill>
                <a:prstClr val="black">
                  <a:tint val="75000"/>
                </a:prstClr>
              </a:solidFill>
            </a:endParaRPr>
          </a:p>
        </p:txBody>
      </p:sp>
    </p:spTree>
    <p:extLst>
      <p:ext uri="{BB962C8B-B14F-4D97-AF65-F5344CB8AC3E}">
        <p14:creationId xmlns:p14="http://schemas.microsoft.com/office/powerpoint/2010/main" val="1006440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Autofit/>
          </a:bodyPr>
          <a:lstStyle/>
          <a:p>
            <a:r>
              <a:rPr lang="tr-TR" sz="3600" b="1" dirty="0"/>
              <a:t>İŞ SAĞLIĞI VE GÜVENLİĞİ KURULLARI</a:t>
            </a:r>
            <a:r>
              <a:rPr lang="tr-TR" sz="3600" dirty="0"/>
              <a:t/>
            </a:r>
            <a:br>
              <a:rPr lang="tr-TR" sz="3600" dirty="0"/>
            </a:br>
            <a:r>
              <a:rPr lang="tr-TR" sz="3600" b="1" dirty="0"/>
              <a:t>HAKKINDA YÖNETMELİK</a:t>
            </a:r>
            <a:endParaRPr lang="tr-TR" sz="3600" dirty="0">
              <a:solidFill>
                <a:srgbClr val="FF0000"/>
              </a:solidFill>
            </a:endParaRPr>
          </a:p>
        </p:txBody>
      </p:sp>
      <p:sp>
        <p:nvSpPr>
          <p:cNvPr id="16386" name="Alt Başlık 2"/>
          <p:cNvSpPr>
            <a:spLocks noGrp="1"/>
          </p:cNvSpPr>
          <p:nvPr>
            <p:ph type="subTitle" idx="1"/>
          </p:nvPr>
        </p:nvSpPr>
        <p:spPr>
          <a:xfrm>
            <a:off x="611188" y="1268413"/>
            <a:ext cx="7777162" cy="4989512"/>
          </a:xfrm>
        </p:spPr>
        <p:txBody>
          <a:bodyPr/>
          <a:lstStyle/>
          <a:p>
            <a:pPr algn="l"/>
            <a:r>
              <a:rPr lang="tr-TR" sz="2800" dirty="0">
                <a:solidFill>
                  <a:schemeClr val="tx1"/>
                </a:solidFill>
              </a:rPr>
              <a:t>Resmi Gazete Tarihi: 18.01.2013 </a:t>
            </a:r>
            <a:r>
              <a:rPr lang="tr-TR" sz="2800" dirty="0" smtClean="0">
                <a:solidFill>
                  <a:schemeClr val="tx1"/>
                </a:solidFill>
              </a:rPr>
              <a:t>    Sayı:28532 </a:t>
            </a:r>
          </a:p>
          <a:p>
            <a:pPr algn="l"/>
            <a:r>
              <a:rPr lang="tr-TR" sz="2800" dirty="0">
                <a:solidFill>
                  <a:schemeClr val="tx1"/>
                </a:solidFill>
              </a:rPr>
              <a:t>MADDE 9 – </a:t>
            </a:r>
            <a:r>
              <a:rPr lang="tr-TR" sz="2800" dirty="0" smtClean="0">
                <a:solidFill>
                  <a:schemeClr val="tx1"/>
                </a:solidFill>
              </a:rPr>
              <a:t>Çalışma usulleri :(</a:t>
            </a:r>
            <a:r>
              <a:rPr lang="tr-TR" sz="2800" dirty="0">
                <a:solidFill>
                  <a:schemeClr val="tx1"/>
                </a:solidFill>
              </a:rPr>
              <a:t>1) Kurul inceleme, izleme ve uyarmayı öngören bir düzen içinde ve aşağıdaki esasları göz önünde bulundurarak çalışır.</a:t>
            </a:r>
          </a:p>
          <a:p>
            <a:pPr algn="l"/>
            <a:r>
              <a:rPr lang="tr-TR" sz="2800" dirty="0">
                <a:solidFill>
                  <a:schemeClr val="tx1"/>
                </a:solidFill>
              </a:rPr>
              <a:t>d) Kurul, üye tam sayısının salt çoğunluğu ile işveren veya işveren vekili başkanlığında toplanır ve katılanların salt çoğunluğu ile karar alır. Çekimser oy kullanılamaz. </a:t>
            </a:r>
            <a:r>
              <a:rPr lang="tr-TR" sz="2800" b="1" u="sng" dirty="0">
                <a:solidFill>
                  <a:schemeClr val="tx1"/>
                </a:solidFill>
              </a:rPr>
              <a:t>Oyların eşitliği halinde başkanın oyu kararı belirler.</a:t>
            </a:r>
            <a:r>
              <a:rPr lang="tr-TR" sz="2800" dirty="0">
                <a:solidFill>
                  <a:schemeClr val="tx1"/>
                </a:solidFill>
              </a:rPr>
              <a:t> Çoğunluğun sağlanamadığı veya başka bir nedenle toplantının yapılmadığı hallerde durumu belirten bir tutanak düzenlenir.</a:t>
            </a:r>
          </a:p>
          <a:p>
            <a:pPr algn="l"/>
            <a:endParaRPr lang="tr-TR" sz="2800" dirty="0">
              <a:solidFill>
                <a:schemeClr val="tx1"/>
              </a:solidFill>
            </a:endParaRPr>
          </a:p>
          <a:p>
            <a:pPr algn="l"/>
            <a:endParaRPr lang="tr-TR" sz="28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45</a:t>
            </a:fld>
            <a:endParaRPr lang="tr-TR"/>
          </a:p>
        </p:txBody>
      </p:sp>
    </p:spTree>
    <p:extLst>
      <p:ext uri="{BB962C8B-B14F-4D97-AF65-F5344CB8AC3E}">
        <p14:creationId xmlns:p14="http://schemas.microsoft.com/office/powerpoint/2010/main" val="4006566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smtClean="0">
                <a:solidFill>
                  <a:schemeClr val="tx1"/>
                </a:solidFill>
              </a:rPr>
              <a:t>15)</a:t>
            </a:r>
            <a:r>
              <a:rPr lang="tr-TR" sz="2400" dirty="0">
                <a:solidFill>
                  <a:schemeClr val="tx1"/>
                </a:solidFill>
              </a:rPr>
              <a:t>	Aşağıdaki ifadelerden doğru olan hangisidir? </a:t>
            </a:r>
          </a:p>
          <a:p>
            <a:pPr algn="l"/>
            <a:r>
              <a:rPr lang="tr-TR" sz="2400" dirty="0">
                <a:solidFill>
                  <a:schemeClr val="tx1"/>
                </a:solidFill>
              </a:rPr>
              <a:t>A) Çalışana görev verirken, çalışanın sağlık ve güvenlik yönünden işe uygunluğunu göz önüne alınması işverenin sorumluluğu kapsamında değildir.</a:t>
            </a:r>
          </a:p>
          <a:p>
            <a:pPr algn="l"/>
            <a:r>
              <a:rPr lang="tr-TR" sz="2400" dirty="0">
                <a:solidFill>
                  <a:schemeClr val="tx1"/>
                </a:solidFill>
              </a:rPr>
              <a:t>B) Çalışana görev verirken, çalışanın sağlık ve güvenlik yönünden işe uygunluğunu göz önüne alınması işverenin sorumluluğu kapsamındadır.</a:t>
            </a:r>
          </a:p>
          <a:p>
            <a:pPr algn="l"/>
            <a:r>
              <a:rPr lang="tr-TR" sz="2400" dirty="0">
                <a:solidFill>
                  <a:schemeClr val="tx1"/>
                </a:solidFill>
              </a:rPr>
              <a:t>C) Çalışanların iş sağlığı ve güvenliği alanındaki yükümlülükleri, işverenin sorumluluklarını azaltır.</a:t>
            </a:r>
          </a:p>
          <a:p>
            <a:pPr algn="l"/>
            <a:r>
              <a:rPr lang="tr-TR" sz="2400" dirty="0">
                <a:solidFill>
                  <a:schemeClr val="tx1"/>
                </a:solidFill>
              </a:rPr>
              <a:t>D) İşveren risk değerlendirmesi yapamaz, uzmanına yaptırır.               </a:t>
            </a:r>
          </a:p>
          <a:p>
            <a:pPr algn="l"/>
            <a:endParaRPr lang="tr-TR" sz="2400" dirty="0">
              <a:solidFill>
                <a:schemeClr val="tx1"/>
              </a:solidFill>
            </a:endParaRP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46</a:t>
            </a:fld>
            <a:endParaRPr lang="tr-TR">
              <a:solidFill>
                <a:prstClr val="black">
                  <a:tint val="75000"/>
                </a:prstClr>
              </a:solidFill>
            </a:endParaRPr>
          </a:p>
        </p:txBody>
      </p:sp>
    </p:spTree>
    <p:extLst>
      <p:ext uri="{BB962C8B-B14F-4D97-AF65-F5344CB8AC3E}">
        <p14:creationId xmlns:p14="http://schemas.microsoft.com/office/powerpoint/2010/main" val="41614215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a:bodyPr>
          <a:lstStyle/>
          <a:p>
            <a:pPr fontAlgn="auto">
              <a:spcAft>
                <a:spcPts val="0"/>
              </a:spcAft>
              <a:defRPr/>
            </a:pPr>
            <a:r>
              <a:rPr lang="tr-TR" sz="3200" b="1" dirty="0"/>
              <a:t>6331 </a:t>
            </a:r>
            <a:r>
              <a:rPr lang="tr-TR" sz="3200" b="1" dirty="0" smtClean="0"/>
              <a:t>Sayılı </a:t>
            </a:r>
            <a:r>
              <a:rPr lang="tr-TR" sz="3200" b="1" dirty="0"/>
              <a:t>İş Sağlığı ve Güvenliği Kanunu</a:t>
            </a:r>
            <a:endParaRPr lang="tr-TR" sz="3200" dirty="0">
              <a:solidFill>
                <a:srgbClr val="FF0000"/>
              </a:solidFill>
            </a:endParaRPr>
          </a:p>
        </p:txBody>
      </p:sp>
      <p:sp>
        <p:nvSpPr>
          <p:cNvPr id="16386" name="Alt Başlık 2"/>
          <p:cNvSpPr>
            <a:spLocks noGrp="1"/>
          </p:cNvSpPr>
          <p:nvPr>
            <p:ph type="subTitle" idx="1"/>
          </p:nvPr>
        </p:nvSpPr>
        <p:spPr>
          <a:xfrm>
            <a:off x="539552" y="1196752"/>
            <a:ext cx="7777162" cy="4896544"/>
          </a:xfrm>
        </p:spPr>
        <p:txBody>
          <a:bodyPr/>
          <a:lstStyle/>
          <a:p>
            <a:pPr algn="l"/>
            <a:r>
              <a:rPr lang="tr-TR" sz="2400" b="1" dirty="0">
                <a:solidFill>
                  <a:schemeClr val="tx1"/>
                </a:solidFill>
              </a:rPr>
              <a:t>MADDE 4 – 	İşverenin genel yükümlülüğü</a:t>
            </a:r>
          </a:p>
          <a:p>
            <a:pPr algn="l"/>
            <a:r>
              <a:rPr lang="tr-TR" sz="2400" b="1" dirty="0">
                <a:solidFill>
                  <a:schemeClr val="tx1"/>
                </a:solidFill>
              </a:rPr>
              <a:t>(1) c) Risk değerlendirmesi </a:t>
            </a:r>
            <a:r>
              <a:rPr lang="tr-TR" sz="4000" b="1" u="sng" dirty="0">
                <a:solidFill>
                  <a:schemeClr val="tx1"/>
                </a:solidFill>
              </a:rPr>
              <a:t>yapar</a:t>
            </a:r>
            <a:r>
              <a:rPr lang="tr-TR" sz="2400" b="1" dirty="0">
                <a:solidFill>
                  <a:schemeClr val="tx1"/>
                </a:solidFill>
              </a:rPr>
              <a:t> veya yaptırır</a:t>
            </a:r>
            <a:r>
              <a:rPr lang="tr-TR" sz="2400" dirty="0">
                <a:solidFill>
                  <a:schemeClr val="tx1"/>
                </a:solidFill>
              </a:rPr>
              <a:t>.</a:t>
            </a:r>
          </a:p>
          <a:p>
            <a:pPr algn="l"/>
            <a:r>
              <a:rPr lang="tr-TR" sz="2400" b="1" dirty="0" smtClean="0">
                <a:solidFill>
                  <a:schemeClr val="tx1"/>
                </a:solidFill>
              </a:rPr>
              <a:t>ç</a:t>
            </a:r>
            <a:r>
              <a:rPr lang="tr-TR" sz="2400" b="1" dirty="0">
                <a:solidFill>
                  <a:schemeClr val="tx1"/>
                </a:solidFill>
              </a:rPr>
              <a:t>) Çalışana görev verirken, çalışanın sağlık ve güvenlik </a:t>
            </a:r>
            <a:r>
              <a:rPr lang="tr-TR" sz="2400" b="1" dirty="0" smtClean="0">
                <a:solidFill>
                  <a:schemeClr val="tx1"/>
                </a:solidFill>
              </a:rPr>
              <a:t>yönünden </a:t>
            </a:r>
            <a:r>
              <a:rPr lang="tr-TR" sz="2400" b="1" dirty="0">
                <a:solidFill>
                  <a:schemeClr val="tx1"/>
                </a:solidFill>
              </a:rPr>
              <a:t>işe uygunluğunu göz önüne alır</a:t>
            </a:r>
            <a:r>
              <a:rPr lang="tr-TR" sz="2400" b="1" dirty="0" smtClean="0">
                <a:solidFill>
                  <a:schemeClr val="tx1"/>
                </a:solidFill>
              </a:rPr>
              <a:t>.</a:t>
            </a:r>
          </a:p>
          <a:p>
            <a:pPr algn="l"/>
            <a:r>
              <a:rPr lang="tr-TR" sz="2400" dirty="0">
                <a:solidFill>
                  <a:schemeClr val="tx1"/>
                </a:solidFill>
              </a:rPr>
              <a:t>(2) İşyeri dışındaki uzman kişi ve kuruluşlardan hizmet alınması, işverenin sorumluluklarını ortadan</a:t>
            </a:r>
          </a:p>
          <a:p>
            <a:pPr algn="l"/>
            <a:r>
              <a:rPr lang="tr-TR" sz="2400" dirty="0">
                <a:solidFill>
                  <a:schemeClr val="tx1"/>
                </a:solidFill>
              </a:rPr>
              <a:t>kaldırmaz.</a:t>
            </a:r>
          </a:p>
          <a:p>
            <a:pPr algn="l"/>
            <a:r>
              <a:rPr lang="tr-TR" sz="2400" b="1" dirty="0">
                <a:solidFill>
                  <a:schemeClr val="tx1"/>
                </a:solidFill>
              </a:rPr>
              <a:t>(3) Çalışanların iş sağlığı ve güvenliği alanındaki yükümlülükleri, işverenin sorumluluklarını etkilemez.</a:t>
            </a:r>
          </a:p>
          <a:p>
            <a:pPr algn="l"/>
            <a:r>
              <a:rPr lang="tr-TR" sz="2400" dirty="0">
                <a:solidFill>
                  <a:schemeClr val="tx1"/>
                </a:solidFill>
              </a:rPr>
              <a:t>(4) İşveren, iş sağlığı ve güvenliği tedbirlerinin maliyetini çalışanlara yansıtamaz.</a:t>
            </a: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47</a:t>
            </a:fld>
            <a:endParaRPr lang="tr-TR"/>
          </a:p>
        </p:txBody>
      </p:sp>
    </p:spTree>
    <p:extLst>
      <p:ext uri="{BB962C8B-B14F-4D97-AF65-F5344CB8AC3E}">
        <p14:creationId xmlns:p14="http://schemas.microsoft.com/office/powerpoint/2010/main" val="24620547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16)	SGK istatistiklerine göre ülkemizde iş kazası sayılarının son 5 yıllık dağılımı incelendiğinde en çok sayıda iş kazası görülen sektör aşağıdakilerden hangisidir? </a:t>
            </a:r>
          </a:p>
          <a:p>
            <a:pPr algn="l"/>
            <a:r>
              <a:rPr lang="tr-TR" sz="2400" dirty="0">
                <a:solidFill>
                  <a:schemeClr val="tx1"/>
                </a:solidFill>
              </a:rPr>
              <a:t>A) Maden				B) İnşaat</a:t>
            </a:r>
          </a:p>
          <a:p>
            <a:pPr algn="l"/>
            <a:r>
              <a:rPr lang="tr-TR" sz="2400" dirty="0">
                <a:solidFill>
                  <a:schemeClr val="tx1"/>
                </a:solidFill>
              </a:rPr>
              <a:t>C) Tekstil				D) Metal</a:t>
            </a:r>
          </a:p>
          <a:p>
            <a:pPr algn="l"/>
            <a:endParaRPr lang="tr-TR" sz="24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48</a:t>
            </a:fld>
            <a:endParaRPr lang="tr-TR"/>
          </a:p>
        </p:txBody>
      </p:sp>
    </p:spTree>
    <p:extLst>
      <p:ext uri="{BB962C8B-B14F-4D97-AF65-F5344CB8AC3E}">
        <p14:creationId xmlns:p14="http://schemas.microsoft.com/office/powerpoint/2010/main" val="2253118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562074"/>
          </a:xfrm>
        </p:spPr>
        <p:txBody>
          <a:bodyPr/>
          <a:lstStyle/>
          <a:p>
            <a:pPr algn="l" eaLnBrk="1" hangingPunct="1"/>
            <a:r>
              <a:rPr lang="tr-TR" sz="2800" dirty="0" smtClean="0">
                <a:solidFill>
                  <a:schemeClr val="accent2"/>
                </a:solidFill>
              </a:rPr>
              <a:t>Dünyada İş Sağlığı ve Güvenliğinin Mevcut Durumu </a:t>
            </a:r>
          </a:p>
        </p:txBody>
      </p:sp>
      <p:sp>
        <p:nvSpPr>
          <p:cNvPr id="18435" name="Rectangle 3"/>
          <p:cNvSpPr>
            <a:spLocks noGrp="1" noChangeArrowheads="1"/>
          </p:cNvSpPr>
          <p:nvPr>
            <p:ph type="body" idx="1"/>
          </p:nvPr>
        </p:nvSpPr>
        <p:spPr>
          <a:xfrm>
            <a:off x="467544" y="908720"/>
            <a:ext cx="8229600" cy="5400600"/>
          </a:xfrm>
        </p:spPr>
        <p:txBody>
          <a:bodyPr/>
          <a:lstStyle/>
          <a:p>
            <a:pPr eaLnBrk="1" hangingPunct="1">
              <a:lnSpc>
                <a:spcPct val="90000"/>
              </a:lnSpc>
            </a:pPr>
            <a:r>
              <a:rPr lang="tr-TR" sz="2000" u="sng" dirty="0" smtClean="0"/>
              <a:t>AB ülkelerinde görülen meslek hastalıkları incelendiğinde (Grafik 5); 2004 yılı öncesi üye ülkelerde bildirimin nispeten iyi olduğu</a:t>
            </a:r>
            <a:r>
              <a:rPr lang="tr-TR" sz="2000" dirty="0" smtClean="0"/>
              <a:t> ancak 2004 yılından sonra topluluğa eklenen ülkelerle 2009 yılında AB ortalamasının aşağıya çekildiği gözlenmektedir. </a:t>
            </a:r>
          </a:p>
          <a:p>
            <a:pPr marL="0" indent="0" eaLnBrk="1" hangingPunct="1">
              <a:lnSpc>
                <a:spcPct val="90000"/>
              </a:lnSpc>
              <a:buNone/>
            </a:pPr>
            <a:r>
              <a:rPr lang="tr-TR" sz="2000" dirty="0" smtClean="0"/>
              <a:t> </a:t>
            </a:r>
          </a:p>
          <a:p>
            <a:pPr eaLnBrk="1" hangingPunct="1">
              <a:lnSpc>
                <a:spcPct val="90000"/>
              </a:lnSpc>
            </a:pPr>
            <a:r>
              <a:rPr lang="tr-TR" sz="2000" u="sng" dirty="0" smtClean="0"/>
              <a:t>Finlandiya gibi ülkelerin yüksek meslek hastalığı sayısına sahip olması, bu ülkelerin gelişmiş bir tanı koyma ve doğru bildirim sistemine sahip olması ile izah edilmektedir</a:t>
            </a:r>
            <a:r>
              <a:rPr lang="tr-TR" sz="2000" dirty="0" smtClean="0"/>
              <a:t>. </a:t>
            </a:r>
          </a:p>
          <a:p>
            <a:pPr eaLnBrk="1" hangingPunct="1">
              <a:lnSpc>
                <a:spcPct val="90000"/>
              </a:lnSpc>
            </a:pPr>
            <a:endParaRPr lang="tr-TR" sz="2000" b="1" u="sng" dirty="0" smtClean="0"/>
          </a:p>
          <a:p>
            <a:pPr eaLnBrk="1" hangingPunct="1">
              <a:lnSpc>
                <a:spcPct val="90000"/>
              </a:lnSpc>
            </a:pPr>
            <a:r>
              <a:rPr lang="tr-TR" sz="2800" b="1" u="sng" dirty="0"/>
              <a:t>Ülkemiz ele alındığında ise, grafiklerde meslek hastalığı bakımından “çok iyi durumda” olduğumuz gibi yanlış bir kanıya varılması muhtemeldir. </a:t>
            </a:r>
            <a:r>
              <a:rPr lang="tr-TR" sz="2000" u="sng" dirty="0" smtClean="0"/>
              <a:t>Oysa </a:t>
            </a:r>
            <a:r>
              <a:rPr lang="tr-TR" sz="2000" b="1" u="sng" dirty="0" smtClean="0"/>
              <a:t>ülkemizde beklenen meslek hastalığı sayısı 43.000 ile 130.000 arasındadır</a:t>
            </a:r>
            <a:r>
              <a:rPr lang="tr-TR" sz="2000" u="sng" dirty="0" smtClean="0"/>
              <a:t>. </a:t>
            </a:r>
            <a:r>
              <a:rPr lang="tr-TR" sz="2800" b="1" u="sng" dirty="0" smtClean="0"/>
              <a:t>Bu durum ülkemizde meslek hastalıkları teşhisi ve bildirim sisteminin eksikliğiyle açıklanmaktadır.</a:t>
            </a:r>
          </a:p>
        </p:txBody>
      </p:sp>
    </p:spTree>
    <p:extLst>
      <p:ext uri="{BB962C8B-B14F-4D97-AF65-F5344CB8AC3E}">
        <p14:creationId xmlns:p14="http://schemas.microsoft.com/office/powerpoint/2010/main" val="2745302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2)	Aşağıdakilerden hangisi asbest maruziyetinin etkileri bakımından doğru değildir? </a:t>
            </a:r>
          </a:p>
          <a:p>
            <a:pPr algn="l"/>
            <a:r>
              <a:rPr lang="tr-TR" sz="2400" dirty="0">
                <a:solidFill>
                  <a:schemeClr val="tx1"/>
                </a:solidFill>
              </a:rPr>
              <a:t>A) </a:t>
            </a:r>
            <a:r>
              <a:rPr lang="tr-TR" sz="2400" dirty="0" err="1">
                <a:solidFill>
                  <a:schemeClr val="tx1"/>
                </a:solidFill>
              </a:rPr>
              <a:t>Mezotelyoma</a:t>
            </a:r>
            <a:r>
              <a:rPr lang="tr-TR" sz="2400" dirty="0">
                <a:solidFill>
                  <a:schemeClr val="tx1"/>
                </a:solidFill>
              </a:rPr>
              <a:t> </a:t>
            </a:r>
          </a:p>
          <a:p>
            <a:pPr algn="l"/>
            <a:r>
              <a:rPr lang="tr-TR" sz="2400" dirty="0">
                <a:solidFill>
                  <a:schemeClr val="tx1"/>
                </a:solidFill>
              </a:rPr>
              <a:t>B) </a:t>
            </a:r>
            <a:r>
              <a:rPr lang="tr-TR" sz="2400" dirty="0" err="1">
                <a:solidFill>
                  <a:schemeClr val="tx1"/>
                </a:solidFill>
              </a:rPr>
              <a:t>Plevral</a:t>
            </a:r>
            <a:r>
              <a:rPr lang="tr-TR" sz="2400" dirty="0">
                <a:solidFill>
                  <a:schemeClr val="tx1"/>
                </a:solidFill>
              </a:rPr>
              <a:t> kalsifikasyon </a:t>
            </a:r>
          </a:p>
          <a:p>
            <a:pPr algn="l"/>
            <a:r>
              <a:rPr lang="tr-TR" sz="2400" dirty="0">
                <a:solidFill>
                  <a:schemeClr val="tx1"/>
                </a:solidFill>
              </a:rPr>
              <a:t>C) Radyolojik görüntüde yuvarlak </a:t>
            </a:r>
            <a:r>
              <a:rPr lang="tr-TR" sz="2400" dirty="0" err="1">
                <a:solidFill>
                  <a:schemeClr val="tx1"/>
                </a:solidFill>
              </a:rPr>
              <a:t>opasiteler</a:t>
            </a:r>
            <a:r>
              <a:rPr lang="tr-TR" sz="2400" dirty="0">
                <a:solidFill>
                  <a:schemeClr val="tx1"/>
                </a:solidFill>
              </a:rPr>
              <a:t> </a:t>
            </a:r>
          </a:p>
          <a:p>
            <a:pPr algn="l"/>
            <a:r>
              <a:rPr lang="tr-TR" sz="2400" dirty="0">
                <a:solidFill>
                  <a:schemeClr val="tx1"/>
                </a:solidFill>
              </a:rPr>
              <a:t>D) </a:t>
            </a:r>
            <a:r>
              <a:rPr lang="tr-TR" sz="2400" dirty="0" err="1">
                <a:solidFill>
                  <a:schemeClr val="tx1"/>
                </a:solidFill>
              </a:rPr>
              <a:t>Plörezi</a:t>
            </a:r>
            <a:endParaRPr lang="tr-TR" sz="2400" dirty="0">
              <a:solidFill>
                <a:schemeClr val="tx1"/>
              </a:solidFill>
            </a:endParaRP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5</a:t>
            </a:fld>
            <a:endParaRPr lang="tr-TR">
              <a:solidFill>
                <a:prstClr val="black">
                  <a:tint val="75000"/>
                </a:prstClr>
              </a:solidFill>
            </a:endParaRPr>
          </a:p>
        </p:txBody>
      </p:sp>
    </p:spTree>
    <p:extLst>
      <p:ext uri="{BB962C8B-B14F-4D97-AF65-F5344CB8AC3E}">
        <p14:creationId xmlns:p14="http://schemas.microsoft.com/office/powerpoint/2010/main" val="1787129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ctrTitle"/>
          </p:nvPr>
        </p:nvSpPr>
        <p:spPr>
          <a:xfrm>
            <a:off x="685800" y="5105400"/>
            <a:ext cx="7772400" cy="762000"/>
          </a:xfrm>
        </p:spPr>
        <p:txBody>
          <a:bodyPr/>
          <a:lstStyle/>
          <a:p>
            <a:pPr eaLnBrk="1" hangingPunct="1"/>
            <a:r>
              <a:rPr lang="tr-TR" sz="2000" b="1" smtClean="0">
                <a:solidFill>
                  <a:schemeClr val="tx1"/>
                </a:solidFill>
              </a:rPr>
              <a:t>Grafik 5. Yeni Oluşan Meslek Hastalıklarının Dağılımı/100.000 (WHO-2005)</a:t>
            </a:r>
            <a:r>
              <a:rPr lang="tr-TR" sz="2000" smtClean="0">
                <a:solidFill>
                  <a:schemeClr val="tx1"/>
                </a:solidFill>
              </a:rPr>
              <a:t/>
            </a:r>
            <a:br>
              <a:rPr lang="tr-TR" sz="2000" smtClean="0">
                <a:solidFill>
                  <a:schemeClr val="tx1"/>
                </a:solidFill>
              </a:rPr>
            </a:br>
            <a:endParaRPr lang="tr-TR" sz="2000" smtClean="0">
              <a:solidFill>
                <a:schemeClr val="tx1"/>
              </a:solidFill>
            </a:endParaRPr>
          </a:p>
        </p:txBody>
      </p:sp>
      <p:pic>
        <p:nvPicPr>
          <p:cNvPr id="19459" name="Picture 1"/>
          <p:cNvPicPr>
            <a:picLocks noGrp="1" noChangeAspect="1" noChangeArrowheads="1"/>
          </p:cNvPicPr>
          <p:nvPr>
            <p:ph type="subTitle" idx="1"/>
          </p:nvPr>
        </p:nvPicPr>
        <p:blipFill>
          <a:blip r:embed="rId2">
            <a:extLst>
              <a:ext uri="{28A0092B-C50C-407E-A947-70E740481C1C}">
                <a14:useLocalDpi xmlns:a14="http://schemas.microsoft.com/office/drawing/2010/main" val="0"/>
              </a:ext>
            </a:extLst>
          </a:blip>
          <a:srcRect/>
          <a:stretch>
            <a:fillRect/>
          </a:stretch>
        </p:blipFill>
        <p:spPr>
          <a:xfrm>
            <a:off x="533400" y="457200"/>
            <a:ext cx="8153400" cy="4343400"/>
          </a:xfrm>
          <a:noFill/>
        </p:spPr>
      </p:pic>
      <p:grpSp>
        <p:nvGrpSpPr>
          <p:cNvPr id="19460" name="Group 7"/>
          <p:cNvGrpSpPr>
            <a:grpSpLocks/>
          </p:cNvGrpSpPr>
          <p:nvPr/>
        </p:nvGrpSpPr>
        <p:grpSpPr bwMode="auto">
          <a:xfrm>
            <a:off x="1295400" y="914400"/>
            <a:ext cx="1760538" cy="3278188"/>
            <a:chOff x="2165" y="1772"/>
            <a:chExt cx="2520" cy="5162"/>
          </a:xfrm>
        </p:grpSpPr>
        <p:sp>
          <p:nvSpPr>
            <p:cNvPr id="19462" name="Oval 3"/>
            <p:cNvSpPr>
              <a:spLocks noChangeArrowheads="1"/>
            </p:cNvSpPr>
            <p:nvPr/>
          </p:nvSpPr>
          <p:spPr bwMode="auto">
            <a:xfrm>
              <a:off x="2165" y="1772"/>
              <a:ext cx="2520" cy="1440"/>
            </a:xfrm>
            <a:prstGeom prst="ellipse">
              <a:avLst/>
            </a:prstGeom>
            <a:solidFill>
              <a:srgbClr val="BBE0E3"/>
            </a:solidFill>
            <a:ln w="9525">
              <a:solidFill>
                <a:srgbClr val="000000"/>
              </a:solidFill>
              <a:miter lim="800000"/>
              <a:headEnd/>
              <a:tailEnd/>
            </a:ln>
          </p:spPr>
          <p:txBody>
            <a:bodyPr anchor="ctr"/>
            <a:lstStyle/>
            <a:p>
              <a:pPr algn="ctr">
                <a:spcAft>
                  <a:spcPts val="1000"/>
                </a:spcAft>
              </a:pPr>
              <a:r>
                <a:rPr lang="tr-TR" sz="1100">
                  <a:solidFill>
                    <a:srgbClr val="660066"/>
                  </a:solidFill>
                  <a:cs typeface="Arial" pitchFamily="34" charset="0"/>
                </a:rPr>
                <a:t>Mayıs 2004 den </a:t>
              </a:r>
            </a:p>
            <a:p>
              <a:pPr algn="ctr">
                <a:spcAft>
                  <a:spcPts val="1000"/>
                </a:spcAft>
              </a:pPr>
              <a:r>
                <a:rPr lang="tr-TR" sz="1100">
                  <a:solidFill>
                    <a:srgbClr val="660066"/>
                  </a:solidFill>
                  <a:cs typeface="Arial" pitchFamily="34" charset="0"/>
                </a:rPr>
                <a:t>önce AB Ülkeleri</a:t>
              </a:r>
              <a:endParaRPr lang="tr-TR">
                <a:cs typeface="Arial" pitchFamily="34" charset="0"/>
              </a:endParaRPr>
            </a:p>
          </p:txBody>
        </p:sp>
        <p:sp>
          <p:nvSpPr>
            <p:cNvPr id="19463" name="Line 9"/>
            <p:cNvSpPr>
              <a:spLocks noChangeShapeType="1"/>
            </p:cNvSpPr>
            <p:nvPr/>
          </p:nvSpPr>
          <p:spPr bwMode="auto">
            <a:xfrm>
              <a:off x="3968" y="6511"/>
              <a:ext cx="446" cy="423"/>
            </a:xfrm>
            <a:prstGeom prst="line">
              <a:avLst/>
            </a:prstGeom>
            <a:noFill/>
            <a:ln w="444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sp>
        <p:nvSpPr>
          <p:cNvPr id="19461" name="Oval 5"/>
          <p:cNvSpPr>
            <a:spLocks noChangeArrowheads="1"/>
          </p:cNvSpPr>
          <p:nvPr/>
        </p:nvSpPr>
        <p:spPr bwMode="auto">
          <a:xfrm>
            <a:off x="1905000" y="3505200"/>
            <a:ext cx="766763" cy="503238"/>
          </a:xfrm>
          <a:prstGeom prst="ellipse">
            <a:avLst/>
          </a:prstGeom>
          <a:solidFill>
            <a:srgbClr val="000000"/>
          </a:solidFill>
          <a:ln w="9525">
            <a:solidFill>
              <a:srgbClr val="000000"/>
            </a:solidFill>
            <a:miter lim="800000"/>
            <a:headEnd/>
            <a:tailEnd/>
          </a:ln>
        </p:spPr>
        <p:txBody>
          <a:bodyPr wrap="none" anchor="ctr"/>
          <a:lstStyle/>
          <a:p>
            <a:pPr algn="ctr">
              <a:spcAft>
                <a:spcPts val="1000"/>
              </a:spcAft>
            </a:pPr>
            <a:r>
              <a:rPr lang="tr-TR" sz="2400">
                <a:solidFill>
                  <a:srgbClr val="FF0000"/>
                </a:solidFill>
                <a:cs typeface="Arial" pitchFamily="34" charset="0"/>
              </a:rPr>
              <a:t>TR</a:t>
            </a:r>
            <a:endParaRPr lang="tr-TR">
              <a:cs typeface="Arial" pitchFamily="34" charset="0"/>
            </a:endParaRPr>
          </a:p>
        </p:txBody>
      </p:sp>
    </p:spTree>
    <p:extLst>
      <p:ext uri="{BB962C8B-B14F-4D97-AF65-F5344CB8AC3E}">
        <p14:creationId xmlns:p14="http://schemas.microsoft.com/office/powerpoint/2010/main" val="38819803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ubTitle" idx="1"/>
          </p:nvPr>
        </p:nvSpPr>
        <p:spPr>
          <a:xfrm>
            <a:off x="1371600" y="4876800"/>
            <a:ext cx="6400800" cy="762000"/>
          </a:xfrm>
        </p:spPr>
        <p:txBody>
          <a:bodyPr/>
          <a:lstStyle/>
          <a:p>
            <a:pPr algn="l" eaLnBrk="1" hangingPunct="1">
              <a:lnSpc>
                <a:spcPct val="90000"/>
              </a:lnSpc>
              <a:spcBef>
                <a:spcPct val="0"/>
              </a:spcBef>
            </a:pPr>
            <a:r>
              <a:rPr lang="tr-TR" sz="2400" b="1" smtClean="0"/>
              <a:t>Tablo 1. 2008 Yılı KOBİ İstatistikleri (SGK)</a:t>
            </a:r>
            <a:endParaRPr lang="tr-TR" sz="2400" smtClean="0"/>
          </a:p>
          <a:p>
            <a:pPr eaLnBrk="1" hangingPunct="1">
              <a:lnSpc>
                <a:spcPct val="90000"/>
              </a:lnSpc>
            </a:pPr>
            <a:endParaRPr lang="tr-TR" sz="2400" smtClean="0"/>
          </a:p>
        </p:txBody>
      </p:sp>
      <p:graphicFrame>
        <p:nvGraphicFramePr>
          <p:cNvPr id="13352" name="Group 40"/>
          <p:cNvGraphicFramePr>
            <a:graphicFrameLocks noGrp="1"/>
          </p:cNvGraphicFramePr>
          <p:nvPr>
            <p:ph type="ctrTitle"/>
            <p:extLst>
              <p:ext uri="{D42A27DB-BD31-4B8C-83A1-F6EECF244321}">
                <p14:modId xmlns:p14="http://schemas.microsoft.com/office/powerpoint/2010/main" val="32757202"/>
              </p:ext>
            </p:extLst>
          </p:nvPr>
        </p:nvGraphicFramePr>
        <p:xfrm>
          <a:off x="228600" y="1371600"/>
          <a:ext cx="8610600" cy="3276601"/>
        </p:xfrm>
        <a:graphic>
          <a:graphicData uri="http://schemas.openxmlformats.org/drawingml/2006/table">
            <a:tbl>
              <a:tblPr/>
              <a:tblGrid>
                <a:gridCol w="1511300"/>
                <a:gridCol w="2241550"/>
                <a:gridCol w="2243138"/>
                <a:gridCol w="2614612"/>
              </a:tblGrid>
              <a:tr h="1177925">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Arial" charset="0"/>
                        </a:rPr>
                        <a:t>    İşçi Sayısı</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Arial" charset="0"/>
                        </a:rPr>
                        <a:t>KOBİ’lerin İşyeri Sayısı İçindeki Oranı (%)</a:t>
                      </a:r>
                      <a:endParaRPr kumimoji="0" lang="tr-TR"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Arial" charset="0"/>
                        </a:rPr>
                        <a:t>KOBİ’lerin</a:t>
                      </a:r>
                    </a:p>
                    <a:p>
                      <a:pPr marL="0" marR="0" lvl="0" indent="0" algn="ctr" defTabSz="914400" rtl="0" eaLnBrk="1" fontAlgn="base" latinLnBrk="0" hangingPunct="1">
                        <a:lnSpc>
                          <a:spcPct val="15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Arial" charset="0"/>
                        </a:rPr>
                        <a:t>İşçi Sayısı İçindeki Oranı (%)</a:t>
                      </a:r>
                      <a:endParaRPr kumimoji="0" lang="tr-TR"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Arial" charset="0"/>
                        </a:rPr>
                        <a:t>KOBİ’lerin</a:t>
                      </a:r>
                    </a:p>
                    <a:p>
                      <a:pPr marL="0" marR="0" lvl="0" indent="0" algn="ctr" defTabSz="914400" rtl="0" eaLnBrk="1" fontAlgn="base" latinLnBrk="0" hangingPunct="1">
                        <a:lnSpc>
                          <a:spcPct val="15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Arial" charset="0"/>
                        </a:rPr>
                        <a:t>İş Kazaları İçindeki Oranı (%)</a:t>
                      </a:r>
                      <a:endParaRPr kumimoji="0" lang="tr-TR"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523875">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Arial" charset="0"/>
                        </a:rPr>
                        <a:t>1-9 İşçi</a:t>
                      </a:r>
                      <a:endParaRPr kumimoji="0" lang="tr-TR"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Arial" charset="0"/>
                        </a:rPr>
                        <a:t>85.4</a:t>
                      </a:r>
                      <a:endParaRPr kumimoji="0" lang="tr-TR"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Arial" charset="0"/>
                        </a:rPr>
                        <a:t>29.1</a:t>
                      </a:r>
                      <a:endParaRPr kumimoji="0" lang="tr-TR"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1800" b="1" i="0" u="sng" strike="noStrike" cap="none" normalizeH="0" baseline="0" dirty="0" smtClean="0">
                          <a:ln>
                            <a:noFill/>
                          </a:ln>
                          <a:solidFill>
                            <a:srgbClr val="000000"/>
                          </a:solidFill>
                          <a:effectLst/>
                          <a:latin typeface="Arial" charset="0"/>
                        </a:rPr>
                        <a:t>33.8</a:t>
                      </a:r>
                      <a:endParaRPr kumimoji="0" lang="tr-TR" sz="1800" b="1" i="0" u="sng"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5463">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Arial" charset="0"/>
                        </a:rPr>
                        <a:t>10-49 İşçi</a:t>
                      </a:r>
                      <a:endParaRPr kumimoji="0" lang="tr-TR"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Arial" charset="0"/>
                        </a:rPr>
                        <a:t>12.7</a:t>
                      </a:r>
                      <a:endParaRPr kumimoji="0" lang="tr-TR"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Arial" charset="0"/>
                        </a:rPr>
                        <a:t>32.9</a:t>
                      </a:r>
                      <a:endParaRPr kumimoji="0" lang="tr-TR"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1800" b="0" i="0" u="none" strike="noStrike" cap="none" normalizeH="0" baseline="0" dirty="0" smtClean="0">
                          <a:ln>
                            <a:noFill/>
                          </a:ln>
                          <a:solidFill>
                            <a:srgbClr val="000000"/>
                          </a:solidFill>
                          <a:effectLst/>
                          <a:latin typeface="Arial" charset="0"/>
                        </a:rPr>
                        <a:t>26.7</a:t>
                      </a:r>
                      <a:endParaRPr kumimoji="0" lang="tr-TR" sz="18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3875">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Arial" charset="0"/>
                        </a:rPr>
                        <a:t>50-249 İşçi</a:t>
                      </a:r>
                      <a:endParaRPr kumimoji="0" lang="tr-TR"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Arial" charset="0"/>
                        </a:rPr>
                        <a:t>1.6</a:t>
                      </a:r>
                      <a:endParaRPr kumimoji="0" lang="tr-TR"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Arial" charset="0"/>
                        </a:rPr>
                        <a:t>21.8</a:t>
                      </a:r>
                      <a:endParaRPr kumimoji="0" lang="tr-TR"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1800" b="0" i="0" u="none" strike="noStrike" cap="none" normalizeH="0" baseline="0" dirty="0" smtClean="0">
                          <a:ln>
                            <a:noFill/>
                          </a:ln>
                          <a:solidFill>
                            <a:srgbClr val="000000"/>
                          </a:solidFill>
                          <a:effectLst/>
                          <a:latin typeface="Arial" charset="0"/>
                        </a:rPr>
                        <a:t>20.2</a:t>
                      </a:r>
                      <a:endParaRPr kumimoji="0" lang="tr-TR" sz="18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5463">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Arial" charset="0"/>
                        </a:rPr>
                        <a:t>TOPLAM</a:t>
                      </a:r>
                      <a:endParaRPr kumimoji="0" lang="tr-TR"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Arial" charset="0"/>
                        </a:rPr>
                        <a:t>99.7</a:t>
                      </a:r>
                      <a:endParaRPr kumimoji="0" lang="tr-TR"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Arial" charset="0"/>
                        </a:rPr>
                        <a:t>83.8</a:t>
                      </a:r>
                      <a:endParaRPr kumimoji="0" lang="tr-TR"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1800" b="0" i="0" u="none" strike="noStrike" cap="none" normalizeH="0" baseline="0" dirty="0" smtClean="0">
                          <a:ln>
                            <a:noFill/>
                          </a:ln>
                          <a:solidFill>
                            <a:srgbClr val="000000"/>
                          </a:solidFill>
                          <a:effectLst/>
                          <a:latin typeface="Arial" charset="0"/>
                        </a:rPr>
                        <a:t>80.7</a:t>
                      </a:r>
                      <a:endParaRPr kumimoji="0" lang="tr-TR" sz="18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35971389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Rectangle 5"/>
          <p:cNvSpPr>
            <a:spLocks noGrp="1" noChangeArrowheads="1"/>
          </p:cNvSpPr>
          <p:nvPr>
            <p:ph type="title"/>
          </p:nvPr>
        </p:nvSpPr>
        <p:spPr/>
        <p:txBody>
          <a:bodyPr/>
          <a:lstStyle/>
          <a:p>
            <a:r>
              <a:rPr lang="tr-TR" sz="3200">
                <a:solidFill>
                  <a:schemeClr val="accent2"/>
                </a:solidFill>
              </a:rPr>
              <a:t>2008-2012 Yılları İş kazası sayısı</a:t>
            </a:r>
          </a:p>
        </p:txBody>
      </p:sp>
      <p:graphicFrame>
        <p:nvGraphicFramePr>
          <p:cNvPr id="75780" name="Object 4"/>
          <p:cNvGraphicFramePr>
            <a:graphicFrameLocks noGrp="1" noChangeAspect="1"/>
          </p:cNvGraphicFramePr>
          <p:nvPr>
            <p:ph idx="1"/>
          </p:nvPr>
        </p:nvGraphicFramePr>
        <p:xfrm>
          <a:off x="609600" y="1295400"/>
          <a:ext cx="8085138" cy="4090988"/>
        </p:xfrm>
        <a:graphic>
          <a:graphicData uri="http://schemas.openxmlformats.org/presentationml/2006/ole">
            <mc:AlternateContent xmlns:mc="http://schemas.openxmlformats.org/markup-compatibility/2006">
              <mc:Choice xmlns:v="urn:schemas-microsoft-com:vml" Requires="v">
                <p:oleObj spid="_x0000_s100413" name="Grafik" r:id="rId3" imgW="8038977" imgH="4067251" progId="MSGraph.Chart.8">
                  <p:embed followColorScheme="full"/>
                </p:oleObj>
              </mc:Choice>
              <mc:Fallback>
                <p:oleObj name="Grafik" r:id="rId3" imgW="8038977" imgH="4067251" progId="MSGraph.Chart.8">
                  <p:embed followColorScheme="full"/>
                  <p:pic>
                    <p:nvPicPr>
                      <p:cNvPr id="0" name=""/>
                      <p:cNvPicPr>
                        <a:picLocks noChangeAspect="1" noChangeArrowheads="1"/>
                      </p:cNvPicPr>
                      <p:nvPr/>
                    </p:nvPicPr>
                    <p:blipFill>
                      <a:blip r:embed="rId4"/>
                      <a:srcRect/>
                      <a:stretch>
                        <a:fillRect/>
                      </a:stretch>
                    </p:blipFill>
                    <p:spPr bwMode="auto">
                      <a:xfrm>
                        <a:off x="609600" y="1295400"/>
                        <a:ext cx="8085138" cy="409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4572724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Grp="1" noChangeArrowheads="1"/>
          </p:cNvSpPr>
          <p:nvPr>
            <p:ph type="title"/>
          </p:nvPr>
        </p:nvSpPr>
        <p:spPr/>
        <p:txBody>
          <a:bodyPr/>
          <a:lstStyle/>
          <a:p>
            <a:pPr algn="l"/>
            <a:r>
              <a:rPr lang="tr-TR" sz="3200">
                <a:solidFill>
                  <a:schemeClr val="accent2"/>
                </a:solidFill>
              </a:rPr>
              <a:t>Kaza Sebeplerinin Dağılımı (2010 Yılı)</a:t>
            </a:r>
          </a:p>
        </p:txBody>
      </p:sp>
      <p:sp>
        <p:nvSpPr>
          <p:cNvPr id="71686" name="Rectangle 6"/>
          <p:cNvSpPr>
            <a:spLocks noChangeArrowheads="1"/>
          </p:cNvSpPr>
          <p:nvPr/>
        </p:nvSpPr>
        <p:spPr bwMode="auto">
          <a:xfrm>
            <a:off x="0" y="1962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tr-TR"/>
          </a:p>
        </p:txBody>
      </p:sp>
      <p:pic>
        <p:nvPicPr>
          <p:cNvPr id="716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47800"/>
            <a:ext cx="71628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6357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17)	Belirtilmiş meslek hastalıkları dışında herhangi bir hastalığın meslek hastalığı sayılıp sayılmayacağı konularında sigortalı ile Kurum ve sağlık tesisleri arasında çıkabilecek uyuşmazlıklar hangi kurum tarafından karara bağlanabilir? </a:t>
            </a:r>
          </a:p>
          <a:p>
            <a:pPr algn="l"/>
            <a:r>
              <a:rPr lang="tr-TR" sz="2400" dirty="0">
                <a:solidFill>
                  <a:schemeClr val="tx1"/>
                </a:solidFill>
              </a:rPr>
              <a:t>A) İş Sağlığı ve Güvenliği Genel Müdürlüğü </a:t>
            </a:r>
          </a:p>
          <a:p>
            <a:pPr algn="l"/>
            <a:r>
              <a:rPr lang="tr-TR" sz="2400" dirty="0">
                <a:solidFill>
                  <a:schemeClr val="tx1"/>
                </a:solidFill>
              </a:rPr>
              <a:t>B) Sağlık Bakanlığı </a:t>
            </a:r>
          </a:p>
          <a:p>
            <a:pPr algn="l"/>
            <a:r>
              <a:rPr lang="tr-TR" sz="2400" dirty="0">
                <a:solidFill>
                  <a:schemeClr val="tx1"/>
                </a:solidFill>
              </a:rPr>
              <a:t>C) Sosyal Sigorta Yüksek Sağlık Kurulu </a:t>
            </a:r>
          </a:p>
          <a:p>
            <a:pPr algn="l"/>
            <a:r>
              <a:rPr lang="tr-TR" sz="2400" dirty="0">
                <a:solidFill>
                  <a:schemeClr val="tx1"/>
                </a:solidFill>
              </a:rPr>
              <a:t>D) İş Sağlığı ve Güvenliği Merkezi Müdürlüğü</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54</a:t>
            </a:fld>
            <a:endParaRPr lang="tr-TR">
              <a:solidFill>
                <a:prstClr val="black">
                  <a:tint val="75000"/>
                </a:prstClr>
              </a:solidFill>
            </a:endParaRPr>
          </a:p>
        </p:txBody>
      </p:sp>
    </p:spTree>
    <p:extLst>
      <p:ext uri="{BB962C8B-B14F-4D97-AF65-F5344CB8AC3E}">
        <p14:creationId xmlns:p14="http://schemas.microsoft.com/office/powerpoint/2010/main" val="1292957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Başlık"/>
          <p:cNvSpPr>
            <a:spLocks noGrp="1"/>
          </p:cNvSpPr>
          <p:nvPr>
            <p:ph type="title" idx="4294967295"/>
          </p:nvPr>
        </p:nvSpPr>
        <p:spPr>
          <a:xfrm>
            <a:off x="457200" y="274638"/>
            <a:ext cx="8229600" cy="654050"/>
          </a:xfrm>
        </p:spPr>
        <p:txBody>
          <a:bodyPr/>
          <a:lstStyle/>
          <a:p>
            <a:r>
              <a:rPr lang="tr-TR" sz="2800" dirty="0"/>
              <a:t/>
            </a:r>
            <a:br>
              <a:rPr lang="tr-TR" sz="2800" dirty="0"/>
            </a:br>
            <a:r>
              <a:rPr lang="tr-TR" sz="2800" b="1" dirty="0"/>
              <a:t>5510 SAYILI SOSYAL SİGORTALAR VE GENEL SAĞLIK </a:t>
            </a:r>
            <a:r>
              <a:rPr lang="tr-TR" sz="2800" dirty="0"/>
              <a:t/>
            </a:r>
            <a:br>
              <a:rPr lang="tr-TR" sz="2800" dirty="0"/>
            </a:br>
            <a:r>
              <a:rPr lang="tr-TR" sz="2800" b="1" dirty="0"/>
              <a:t>SİGORTASI KANUNU </a:t>
            </a:r>
            <a:endParaRPr lang="tr-TR" sz="2500" dirty="0" smtClean="0">
              <a:solidFill>
                <a:srgbClr val="7030A0"/>
              </a:solidFill>
            </a:endParaRPr>
          </a:p>
        </p:txBody>
      </p:sp>
      <p:sp>
        <p:nvSpPr>
          <p:cNvPr id="90115" name="2 İçerik Yer Tutucusu"/>
          <p:cNvSpPr>
            <a:spLocks noGrp="1"/>
          </p:cNvSpPr>
          <p:nvPr>
            <p:ph idx="4294967295"/>
          </p:nvPr>
        </p:nvSpPr>
        <p:spPr>
          <a:xfrm>
            <a:off x="539552" y="1340768"/>
            <a:ext cx="8147248" cy="4785395"/>
          </a:xfrm>
        </p:spPr>
        <p:txBody>
          <a:bodyPr/>
          <a:lstStyle/>
          <a:p>
            <a:pPr marL="0" indent="0">
              <a:buNone/>
            </a:pPr>
            <a:r>
              <a:rPr lang="tr-TR" sz="2000" b="1" dirty="0"/>
              <a:t>MADDE 14- </a:t>
            </a:r>
            <a:r>
              <a:rPr lang="tr-TR" sz="2000" b="1" dirty="0" smtClean="0"/>
              <a:t>Meslek </a:t>
            </a:r>
            <a:r>
              <a:rPr lang="tr-TR" sz="2000" b="1" dirty="0"/>
              <a:t>hastalığının tanımı, bildirilmesi ve soruşturulması </a:t>
            </a:r>
            <a:endParaRPr lang="tr-TR" sz="2000" b="1" dirty="0" smtClean="0"/>
          </a:p>
          <a:p>
            <a:pPr marL="0" indent="0">
              <a:buNone/>
            </a:pPr>
            <a:r>
              <a:rPr lang="tr-TR" sz="2400" dirty="0"/>
              <a:t>Herhangi bir meslek hastalığının klinik ve laboratuvar bulgularıyla belirlendiği ve meslek hastalığına yol açan etkenin işyerindeki inceleme sonunda tespit edildiği hallerde, meslek hastalıkları listesindeki yükümlülük süresi aşılmış olsa bile, söz konusu hastalık Kurumun veya ilgilinin başvurusu üzerine Sosyal Sigorta Yüksek Sağlık Kurulunun onayı ile meslek hastalığı sayılabilir. </a:t>
            </a:r>
            <a:endParaRPr lang="tr-TR" sz="2400" dirty="0" smtClean="0"/>
          </a:p>
          <a:p>
            <a:pPr marL="0" indent="0">
              <a:buNone/>
            </a:pPr>
            <a:r>
              <a:rPr lang="tr-TR" sz="2400" b="1" dirty="0"/>
              <a:t>Yönetmelikte belirlenmiş hastalıklar dışında herhangi bir hastalığın meslek hastalığı sayılıp sayılmaması hususunda çıkabilecek uyuşmazlıklar, </a:t>
            </a:r>
            <a:r>
              <a:rPr lang="tr-TR" sz="2400" b="1" u="sng" dirty="0"/>
              <a:t>Sosyal Sigorta Yüksek Sağlık Kurulunca</a:t>
            </a:r>
            <a:r>
              <a:rPr lang="tr-TR" sz="2400" b="1" dirty="0"/>
              <a:t> karara bağlanır. </a:t>
            </a:r>
          </a:p>
        </p:txBody>
      </p:sp>
      <p:sp>
        <p:nvSpPr>
          <p:cNvPr id="5" name="4 Slayt Numarası Yer Tutucusu"/>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buFont typeface="Times New Roman" pitchFamily="16" charset="0"/>
              <a:buNone/>
              <a:defRPr/>
            </a:pPr>
            <a:fld id="{59D5EFD6-A267-4534-B4AD-0DECCBE7D204}" type="slidenum">
              <a:rPr lang="tr-TR" sz="1200">
                <a:solidFill>
                  <a:schemeClr val="tx1">
                    <a:tint val="75000"/>
                  </a:schemeClr>
                </a:solidFill>
                <a:latin typeface="Calibri" pitchFamily="34" charset="0"/>
                <a:ea typeface="MS Gothic" charset="-128"/>
                <a:cs typeface="+mn-cs"/>
              </a:rPr>
              <a:pPr fontAlgn="auto">
                <a:spcBef>
                  <a:spcPts val="0"/>
                </a:spcBef>
                <a:spcAft>
                  <a:spcPts val="0"/>
                </a:spcAft>
                <a:buFont typeface="Times New Roman" pitchFamily="16" charset="0"/>
                <a:buNone/>
                <a:defRPr/>
              </a:pPr>
              <a:t>55</a:t>
            </a:fld>
            <a:endParaRPr lang="tr-TR" sz="1200">
              <a:solidFill>
                <a:schemeClr val="tx1">
                  <a:tint val="75000"/>
                </a:schemeClr>
              </a:solidFill>
              <a:latin typeface="Calibri" pitchFamily="34" charset="0"/>
              <a:ea typeface="MS Gothic" charset="-128"/>
              <a:cs typeface="+mn-cs"/>
            </a:endParaRPr>
          </a:p>
        </p:txBody>
      </p:sp>
    </p:spTree>
    <p:extLst>
      <p:ext uri="{BB962C8B-B14F-4D97-AF65-F5344CB8AC3E}">
        <p14:creationId xmlns:p14="http://schemas.microsoft.com/office/powerpoint/2010/main" val="39301282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18)	Meslek hastalıklarının maliyet bazında değerlendirilmesinde hangi meslek hastalığı grubu en çok harcama yapılan hastalıklar olarak karşımıza çıkmaktadır? </a:t>
            </a:r>
          </a:p>
          <a:p>
            <a:pPr algn="l"/>
            <a:r>
              <a:rPr lang="tr-TR" sz="2400" dirty="0">
                <a:solidFill>
                  <a:schemeClr val="tx1"/>
                </a:solidFill>
              </a:rPr>
              <a:t>A) Kas-iskelet sistemi hastalıkları </a:t>
            </a:r>
          </a:p>
          <a:p>
            <a:pPr algn="l"/>
            <a:r>
              <a:rPr lang="tr-TR" sz="2400" dirty="0">
                <a:solidFill>
                  <a:schemeClr val="tx1"/>
                </a:solidFill>
              </a:rPr>
              <a:t>B) Kanserler </a:t>
            </a:r>
          </a:p>
          <a:p>
            <a:pPr algn="l"/>
            <a:r>
              <a:rPr lang="tr-TR" sz="2400" dirty="0">
                <a:solidFill>
                  <a:schemeClr val="tx1"/>
                </a:solidFill>
              </a:rPr>
              <a:t>C) Solunum sistemi hastalıkları </a:t>
            </a:r>
          </a:p>
          <a:p>
            <a:pPr algn="l"/>
            <a:r>
              <a:rPr lang="tr-TR" sz="2400" dirty="0">
                <a:solidFill>
                  <a:schemeClr val="tx1"/>
                </a:solidFill>
              </a:rPr>
              <a:t>D) </a:t>
            </a:r>
            <a:r>
              <a:rPr lang="tr-TR" sz="2400" dirty="0" err="1">
                <a:solidFill>
                  <a:schemeClr val="tx1"/>
                </a:solidFill>
              </a:rPr>
              <a:t>Kardiyo-vasküler</a:t>
            </a:r>
            <a:r>
              <a:rPr lang="tr-TR" sz="2400" dirty="0">
                <a:solidFill>
                  <a:schemeClr val="tx1"/>
                </a:solidFill>
              </a:rPr>
              <a:t> hastalıklar</a:t>
            </a:r>
          </a:p>
          <a:p>
            <a:pPr algn="l"/>
            <a:endParaRPr lang="tr-TR" sz="2400" dirty="0">
              <a:solidFill>
                <a:schemeClr val="tx1"/>
              </a:solidFill>
            </a:endParaRP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56</a:t>
            </a:fld>
            <a:endParaRPr lang="tr-TR">
              <a:solidFill>
                <a:prstClr val="black">
                  <a:tint val="75000"/>
                </a:prstClr>
              </a:solidFill>
            </a:endParaRPr>
          </a:p>
        </p:txBody>
      </p:sp>
    </p:spTree>
    <p:extLst>
      <p:ext uri="{BB962C8B-B14F-4D97-AF65-F5344CB8AC3E}">
        <p14:creationId xmlns:p14="http://schemas.microsoft.com/office/powerpoint/2010/main" val="4167620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Başlık"/>
          <p:cNvSpPr>
            <a:spLocks noGrp="1"/>
          </p:cNvSpPr>
          <p:nvPr>
            <p:ph type="title" idx="4294967295"/>
          </p:nvPr>
        </p:nvSpPr>
        <p:spPr>
          <a:xfrm>
            <a:off x="457200" y="274638"/>
            <a:ext cx="8229600" cy="654050"/>
          </a:xfrm>
        </p:spPr>
        <p:txBody>
          <a:bodyPr/>
          <a:lstStyle/>
          <a:p>
            <a:pPr algn="l" eaLnBrk="1" hangingPunct="1"/>
            <a:r>
              <a:rPr lang="tr-TR" sz="2800" b="1" smtClean="0">
                <a:solidFill>
                  <a:srgbClr val="7030A0"/>
                </a:solidFill>
              </a:rPr>
              <a:t>MESLEK  HASTALIKLARI</a:t>
            </a:r>
            <a:endParaRPr lang="tr-TR" sz="2500" smtClean="0">
              <a:solidFill>
                <a:srgbClr val="7030A0"/>
              </a:solidFill>
            </a:endParaRPr>
          </a:p>
        </p:txBody>
      </p:sp>
      <p:sp>
        <p:nvSpPr>
          <p:cNvPr id="12291" name="2 İçerik Yer Tutucusu"/>
          <p:cNvSpPr>
            <a:spLocks noGrp="1"/>
          </p:cNvSpPr>
          <p:nvPr>
            <p:ph idx="4294967295"/>
          </p:nvPr>
        </p:nvSpPr>
        <p:spPr>
          <a:xfrm>
            <a:off x="2714625" y="1714500"/>
            <a:ext cx="5872163" cy="4411663"/>
          </a:xfrm>
        </p:spPr>
        <p:txBody>
          <a:bodyPr/>
          <a:lstStyle/>
          <a:p>
            <a:pPr eaLnBrk="1" hangingPunct="1"/>
            <a:r>
              <a:rPr lang="tr-TR" sz="2000" dirty="0" smtClean="0"/>
              <a:t>Dünyada iş kazası ve meslek hastalıklarına bağlı ölümlerin dağılımı incelendiğinde mesleki kanserler % 32 ile ilk sırada yer almakta ,</a:t>
            </a:r>
          </a:p>
          <a:p>
            <a:pPr eaLnBrk="1" hangingPunct="1"/>
            <a:endParaRPr lang="tr-TR" sz="2000" dirty="0" smtClean="0"/>
          </a:p>
          <a:p>
            <a:pPr eaLnBrk="1" hangingPunct="1"/>
            <a:r>
              <a:rPr lang="tr-TR" sz="2000" dirty="0" smtClean="0"/>
              <a:t> onun ardından % 23 ile kalp damar sistemi hastalıkları gelmektedir .</a:t>
            </a:r>
          </a:p>
          <a:p>
            <a:pPr eaLnBrk="1" hangingPunct="1"/>
            <a:endParaRPr lang="tr-TR" sz="2000" dirty="0" smtClean="0"/>
          </a:p>
          <a:p>
            <a:pPr eaLnBrk="1" hangingPunct="1"/>
            <a:endParaRPr lang="tr-TR" sz="2000" dirty="0" smtClean="0"/>
          </a:p>
          <a:p>
            <a:pPr eaLnBrk="1" hangingPunct="1"/>
            <a:r>
              <a:rPr lang="tr-TR" sz="2000" dirty="0" smtClean="0"/>
              <a:t> </a:t>
            </a:r>
            <a:r>
              <a:rPr lang="tr-TR" sz="2000" b="1" dirty="0" smtClean="0"/>
              <a:t>Hastalıkların maliyeti incelendiğinde ise % 40 ile </a:t>
            </a:r>
            <a:r>
              <a:rPr lang="tr-TR" b="1" u="sng" dirty="0" smtClean="0"/>
              <a:t>kas iskelet sistemi hastalıkları  </a:t>
            </a:r>
            <a:r>
              <a:rPr lang="tr-TR" sz="2000" b="1" dirty="0" smtClean="0"/>
              <a:t>en çok harcama yapılan hastalık grubu olarak karşımıza çıkmaktadır </a:t>
            </a:r>
            <a:r>
              <a:rPr lang="tr-TR" sz="2000" dirty="0" smtClean="0"/>
              <a:t>.</a:t>
            </a:r>
          </a:p>
          <a:p>
            <a:pPr eaLnBrk="1" hangingPunct="1"/>
            <a:endParaRPr lang="tr-TR" sz="2000" dirty="0" smtClean="0"/>
          </a:p>
        </p:txBody>
      </p:sp>
      <p:pic>
        <p:nvPicPr>
          <p:cNvPr id="12292" name="3 Resim" descr="985fb2c3-0d19-41e3-ad18-a7913ab1f62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2000250"/>
            <a:ext cx="1643063"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Slayt Numarası Yer Tutucusu"/>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buFont typeface="Times New Roman" pitchFamily="16" charset="0"/>
              <a:buNone/>
              <a:defRPr/>
            </a:pPr>
            <a:fld id="{00DD6DD9-526D-4A82-A677-5097A37B2FAA}" type="slidenum">
              <a:rPr lang="tr-TR" sz="1200">
                <a:solidFill>
                  <a:schemeClr val="tx1">
                    <a:tint val="75000"/>
                  </a:schemeClr>
                </a:solidFill>
                <a:latin typeface="Calibri" pitchFamily="34" charset="0"/>
                <a:ea typeface="MS Gothic" charset="-128"/>
                <a:cs typeface="+mn-cs"/>
              </a:rPr>
              <a:pPr fontAlgn="auto">
                <a:spcBef>
                  <a:spcPts val="0"/>
                </a:spcBef>
                <a:spcAft>
                  <a:spcPts val="0"/>
                </a:spcAft>
                <a:buFont typeface="Times New Roman" pitchFamily="16" charset="0"/>
                <a:buNone/>
                <a:defRPr/>
              </a:pPr>
              <a:t>57</a:t>
            </a:fld>
            <a:endParaRPr lang="tr-TR" sz="1200">
              <a:solidFill>
                <a:schemeClr val="tx1">
                  <a:tint val="75000"/>
                </a:schemeClr>
              </a:solidFill>
              <a:latin typeface="Calibri" pitchFamily="34" charset="0"/>
              <a:ea typeface="MS Gothic" charset="-128"/>
              <a:cs typeface="+mn-cs"/>
            </a:endParaRPr>
          </a:p>
        </p:txBody>
      </p:sp>
    </p:spTree>
    <p:extLst>
      <p:ext uri="{BB962C8B-B14F-4D97-AF65-F5344CB8AC3E}">
        <p14:creationId xmlns:p14="http://schemas.microsoft.com/office/powerpoint/2010/main" val="35533827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19)	Ayakkabı üretiminde çalışan işçilerde sersemlik, baş ağrısı, baş dönmesi, </a:t>
            </a:r>
            <a:r>
              <a:rPr lang="tr-TR" sz="2400" dirty="0" err="1">
                <a:solidFill>
                  <a:schemeClr val="tx1"/>
                </a:solidFill>
              </a:rPr>
              <a:t>öfori</a:t>
            </a:r>
            <a:r>
              <a:rPr lang="tr-TR" sz="2400" dirty="0">
                <a:solidFill>
                  <a:schemeClr val="tx1"/>
                </a:solidFill>
              </a:rPr>
              <a:t>, </a:t>
            </a:r>
            <a:r>
              <a:rPr lang="tr-TR" sz="2400" dirty="0" err="1">
                <a:solidFill>
                  <a:schemeClr val="tx1"/>
                </a:solidFill>
              </a:rPr>
              <a:t>konfüzyon</a:t>
            </a:r>
            <a:r>
              <a:rPr lang="tr-TR" sz="2400" dirty="0">
                <a:solidFill>
                  <a:schemeClr val="tx1"/>
                </a:solidFill>
              </a:rPr>
              <a:t>, el ve ayaklarda uyuşma, ağrı ve kuvvet kaybı gibi nörolojik yakınmalar görülürse, bu rahatsızlıkların meslek hastalığı ile ilgisi açısından aşağıdakilerden hangisi doğru yaklaşımdır? </a:t>
            </a:r>
          </a:p>
          <a:p>
            <a:pPr algn="l"/>
            <a:r>
              <a:rPr lang="tr-TR" sz="2400" dirty="0">
                <a:solidFill>
                  <a:schemeClr val="tx1"/>
                </a:solidFill>
              </a:rPr>
              <a:t>A) 	EEG ve EMG istenmelidir	</a:t>
            </a:r>
          </a:p>
          <a:p>
            <a:pPr algn="l"/>
            <a:r>
              <a:rPr lang="tr-TR" sz="2400" dirty="0">
                <a:solidFill>
                  <a:schemeClr val="tx1"/>
                </a:solidFill>
              </a:rPr>
              <a:t>B) 	Hastalığın nedeni </a:t>
            </a:r>
            <a:r>
              <a:rPr lang="tr-TR" sz="2400" dirty="0" err="1">
                <a:solidFill>
                  <a:schemeClr val="tx1"/>
                </a:solidFill>
              </a:rPr>
              <a:t>solventler</a:t>
            </a:r>
            <a:r>
              <a:rPr lang="tr-TR" sz="2400" dirty="0">
                <a:solidFill>
                  <a:schemeClr val="tx1"/>
                </a:solidFill>
              </a:rPr>
              <a:t> olabilir</a:t>
            </a:r>
          </a:p>
          <a:p>
            <a:pPr algn="l"/>
            <a:r>
              <a:rPr lang="tr-TR" sz="2400" dirty="0">
                <a:solidFill>
                  <a:schemeClr val="tx1"/>
                </a:solidFill>
              </a:rPr>
              <a:t>C)	 Meslek değiştirmesi önerilebilir</a:t>
            </a:r>
          </a:p>
          <a:p>
            <a:pPr algn="l"/>
            <a:r>
              <a:rPr lang="tr-TR" sz="2400" dirty="0">
                <a:solidFill>
                  <a:schemeClr val="tx1"/>
                </a:solidFill>
              </a:rPr>
              <a:t>D)	 Hepsi</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58</a:t>
            </a:fld>
            <a:endParaRPr lang="tr-TR">
              <a:solidFill>
                <a:prstClr val="black">
                  <a:tint val="75000"/>
                </a:prstClr>
              </a:solidFill>
            </a:endParaRPr>
          </a:p>
        </p:txBody>
      </p:sp>
    </p:spTree>
    <p:extLst>
      <p:ext uri="{BB962C8B-B14F-4D97-AF65-F5344CB8AC3E}">
        <p14:creationId xmlns:p14="http://schemas.microsoft.com/office/powerpoint/2010/main" val="38864703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pPr>
              <a:defRPr/>
            </a:pPr>
            <a:fld id="{8FC3D015-06FD-4995-A4FC-BB249D58D5AC}" type="slidenum">
              <a:rPr lang="tr-TR"/>
              <a:pPr>
                <a:defRPr/>
              </a:pPr>
              <a:t>59</a:t>
            </a:fld>
            <a:endParaRPr lang="tr-TR" dirty="0"/>
          </a:p>
        </p:txBody>
      </p:sp>
      <p:sp>
        <p:nvSpPr>
          <p:cNvPr id="25603" name="1 Başlık"/>
          <p:cNvSpPr>
            <a:spLocks noGrp="1"/>
          </p:cNvSpPr>
          <p:nvPr>
            <p:ph type="title"/>
          </p:nvPr>
        </p:nvSpPr>
        <p:spPr>
          <a:xfrm>
            <a:off x="457200" y="274638"/>
            <a:ext cx="8229600" cy="654050"/>
          </a:xfrm>
        </p:spPr>
        <p:txBody>
          <a:bodyPr/>
          <a:lstStyle/>
          <a:p>
            <a:pPr eaLnBrk="1" hangingPunct="1"/>
            <a:r>
              <a:rPr lang="tr-TR" altLang="tr-TR" smtClean="0"/>
              <a:t>HEKZAKARBON</a:t>
            </a:r>
          </a:p>
        </p:txBody>
      </p:sp>
      <p:sp>
        <p:nvSpPr>
          <p:cNvPr id="4" name="3 Slayt Numarası Yer Tutucusu"/>
          <p:cNvSpPr txBox="1">
            <a:spLocks noGrp="1"/>
          </p:cNvSpPr>
          <p:nvPr/>
        </p:nvSpPr>
        <p:spPr>
          <a:xfrm>
            <a:off x="6553200" y="6356350"/>
            <a:ext cx="2133600" cy="365125"/>
          </a:xfrm>
          <a:prstGeom prst="rect">
            <a:avLst/>
          </a:prstGeom>
          <a:noFill/>
        </p:spPr>
        <p:txBody>
          <a:bodyPr anchor="ctr"/>
          <a:lstStyle/>
          <a:p>
            <a:pPr algn="r">
              <a:buFont typeface="Times New Roman" pitchFamily="16" charset="0"/>
              <a:buNone/>
              <a:defRPr/>
            </a:pPr>
            <a:fld id="{310D18C2-B5D8-4E62-BB9C-EDCBCF4ED50A}" type="slidenum">
              <a:rPr lang="tr-TR" sz="1200">
                <a:solidFill>
                  <a:schemeClr val="tx1">
                    <a:tint val="75000"/>
                  </a:schemeClr>
                </a:solidFill>
                <a:latin typeface="Calibri" pitchFamily="34" charset="0"/>
                <a:ea typeface="MS Gothic" charset="-128"/>
                <a:cs typeface="Arial" charset="0"/>
              </a:rPr>
              <a:pPr algn="r">
                <a:buFont typeface="Times New Roman" pitchFamily="16" charset="0"/>
                <a:buNone/>
                <a:defRPr/>
              </a:pPr>
              <a:t>59</a:t>
            </a:fld>
            <a:endParaRPr lang="tr-TR" sz="1200" dirty="0">
              <a:solidFill>
                <a:schemeClr val="tx1">
                  <a:tint val="75000"/>
                </a:schemeClr>
              </a:solidFill>
              <a:latin typeface="Calibri" pitchFamily="34" charset="0"/>
              <a:ea typeface="MS Gothic" charset="-128"/>
              <a:cs typeface="Arial" charset="0"/>
            </a:endParaRPr>
          </a:p>
        </p:txBody>
      </p:sp>
      <p:sp>
        <p:nvSpPr>
          <p:cNvPr id="6" name="2 İçerik Yer Tutucusu"/>
          <p:cNvSpPr txBox="1">
            <a:spLocks/>
          </p:cNvSpPr>
          <p:nvPr/>
        </p:nvSpPr>
        <p:spPr bwMode="auto">
          <a:xfrm>
            <a:off x="4356100" y="1071563"/>
            <a:ext cx="4330700" cy="5054600"/>
          </a:xfrm>
          <a:prstGeom prst="rect">
            <a:avLst/>
          </a:prstGeom>
          <a:noFill/>
          <a:ln w="9525">
            <a:noFill/>
            <a:miter lim="800000"/>
            <a:headEnd/>
            <a:tailEnd/>
          </a:ln>
        </p:spPr>
        <p:txBody>
          <a:bodyPr>
            <a:normAutofit/>
          </a:bodyPr>
          <a:lstStyle/>
          <a:p>
            <a:pPr marL="342900" indent="-342900">
              <a:lnSpc>
                <a:spcPct val="150000"/>
              </a:lnSpc>
              <a:spcBef>
                <a:spcPct val="20000"/>
              </a:spcBef>
              <a:defRPr/>
            </a:pPr>
            <a:endParaRPr lang="tr-TR" sz="2000" dirty="0">
              <a:latin typeface="+mn-lt"/>
              <a:cs typeface="+mn-cs"/>
            </a:endParaRPr>
          </a:p>
        </p:txBody>
      </p:sp>
      <p:sp>
        <p:nvSpPr>
          <p:cNvPr id="25606" name="6 İçerik Yer Tutucusu"/>
          <p:cNvSpPr>
            <a:spLocks noGrp="1"/>
          </p:cNvSpPr>
          <p:nvPr>
            <p:ph idx="1"/>
          </p:nvPr>
        </p:nvSpPr>
        <p:spPr>
          <a:xfrm>
            <a:off x="457200" y="1071563"/>
            <a:ext cx="8229600" cy="5284787"/>
          </a:xfrm>
        </p:spPr>
        <p:txBody>
          <a:bodyPr/>
          <a:lstStyle/>
          <a:p>
            <a:pPr eaLnBrk="1" hangingPunct="1"/>
            <a:r>
              <a:rPr lang="tr-TR" altLang="tr-TR" dirty="0" smtClean="0"/>
              <a:t>n-</a:t>
            </a:r>
            <a:r>
              <a:rPr lang="tr-TR" altLang="tr-TR" dirty="0" err="1" smtClean="0"/>
              <a:t>heksan</a:t>
            </a:r>
            <a:r>
              <a:rPr lang="tr-TR" altLang="tr-TR" dirty="0" smtClean="0"/>
              <a:t> ve metil n-</a:t>
            </a:r>
            <a:r>
              <a:rPr lang="tr-TR" altLang="tr-TR" dirty="0" err="1" smtClean="0"/>
              <a:t>bütil</a:t>
            </a:r>
            <a:r>
              <a:rPr lang="tr-TR" altLang="tr-TR" dirty="0" smtClean="0"/>
              <a:t> keton en sık karşılaşılan maddelerdir. Boya, vernik, yapıştırıcı, mürekkep ve kauçukta kullanılır. </a:t>
            </a:r>
          </a:p>
          <a:p>
            <a:pPr eaLnBrk="1" hangingPunct="1"/>
            <a:endParaRPr lang="tr-TR" altLang="tr-TR" dirty="0" smtClean="0"/>
          </a:p>
          <a:p>
            <a:pPr eaLnBrk="1" hangingPunct="1"/>
            <a:r>
              <a:rPr lang="tr-TR" altLang="tr-TR" dirty="0" smtClean="0"/>
              <a:t>Boyacılarda, </a:t>
            </a:r>
            <a:r>
              <a:rPr lang="tr-TR" altLang="tr-TR" b="1" u="sng" dirty="0" smtClean="0"/>
              <a:t>ayakkabı imalathanelerinde</a:t>
            </a:r>
            <a:r>
              <a:rPr lang="tr-TR" altLang="tr-TR" dirty="0" smtClean="0"/>
              <a:t>, boya ve yapıştırıcı sanayinde, kablo ve kaplama imalatında çalışanlarında</a:t>
            </a:r>
          </a:p>
          <a:p>
            <a:pPr eaLnBrk="1" hangingPunct="1"/>
            <a:endParaRPr lang="tr-TR" altLang="tr-TR" dirty="0" smtClean="0"/>
          </a:p>
          <a:p>
            <a:pPr eaLnBrk="1" hangingPunct="1"/>
            <a:r>
              <a:rPr lang="tr-TR" altLang="tr-TR" dirty="0" smtClean="0"/>
              <a:t>Solunum ve deri yolu, </a:t>
            </a:r>
            <a:r>
              <a:rPr lang="tr-TR" altLang="tr-TR" dirty="0" err="1" smtClean="0"/>
              <a:t>aksonal</a:t>
            </a:r>
            <a:r>
              <a:rPr lang="tr-TR" altLang="tr-TR" dirty="0" smtClean="0"/>
              <a:t> transportta bozulma</a:t>
            </a:r>
          </a:p>
          <a:p>
            <a:pPr eaLnBrk="1" hangingPunct="1"/>
            <a:endParaRPr lang="tr-TR" altLang="tr-TR" dirty="0" smtClean="0"/>
          </a:p>
          <a:p>
            <a:pPr eaLnBrk="1" hangingPunct="1"/>
            <a:r>
              <a:rPr lang="tr-TR" altLang="tr-TR" dirty="0" err="1" smtClean="0"/>
              <a:t>Distal</a:t>
            </a:r>
            <a:r>
              <a:rPr lang="tr-TR" altLang="tr-TR" dirty="0" smtClean="0"/>
              <a:t> </a:t>
            </a:r>
            <a:r>
              <a:rPr lang="tr-TR" altLang="tr-TR" dirty="0" err="1" smtClean="0"/>
              <a:t>sensorimotor</a:t>
            </a:r>
            <a:r>
              <a:rPr lang="tr-TR" altLang="tr-TR" dirty="0" smtClean="0"/>
              <a:t> </a:t>
            </a:r>
            <a:r>
              <a:rPr lang="tr-TR" altLang="tr-TR" dirty="0" err="1" smtClean="0"/>
              <a:t>aksonal</a:t>
            </a:r>
            <a:r>
              <a:rPr lang="tr-TR" altLang="tr-TR" dirty="0" smtClean="0"/>
              <a:t> </a:t>
            </a:r>
            <a:r>
              <a:rPr lang="tr-TR" altLang="tr-TR" dirty="0" err="1" smtClean="0"/>
              <a:t>polinöropati</a:t>
            </a:r>
            <a:r>
              <a:rPr lang="tr-TR" altLang="tr-TR" dirty="0" smtClean="0"/>
              <a:t> (PNP) ve yer yer </a:t>
            </a:r>
            <a:r>
              <a:rPr lang="tr-TR" altLang="tr-TR" dirty="0" err="1" smtClean="0"/>
              <a:t>demiyelnizasyon</a:t>
            </a:r>
            <a:endParaRPr lang="tr-TR" altLang="tr-TR" dirty="0" smtClean="0"/>
          </a:p>
          <a:p>
            <a:pPr eaLnBrk="1" hangingPunct="1"/>
            <a:endParaRPr lang="tr-TR" altLang="tr-TR" dirty="0" smtClean="0"/>
          </a:p>
          <a:p>
            <a:pPr eaLnBrk="1" hangingPunct="1"/>
            <a:r>
              <a:rPr lang="tr-TR" altLang="tr-TR" dirty="0" smtClean="0"/>
              <a:t>Optik </a:t>
            </a:r>
            <a:r>
              <a:rPr lang="tr-TR" altLang="tr-TR" dirty="0" err="1" smtClean="0"/>
              <a:t>nöropati</a:t>
            </a:r>
            <a:r>
              <a:rPr lang="tr-TR" altLang="tr-TR" dirty="0" smtClean="0"/>
              <a:t>, </a:t>
            </a:r>
            <a:r>
              <a:rPr lang="tr-TR" altLang="tr-TR" dirty="0" err="1" smtClean="0"/>
              <a:t>fasiyal</a:t>
            </a:r>
            <a:r>
              <a:rPr lang="tr-TR" altLang="tr-TR" dirty="0" smtClean="0"/>
              <a:t> uyuşukluk </a:t>
            </a:r>
          </a:p>
          <a:p>
            <a:pPr eaLnBrk="1" hangingPunct="1">
              <a:buFont typeface="Arial" pitchFamily="34" charset="0"/>
              <a:buNone/>
            </a:pPr>
            <a:endParaRPr lang="tr-TR" altLang="tr-TR" b="1" dirty="0" smtClean="0"/>
          </a:p>
        </p:txBody>
      </p:sp>
    </p:spTree>
    <p:extLst>
      <p:ext uri="{BB962C8B-B14F-4D97-AF65-F5344CB8AC3E}">
        <p14:creationId xmlns:p14="http://schemas.microsoft.com/office/powerpoint/2010/main" val="38675707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tr-TR" dirty="0" smtClean="0"/>
              <a:t>Asbeste bağlı akciğer hastalıkları</a:t>
            </a:r>
          </a:p>
        </p:txBody>
      </p:sp>
      <p:sp>
        <p:nvSpPr>
          <p:cNvPr id="2052" name="Rectangle 3"/>
          <p:cNvSpPr>
            <a:spLocks noGrp="1" noChangeArrowheads="1"/>
          </p:cNvSpPr>
          <p:nvPr>
            <p:ph type="body" sz="half" idx="1"/>
          </p:nvPr>
        </p:nvSpPr>
        <p:spPr>
          <a:xfrm>
            <a:off x="468313" y="1773238"/>
            <a:ext cx="6994525" cy="4530725"/>
          </a:xfrm>
        </p:spPr>
        <p:txBody>
          <a:bodyPr/>
          <a:lstStyle/>
          <a:p>
            <a:pPr eaLnBrk="1" hangingPunct="1"/>
            <a:r>
              <a:rPr lang="tr-TR" sz="2600" smtClean="0"/>
              <a:t>Plevral asbest plağı, </a:t>
            </a:r>
          </a:p>
          <a:p>
            <a:pPr eaLnBrk="1" hangingPunct="1"/>
            <a:r>
              <a:rPr lang="tr-TR" sz="2600" smtClean="0"/>
              <a:t>Bening asbest plörezisi, </a:t>
            </a:r>
          </a:p>
          <a:p>
            <a:pPr eaLnBrk="1" hangingPunct="1"/>
            <a:r>
              <a:rPr lang="tr-TR" sz="2600" smtClean="0"/>
              <a:t>Mezotelyoma, </a:t>
            </a:r>
          </a:p>
          <a:p>
            <a:pPr eaLnBrk="1" hangingPunct="1"/>
            <a:r>
              <a:rPr lang="tr-TR" sz="2600" smtClean="0"/>
              <a:t>Akciğer kanseri, </a:t>
            </a:r>
          </a:p>
          <a:p>
            <a:pPr eaLnBrk="1" hangingPunct="1"/>
            <a:r>
              <a:rPr lang="tr-TR" sz="2600" smtClean="0"/>
              <a:t>Round atelektazi  </a:t>
            </a:r>
          </a:p>
          <a:p>
            <a:pPr eaLnBrk="1" hangingPunct="1"/>
            <a:r>
              <a:rPr lang="tr-TR" sz="2600" smtClean="0"/>
              <a:t>Asbestozis </a:t>
            </a:r>
          </a:p>
          <a:p>
            <a:pPr lvl="1" eaLnBrk="1" hangingPunct="1"/>
            <a:r>
              <a:rPr lang="tr-TR" sz="2200" smtClean="0"/>
              <a:t>Asbestozis asbest liflerinin solunmasına bağlı olarak gelişen interstisyel akciğer hastalığıdır. </a:t>
            </a:r>
          </a:p>
        </p:txBody>
      </p:sp>
      <p:graphicFrame>
        <p:nvGraphicFramePr>
          <p:cNvPr id="2050" name="Object 4"/>
          <p:cNvGraphicFramePr>
            <a:graphicFrameLocks noGrp="1" noChangeAspect="1"/>
          </p:cNvGraphicFramePr>
          <p:nvPr>
            <p:ph sz="half" idx="2"/>
          </p:nvPr>
        </p:nvGraphicFramePr>
        <p:xfrm>
          <a:off x="5508625" y="1341438"/>
          <a:ext cx="3314700" cy="3090862"/>
        </p:xfrm>
        <a:graphic>
          <a:graphicData uri="http://schemas.openxmlformats.org/presentationml/2006/ole">
            <mc:AlternateContent xmlns:mc="http://schemas.openxmlformats.org/markup-compatibility/2006">
              <mc:Choice xmlns:v="urn:schemas-microsoft-com:vml" Requires="v">
                <p:oleObj spid="_x0000_s99400" name="Photo Editor Photo" r:id="rId3" imgW="3820058" imgH="3561905" progId="MSPhotoEd.3">
                  <p:embed/>
                </p:oleObj>
              </mc:Choice>
              <mc:Fallback>
                <p:oleObj name="Photo Editor Photo" r:id="rId3" imgW="3820058" imgH="3561905"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1341438"/>
                        <a:ext cx="3314700" cy="309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pPr>
              <a:defRPr/>
            </a:pPr>
            <a:fld id="{62DFC567-7CA7-4DD7-9B44-DAF7F77D79C9}" type="slidenum">
              <a:rPr lang="tr-TR"/>
              <a:pPr>
                <a:defRPr/>
              </a:pPr>
              <a:t>60</a:t>
            </a:fld>
            <a:endParaRPr lang="tr-TR" dirty="0"/>
          </a:p>
        </p:txBody>
      </p:sp>
      <p:sp>
        <p:nvSpPr>
          <p:cNvPr id="4" name="3 Slayt Numarası Yer Tutucusu"/>
          <p:cNvSpPr txBox="1">
            <a:spLocks noGrp="1"/>
          </p:cNvSpPr>
          <p:nvPr/>
        </p:nvSpPr>
        <p:spPr>
          <a:xfrm>
            <a:off x="6553200" y="6356350"/>
            <a:ext cx="2133600" cy="365125"/>
          </a:xfrm>
          <a:prstGeom prst="rect">
            <a:avLst/>
          </a:prstGeom>
          <a:noFill/>
        </p:spPr>
        <p:txBody>
          <a:bodyPr anchor="ctr"/>
          <a:lstStyle/>
          <a:p>
            <a:pPr algn="r">
              <a:buFont typeface="Times New Roman" pitchFamily="16" charset="0"/>
              <a:buNone/>
              <a:defRPr/>
            </a:pPr>
            <a:fld id="{BB5A03DC-5E60-44AA-A9BA-3CDFB2D07A36}" type="slidenum">
              <a:rPr lang="tr-TR" sz="1200">
                <a:solidFill>
                  <a:schemeClr val="tx1">
                    <a:tint val="75000"/>
                  </a:schemeClr>
                </a:solidFill>
                <a:latin typeface="Calibri" pitchFamily="34" charset="0"/>
                <a:ea typeface="MS Gothic" charset="-128"/>
                <a:cs typeface="Arial" charset="0"/>
              </a:rPr>
              <a:pPr algn="r">
                <a:buFont typeface="Times New Roman" pitchFamily="16" charset="0"/>
                <a:buNone/>
                <a:defRPr/>
              </a:pPr>
              <a:t>60</a:t>
            </a:fld>
            <a:endParaRPr lang="tr-TR" sz="1200" dirty="0">
              <a:solidFill>
                <a:schemeClr val="tx1">
                  <a:tint val="75000"/>
                </a:schemeClr>
              </a:solidFill>
              <a:latin typeface="Calibri" pitchFamily="34" charset="0"/>
              <a:ea typeface="MS Gothic" charset="-128"/>
              <a:cs typeface="Arial" charset="0"/>
            </a:endParaRPr>
          </a:p>
        </p:txBody>
      </p:sp>
      <p:sp>
        <p:nvSpPr>
          <p:cNvPr id="26629" name="6 İçerik Yer Tutucusu"/>
          <p:cNvSpPr>
            <a:spLocks noGrp="1"/>
          </p:cNvSpPr>
          <p:nvPr>
            <p:ph idx="1"/>
          </p:nvPr>
        </p:nvSpPr>
        <p:spPr>
          <a:xfrm>
            <a:off x="457200" y="476672"/>
            <a:ext cx="8229600" cy="5879678"/>
          </a:xfrm>
        </p:spPr>
        <p:txBody>
          <a:bodyPr/>
          <a:lstStyle/>
          <a:p>
            <a:pPr eaLnBrk="1" hangingPunct="1"/>
            <a:r>
              <a:rPr lang="tr-TR" altLang="tr-TR" dirty="0" smtClean="0"/>
              <a:t>Akut olarak koklama ile alındığında </a:t>
            </a:r>
            <a:r>
              <a:rPr lang="tr-TR" altLang="tr-TR" b="1" dirty="0" err="1" smtClean="0"/>
              <a:t>öfori</a:t>
            </a:r>
            <a:r>
              <a:rPr lang="tr-TR" altLang="tr-TR" b="1" dirty="0" smtClean="0"/>
              <a:t>, </a:t>
            </a:r>
            <a:r>
              <a:rPr lang="tr-TR" altLang="tr-TR" b="1" dirty="0" err="1" smtClean="0"/>
              <a:t>başağrısı</a:t>
            </a:r>
            <a:r>
              <a:rPr lang="tr-TR" altLang="tr-TR" b="1" dirty="0" smtClean="0"/>
              <a:t> ve dengesizlik, </a:t>
            </a:r>
          </a:p>
          <a:p>
            <a:pPr eaLnBrk="1" hangingPunct="1"/>
            <a:r>
              <a:rPr lang="tr-TR" altLang="tr-TR" dirty="0" smtClean="0"/>
              <a:t>Yüksek doz ve kronik </a:t>
            </a:r>
            <a:r>
              <a:rPr lang="tr-TR" altLang="tr-TR" dirty="0" err="1" smtClean="0"/>
              <a:t>maruziyette</a:t>
            </a:r>
            <a:r>
              <a:rPr lang="tr-TR" altLang="tr-TR" dirty="0" smtClean="0"/>
              <a:t> ağırlıklı olarak </a:t>
            </a:r>
            <a:r>
              <a:rPr lang="tr-TR" altLang="tr-TR" b="1" dirty="0" smtClean="0"/>
              <a:t>motor </a:t>
            </a:r>
            <a:r>
              <a:rPr lang="tr-TR" altLang="tr-TR" b="1" dirty="0" err="1" smtClean="0"/>
              <a:t>nöropati</a:t>
            </a:r>
            <a:r>
              <a:rPr lang="tr-TR" altLang="tr-TR" b="1" dirty="0" smtClean="0"/>
              <a:t> </a:t>
            </a:r>
            <a:r>
              <a:rPr lang="tr-TR" altLang="tr-TR" dirty="0" smtClean="0"/>
              <a:t>ve uzun süreli az miktarlarda </a:t>
            </a:r>
            <a:r>
              <a:rPr lang="tr-TR" altLang="tr-TR" dirty="0" err="1" smtClean="0"/>
              <a:t>maruziyet</a:t>
            </a:r>
            <a:r>
              <a:rPr lang="tr-TR" altLang="tr-TR" dirty="0" smtClean="0"/>
              <a:t> </a:t>
            </a:r>
            <a:r>
              <a:rPr lang="tr-TR" altLang="tr-TR" b="1" dirty="0" err="1" smtClean="0"/>
              <a:t>sensorimotor</a:t>
            </a:r>
            <a:r>
              <a:rPr lang="tr-TR" altLang="tr-TR" b="1" dirty="0" smtClean="0"/>
              <a:t> PNP </a:t>
            </a:r>
          </a:p>
          <a:p>
            <a:pPr eaLnBrk="1" hangingPunct="1"/>
            <a:r>
              <a:rPr lang="tr-TR" altLang="tr-TR" b="1" dirty="0" smtClean="0"/>
              <a:t>EMG </a:t>
            </a:r>
            <a:r>
              <a:rPr lang="tr-TR" altLang="tr-TR" dirty="0" smtClean="0"/>
              <a:t>de hem </a:t>
            </a:r>
            <a:r>
              <a:rPr lang="tr-TR" altLang="tr-TR" dirty="0" err="1" smtClean="0"/>
              <a:t>aksonal</a:t>
            </a:r>
            <a:r>
              <a:rPr lang="tr-TR" altLang="tr-TR" dirty="0" smtClean="0"/>
              <a:t> hem de </a:t>
            </a:r>
            <a:r>
              <a:rPr lang="tr-TR" altLang="tr-TR" dirty="0" err="1" smtClean="0"/>
              <a:t>demiyelinizan</a:t>
            </a:r>
            <a:r>
              <a:rPr lang="tr-TR" altLang="tr-TR" dirty="0" smtClean="0"/>
              <a:t> bulgular </a:t>
            </a:r>
          </a:p>
          <a:p>
            <a:pPr eaLnBrk="1" hangingPunct="1"/>
            <a:r>
              <a:rPr lang="tr-TR" altLang="tr-TR" dirty="0" smtClean="0"/>
              <a:t>Bulgular şiddetli ise tam düzelme zordur. </a:t>
            </a:r>
          </a:p>
          <a:p>
            <a:pPr eaLnBrk="1" hangingPunct="1"/>
            <a:r>
              <a:rPr lang="tr-TR" altLang="tr-TR" dirty="0" smtClean="0"/>
              <a:t>Santral sinir sistemi etkilenmesi daha nadirdir ve ılımlı I.MN bulgularına yol açabilir (</a:t>
            </a:r>
            <a:r>
              <a:rPr lang="tr-TR" altLang="tr-TR" dirty="0" err="1" smtClean="0"/>
              <a:t>spastisite</a:t>
            </a:r>
            <a:r>
              <a:rPr lang="tr-TR" altLang="tr-TR" dirty="0" smtClean="0"/>
              <a:t> vb.)</a:t>
            </a:r>
          </a:p>
          <a:p>
            <a:pPr eaLnBrk="1" hangingPunct="1"/>
            <a:endParaRPr lang="tr-TR" altLang="tr-TR" dirty="0" smtClean="0"/>
          </a:p>
        </p:txBody>
      </p:sp>
    </p:spTree>
    <p:extLst>
      <p:ext uri="{BB962C8B-B14F-4D97-AF65-F5344CB8AC3E}">
        <p14:creationId xmlns:p14="http://schemas.microsoft.com/office/powerpoint/2010/main" val="4352550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20)	Semptomları yeni başlamış ve çok şiddetli olmayan </a:t>
            </a:r>
            <a:r>
              <a:rPr lang="tr-TR" sz="2400" dirty="0" err="1">
                <a:solidFill>
                  <a:schemeClr val="tx1"/>
                </a:solidFill>
              </a:rPr>
              <a:t>karpal</a:t>
            </a:r>
            <a:r>
              <a:rPr lang="tr-TR" sz="2400" dirty="0">
                <a:solidFill>
                  <a:schemeClr val="tx1"/>
                </a:solidFill>
              </a:rPr>
              <a:t> tünel sendromu düşünülen hastalarda aşağıdaki tedavilerden hangisi en son akla gelmelidir? </a:t>
            </a:r>
          </a:p>
          <a:p>
            <a:pPr algn="l"/>
            <a:r>
              <a:rPr lang="tr-TR" sz="2400" dirty="0">
                <a:solidFill>
                  <a:schemeClr val="tx1"/>
                </a:solidFill>
              </a:rPr>
              <a:t>A)	El bileğini </a:t>
            </a:r>
            <a:r>
              <a:rPr lang="tr-TR" sz="2400" dirty="0" err="1">
                <a:solidFill>
                  <a:schemeClr val="tx1"/>
                </a:solidFill>
              </a:rPr>
              <a:t>splintleme</a:t>
            </a:r>
            <a:endParaRPr lang="tr-TR" sz="2400" dirty="0">
              <a:solidFill>
                <a:schemeClr val="tx1"/>
              </a:solidFill>
            </a:endParaRPr>
          </a:p>
          <a:p>
            <a:pPr algn="l"/>
            <a:r>
              <a:rPr lang="tr-TR" sz="2400" dirty="0">
                <a:solidFill>
                  <a:schemeClr val="tx1"/>
                </a:solidFill>
              </a:rPr>
              <a:t>B)	</a:t>
            </a:r>
            <a:r>
              <a:rPr lang="tr-TR" sz="2400" dirty="0" err="1">
                <a:solidFill>
                  <a:schemeClr val="tx1"/>
                </a:solidFill>
              </a:rPr>
              <a:t>Kortikosteroid</a:t>
            </a:r>
            <a:r>
              <a:rPr lang="tr-TR" sz="2400" dirty="0">
                <a:solidFill>
                  <a:schemeClr val="tx1"/>
                </a:solidFill>
              </a:rPr>
              <a:t> tedavisi</a:t>
            </a:r>
          </a:p>
          <a:p>
            <a:pPr algn="l"/>
            <a:r>
              <a:rPr lang="tr-TR" sz="2400" dirty="0">
                <a:solidFill>
                  <a:schemeClr val="tx1"/>
                </a:solidFill>
              </a:rPr>
              <a:t>C)	</a:t>
            </a:r>
            <a:r>
              <a:rPr lang="tr-TR" sz="2400" dirty="0" err="1">
                <a:solidFill>
                  <a:schemeClr val="tx1"/>
                </a:solidFill>
              </a:rPr>
              <a:t>Transvers</a:t>
            </a:r>
            <a:r>
              <a:rPr lang="tr-TR" sz="2400" dirty="0">
                <a:solidFill>
                  <a:schemeClr val="tx1"/>
                </a:solidFill>
              </a:rPr>
              <a:t> </a:t>
            </a:r>
            <a:r>
              <a:rPr lang="tr-TR" sz="2400" dirty="0" err="1">
                <a:solidFill>
                  <a:schemeClr val="tx1"/>
                </a:solidFill>
              </a:rPr>
              <a:t>karpal</a:t>
            </a:r>
            <a:r>
              <a:rPr lang="tr-TR" sz="2400" dirty="0">
                <a:solidFill>
                  <a:schemeClr val="tx1"/>
                </a:solidFill>
              </a:rPr>
              <a:t> </a:t>
            </a:r>
            <a:r>
              <a:rPr lang="tr-TR" sz="2400" dirty="0" err="1">
                <a:solidFill>
                  <a:schemeClr val="tx1"/>
                </a:solidFill>
              </a:rPr>
              <a:t>ligamentin</a:t>
            </a:r>
            <a:r>
              <a:rPr lang="tr-TR" sz="2400" dirty="0">
                <a:solidFill>
                  <a:schemeClr val="tx1"/>
                </a:solidFill>
              </a:rPr>
              <a:t> cerrahi </a:t>
            </a:r>
            <a:r>
              <a:rPr lang="tr-TR" sz="2400" dirty="0" err="1">
                <a:solidFill>
                  <a:schemeClr val="tx1"/>
                </a:solidFill>
              </a:rPr>
              <a:t>olarakserbestleştirilmesi</a:t>
            </a:r>
            <a:endParaRPr lang="tr-TR" sz="2400" dirty="0">
              <a:solidFill>
                <a:schemeClr val="tx1"/>
              </a:solidFill>
            </a:endParaRPr>
          </a:p>
          <a:p>
            <a:pPr algn="l"/>
            <a:r>
              <a:rPr lang="tr-TR" sz="2400" dirty="0">
                <a:solidFill>
                  <a:schemeClr val="tx1"/>
                </a:solidFill>
              </a:rPr>
              <a:t>D)	Fizik tedavi</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61</a:t>
            </a:fld>
            <a:endParaRPr lang="tr-TR">
              <a:solidFill>
                <a:prstClr val="black">
                  <a:tint val="75000"/>
                </a:prstClr>
              </a:solidFill>
            </a:endParaRPr>
          </a:p>
        </p:txBody>
      </p:sp>
    </p:spTree>
    <p:extLst>
      <p:ext uri="{BB962C8B-B14F-4D97-AF65-F5344CB8AC3E}">
        <p14:creationId xmlns:p14="http://schemas.microsoft.com/office/powerpoint/2010/main" val="3363598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pPr>
              <a:defRPr/>
            </a:pPr>
            <a:fld id="{33B6ECFC-072B-4E66-9DFB-4B956F1102CE}" type="slidenum">
              <a:rPr lang="tr-TR"/>
              <a:pPr>
                <a:defRPr/>
              </a:pPr>
              <a:t>62</a:t>
            </a:fld>
            <a:endParaRPr lang="tr-TR" dirty="0"/>
          </a:p>
        </p:txBody>
      </p:sp>
      <p:sp>
        <p:nvSpPr>
          <p:cNvPr id="55299" name="1 Başlık"/>
          <p:cNvSpPr>
            <a:spLocks noGrp="1"/>
          </p:cNvSpPr>
          <p:nvPr>
            <p:ph type="title"/>
          </p:nvPr>
        </p:nvSpPr>
        <p:spPr>
          <a:xfrm>
            <a:off x="457200" y="274638"/>
            <a:ext cx="8229600" cy="654050"/>
          </a:xfrm>
        </p:spPr>
        <p:txBody>
          <a:bodyPr/>
          <a:lstStyle/>
          <a:p>
            <a:pPr eaLnBrk="1" hangingPunct="1"/>
            <a:r>
              <a:rPr lang="tr-TR" altLang="tr-TR" smtClean="0"/>
              <a:t>KTS</a:t>
            </a:r>
          </a:p>
        </p:txBody>
      </p:sp>
      <p:sp>
        <p:nvSpPr>
          <p:cNvPr id="55300" name="2 İçerik Yer Tutucusu"/>
          <p:cNvSpPr>
            <a:spLocks noGrp="1"/>
          </p:cNvSpPr>
          <p:nvPr>
            <p:ph idx="1"/>
          </p:nvPr>
        </p:nvSpPr>
        <p:spPr>
          <a:xfrm>
            <a:off x="457200" y="1071563"/>
            <a:ext cx="8229600" cy="5054600"/>
          </a:xfrm>
        </p:spPr>
        <p:txBody>
          <a:bodyPr/>
          <a:lstStyle/>
          <a:p>
            <a:pPr eaLnBrk="1" hangingPunct="1"/>
            <a:r>
              <a:rPr lang="tr-TR" altLang="tr-TR" smtClean="0"/>
              <a:t>Tinnel, Phalen testleri +</a:t>
            </a:r>
          </a:p>
          <a:p>
            <a:pPr eaLnBrk="1" hangingPunct="1"/>
            <a:endParaRPr lang="tr-TR" altLang="tr-TR" smtClean="0"/>
          </a:p>
          <a:p>
            <a:pPr eaLnBrk="1" hangingPunct="1"/>
            <a:r>
              <a:rPr lang="tr-TR" altLang="tr-TR" smtClean="0"/>
              <a:t>Tanı; Klinik + ENMG</a:t>
            </a:r>
          </a:p>
          <a:p>
            <a:pPr eaLnBrk="1" hangingPunct="1"/>
            <a:endParaRPr lang="tr-TR" altLang="tr-TR" smtClean="0"/>
          </a:p>
          <a:p>
            <a:pPr eaLnBrk="1" hangingPunct="1"/>
            <a:r>
              <a:rPr lang="tr-TR" altLang="tr-TR" smtClean="0"/>
              <a:t>Tedavi</a:t>
            </a:r>
          </a:p>
          <a:p>
            <a:pPr lvl="1" eaLnBrk="1" hangingPunct="1"/>
            <a:r>
              <a:rPr lang="tr-TR" altLang="tr-TR" smtClean="0"/>
              <a:t>KS oral, lokal </a:t>
            </a:r>
          </a:p>
          <a:p>
            <a:pPr lvl="1" eaLnBrk="1" hangingPunct="1"/>
            <a:r>
              <a:rPr lang="tr-TR" altLang="tr-TR" smtClean="0"/>
              <a:t>NSAİ</a:t>
            </a:r>
          </a:p>
          <a:p>
            <a:pPr lvl="1" eaLnBrk="1" hangingPunct="1"/>
            <a:r>
              <a:rPr lang="tr-TR" altLang="tr-TR" smtClean="0"/>
              <a:t>FTR</a:t>
            </a:r>
          </a:p>
          <a:p>
            <a:pPr lvl="1" eaLnBrk="1" hangingPunct="1"/>
            <a:r>
              <a:rPr lang="tr-TR" altLang="tr-TR" smtClean="0"/>
              <a:t>Cerrahi</a:t>
            </a:r>
          </a:p>
          <a:p>
            <a:pPr eaLnBrk="1" hangingPunct="1"/>
            <a:endParaRPr lang="tr-TR" altLang="tr-TR" smtClean="0"/>
          </a:p>
        </p:txBody>
      </p:sp>
      <p:sp>
        <p:nvSpPr>
          <p:cNvPr id="4" name="3 Slayt Numarası Yer Tutucusu"/>
          <p:cNvSpPr txBox="1">
            <a:spLocks noGrp="1"/>
          </p:cNvSpPr>
          <p:nvPr/>
        </p:nvSpPr>
        <p:spPr>
          <a:xfrm>
            <a:off x="6553200" y="6356350"/>
            <a:ext cx="2133600" cy="365125"/>
          </a:xfrm>
          <a:prstGeom prst="rect">
            <a:avLst/>
          </a:prstGeom>
          <a:noFill/>
        </p:spPr>
        <p:txBody>
          <a:bodyPr anchor="ctr"/>
          <a:lstStyle/>
          <a:p>
            <a:pPr algn="r">
              <a:buFont typeface="Times New Roman" pitchFamily="16" charset="0"/>
              <a:buNone/>
              <a:defRPr/>
            </a:pPr>
            <a:fld id="{FF45FA14-70D6-41C6-BE85-8025A85C8D35}" type="slidenum">
              <a:rPr lang="tr-TR" sz="1200">
                <a:solidFill>
                  <a:schemeClr val="tx1">
                    <a:tint val="75000"/>
                  </a:schemeClr>
                </a:solidFill>
                <a:latin typeface="Calibri" pitchFamily="34" charset="0"/>
                <a:ea typeface="MS Gothic" charset="-128"/>
                <a:cs typeface="Arial" charset="0"/>
              </a:rPr>
              <a:pPr algn="r">
                <a:buFont typeface="Times New Roman" pitchFamily="16" charset="0"/>
                <a:buNone/>
                <a:defRPr/>
              </a:pPr>
              <a:t>62</a:t>
            </a:fld>
            <a:endParaRPr lang="tr-TR" sz="1200" dirty="0">
              <a:solidFill>
                <a:schemeClr val="tx1">
                  <a:tint val="75000"/>
                </a:schemeClr>
              </a:solidFill>
              <a:latin typeface="Calibri" pitchFamily="34" charset="0"/>
              <a:ea typeface="MS Gothic" charset="-128"/>
              <a:cs typeface="Arial" charset="0"/>
            </a:endParaRPr>
          </a:p>
        </p:txBody>
      </p:sp>
    </p:spTree>
    <p:extLst>
      <p:ext uri="{BB962C8B-B14F-4D97-AF65-F5344CB8AC3E}">
        <p14:creationId xmlns:p14="http://schemas.microsoft.com/office/powerpoint/2010/main" val="15126960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defRPr/>
            </a:pPr>
            <a:fld id="{0B1C920E-B89A-4091-96FD-CF16B7470EE6}" type="slidenum">
              <a:rPr lang="tr-TR"/>
              <a:pPr>
                <a:defRPr/>
              </a:pPr>
              <a:t>63</a:t>
            </a:fld>
            <a:endParaRPr lang="tr-TR" dirty="0"/>
          </a:p>
        </p:txBody>
      </p:sp>
      <p:sp>
        <p:nvSpPr>
          <p:cNvPr id="2" name="1 Başlık"/>
          <p:cNvSpPr>
            <a:spLocks noGrp="1"/>
          </p:cNvSpPr>
          <p:nvPr>
            <p:ph type="title"/>
          </p:nvPr>
        </p:nvSpPr>
        <p:spPr>
          <a:xfrm>
            <a:off x="457200" y="274638"/>
            <a:ext cx="8229600" cy="654050"/>
          </a:xfrm>
        </p:spPr>
        <p:txBody>
          <a:bodyPr>
            <a:normAutofit fontScale="90000"/>
          </a:bodyPr>
          <a:lstStyle/>
          <a:p>
            <a:pPr eaLnBrk="1" hangingPunct="1">
              <a:defRPr/>
            </a:pPr>
            <a:r>
              <a:rPr lang="tr-TR" sz="2400" dirty="0" err="1" smtClean="0"/>
              <a:t>Karpal</a:t>
            </a:r>
            <a:r>
              <a:rPr lang="tr-TR" sz="2400" dirty="0" smtClean="0"/>
              <a:t> Tünel Sendromu</a:t>
            </a:r>
            <a:br>
              <a:rPr lang="tr-TR" sz="2400" dirty="0" smtClean="0"/>
            </a:br>
            <a:r>
              <a:rPr lang="tr-TR" sz="2400" dirty="0" smtClean="0"/>
              <a:t>Tedavi</a:t>
            </a:r>
            <a:endParaRPr lang="tr-TR" dirty="0"/>
          </a:p>
        </p:txBody>
      </p:sp>
      <p:sp>
        <p:nvSpPr>
          <p:cNvPr id="4" name="3 Slayt Numarası Yer Tutucusu"/>
          <p:cNvSpPr txBox="1">
            <a:spLocks noGrp="1"/>
          </p:cNvSpPr>
          <p:nvPr/>
        </p:nvSpPr>
        <p:spPr>
          <a:xfrm>
            <a:off x="6553200" y="6356350"/>
            <a:ext cx="2133600" cy="365125"/>
          </a:xfrm>
          <a:prstGeom prst="rect">
            <a:avLst/>
          </a:prstGeom>
          <a:noFill/>
        </p:spPr>
        <p:txBody>
          <a:bodyPr anchor="ctr"/>
          <a:lstStyle/>
          <a:p>
            <a:pPr algn="r">
              <a:buFont typeface="Times New Roman" pitchFamily="16" charset="0"/>
              <a:buNone/>
              <a:defRPr/>
            </a:pPr>
            <a:fld id="{35050CA2-01C6-4C10-8ABF-988C2B6F2119}" type="slidenum">
              <a:rPr lang="tr-TR" sz="1200">
                <a:solidFill>
                  <a:schemeClr val="tx1">
                    <a:tint val="75000"/>
                  </a:schemeClr>
                </a:solidFill>
                <a:latin typeface="Calibri" pitchFamily="34" charset="0"/>
                <a:ea typeface="MS Gothic" charset="-128"/>
                <a:cs typeface="Arial" charset="0"/>
              </a:rPr>
              <a:pPr algn="r">
                <a:buFont typeface="Times New Roman" pitchFamily="16" charset="0"/>
                <a:buNone/>
                <a:defRPr/>
              </a:pPr>
              <a:t>63</a:t>
            </a:fld>
            <a:endParaRPr lang="tr-TR" sz="1200" dirty="0">
              <a:solidFill>
                <a:schemeClr val="tx1">
                  <a:tint val="75000"/>
                </a:schemeClr>
              </a:solidFill>
              <a:latin typeface="Calibri" pitchFamily="34" charset="0"/>
              <a:ea typeface="MS Gothic" charset="-128"/>
              <a:cs typeface="Arial" charset="0"/>
            </a:endParaRPr>
          </a:p>
        </p:txBody>
      </p:sp>
      <p:pic>
        <p:nvPicPr>
          <p:cNvPr id="56325" name="Picture 4" descr="cinch-lock-bg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42938" y="1571625"/>
            <a:ext cx="2219325" cy="3962400"/>
          </a:xfrm>
        </p:spPr>
      </p:pic>
      <p:sp>
        <p:nvSpPr>
          <p:cNvPr id="56326" name="5 Dikdörtgen"/>
          <p:cNvSpPr>
            <a:spLocks noChangeArrowheads="1"/>
          </p:cNvSpPr>
          <p:nvPr/>
        </p:nvSpPr>
        <p:spPr bwMode="auto">
          <a:xfrm>
            <a:off x="3500438" y="1785938"/>
            <a:ext cx="45720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ltLang="tr-TR" sz="1800" b="1">
                <a:solidFill>
                  <a:srgbClr val="CC0099"/>
                </a:solidFill>
              </a:rPr>
              <a:t>Splintleme</a:t>
            </a:r>
          </a:p>
          <a:p>
            <a:r>
              <a:rPr lang="tr-TR" altLang="tr-TR" sz="1800"/>
              <a:t>Basit ve ucuz bir tedavi yöntemidir</a:t>
            </a:r>
          </a:p>
          <a:p>
            <a:pPr marL="669925" lvl="1" indent="-325438"/>
            <a:r>
              <a:rPr lang="tr-TR" altLang="tr-TR" sz="1600"/>
              <a:t>Bileği nötral pozisyonda tutan voler el bileği splinti özellikle bileğin fleksiyon pozisyonuna düştüğü geceleri hastayı rahatlatır</a:t>
            </a:r>
          </a:p>
          <a:p>
            <a:r>
              <a:rPr lang="tr-TR" altLang="tr-TR" sz="1800"/>
              <a:t>Semptomları yeni başlamış ve çok şiddetli olmayan hastalarda splintleme bazen tek başına yeterli bir tedavi olabilir </a:t>
            </a:r>
          </a:p>
          <a:p>
            <a:r>
              <a:rPr lang="tr-TR" altLang="tr-TR" sz="1800"/>
              <a:t>Tüm gün kullanımı sadece gece kullanımına göre daha üstün                                            		</a:t>
            </a:r>
            <a:endParaRPr lang="tr-TR" altLang="tr-TR"/>
          </a:p>
        </p:txBody>
      </p:sp>
    </p:spTree>
    <p:extLst>
      <p:ext uri="{BB962C8B-B14F-4D97-AF65-F5344CB8AC3E}">
        <p14:creationId xmlns:p14="http://schemas.microsoft.com/office/powerpoint/2010/main" val="2508649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21)	Emzirme izni ile ilgili olarak aşağıdakilerden hangisi yanlıştır? </a:t>
            </a:r>
          </a:p>
          <a:p>
            <a:pPr algn="l"/>
            <a:r>
              <a:rPr lang="tr-TR" sz="2400" dirty="0">
                <a:solidFill>
                  <a:schemeClr val="tx1"/>
                </a:solidFill>
              </a:rPr>
              <a:t>A)	Günde toplam 1.5 saat süt izni şeklinde uygulanır</a:t>
            </a:r>
          </a:p>
          <a:p>
            <a:pPr algn="l"/>
            <a:r>
              <a:rPr lang="tr-TR" sz="2400" dirty="0">
                <a:solidFill>
                  <a:schemeClr val="tx1"/>
                </a:solidFill>
              </a:rPr>
              <a:t>B)	Kadın işçilere 6 aydan küçük çocuklarını emzirmeleri için verilir</a:t>
            </a:r>
          </a:p>
          <a:p>
            <a:pPr algn="l"/>
            <a:r>
              <a:rPr lang="tr-TR" sz="2400" dirty="0">
                <a:solidFill>
                  <a:schemeClr val="tx1"/>
                </a:solidFill>
              </a:rPr>
              <a:t>C)	Bu süre günlük çalışma süresinden sayılır</a:t>
            </a:r>
          </a:p>
          <a:p>
            <a:pPr algn="l"/>
            <a:r>
              <a:rPr lang="tr-TR" sz="2400" dirty="0">
                <a:solidFill>
                  <a:schemeClr val="tx1"/>
                </a:solidFill>
              </a:rPr>
              <a:t>D)	Bu sürenin hangi saatler arasında ve kaça bölünerek kullanılacağını işçi kendisi belirler</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64</a:t>
            </a:fld>
            <a:endParaRPr lang="tr-TR">
              <a:solidFill>
                <a:prstClr val="black">
                  <a:tint val="75000"/>
                </a:prstClr>
              </a:solidFill>
            </a:endParaRPr>
          </a:p>
        </p:txBody>
      </p:sp>
    </p:spTree>
    <p:extLst>
      <p:ext uri="{BB962C8B-B14F-4D97-AF65-F5344CB8AC3E}">
        <p14:creationId xmlns:p14="http://schemas.microsoft.com/office/powerpoint/2010/main" val="31302920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a:bodyPr>
          <a:lstStyle/>
          <a:p>
            <a:pPr fontAlgn="auto">
              <a:spcAft>
                <a:spcPts val="0"/>
              </a:spcAft>
              <a:defRPr/>
            </a:pPr>
            <a:r>
              <a:rPr lang="tr-TR" sz="3200" b="1" dirty="0"/>
              <a:t>4857 SAYILI İŞ KANUNU</a:t>
            </a:r>
          </a:p>
        </p:txBody>
      </p:sp>
      <p:sp>
        <p:nvSpPr>
          <p:cNvPr id="16386" name="Alt Başlık 2"/>
          <p:cNvSpPr>
            <a:spLocks noGrp="1"/>
          </p:cNvSpPr>
          <p:nvPr>
            <p:ph type="subTitle" idx="1"/>
          </p:nvPr>
        </p:nvSpPr>
        <p:spPr>
          <a:xfrm>
            <a:off x="611560" y="1268760"/>
            <a:ext cx="7777162" cy="4752975"/>
          </a:xfrm>
        </p:spPr>
        <p:txBody>
          <a:bodyPr/>
          <a:lstStyle/>
          <a:p>
            <a:pPr algn="l"/>
            <a:r>
              <a:rPr lang="tr-TR" sz="2400" b="1" dirty="0">
                <a:solidFill>
                  <a:schemeClr val="tx1"/>
                </a:solidFill>
              </a:rPr>
              <a:t>Madde 74 - </a:t>
            </a:r>
            <a:r>
              <a:rPr lang="tr-TR" sz="2400" b="1" dirty="0" smtClean="0">
                <a:solidFill>
                  <a:schemeClr val="tx1"/>
                </a:solidFill>
              </a:rPr>
              <a:t>Analık </a:t>
            </a:r>
            <a:r>
              <a:rPr lang="tr-TR" sz="2400" b="1" dirty="0">
                <a:solidFill>
                  <a:schemeClr val="tx1"/>
                </a:solidFill>
              </a:rPr>
              <a:t>halinde çalışma ve süt izni </a:t>
            </a:r>
            <a:endParaRPr lang="tr-TR" sz="2400" b="1" dirty="0" smtClean="0">
              <a:solidFill>
                <a:schemeClr val="tx1"/>
              </a:solidFill>
            </a:endParaRPr>
          </a:p>
          <a:p>
            <a:pPr algn="l"/>
            <a:endParaRPr lang="tr-TR" sz="2400" b="1" dirty="0">
              <a:solidFill>
                <a:schemeClr val="tx1"/>
              </a:solidFill>
            </a:endParaRPr>
          </a:p>
          <a:p>
            <a:pPr algn="l"/>
            <a:r>
              <a:rPr lang="tr-TR" sz="2400" b="1" dirty="0">
                <a:solidFill>
                  <a:schemeClr val="tx1"/>
                </a:solidFill>
              </a:rPr>
              <a:t>Kadın işçilere </a:t>
            </a:r>
            <a:r>
              <a:rPr lang="tr-TR" sz="2800" b="1" u="sng" dirty="0">
                <a:solidFill>
                  <a:schemeClr val="tx1"/>
                </a:solidFill>
              </a:rPr>
              <a:t>bir yaşından küçük çocuklarını </a:t>
            </a:r>
            <a:r>
              <a:rPr lang="tr-TR" sz="2400" b="1" dirty="0">
                <a:solidFill>
                  <a:schemeClr val="tx1"/>
                </a:solidFill>
              </a:rPr>
              <a:t>emzirmeleri için </a:t>
            </a:r>
            <a:endParaRPr lang="tr-TR" sz="2400" b="1" dirty="0" smtClean="0">
              <a:solidFill>
                <a:schemeClr val="tx1"/>
              </a:solidFill>
            </a:endParaRPr>
          </a:p>
          <a:p>
            <a:pPr algn="l"/>
            <a:r>
              <a:rPr lang="tr-TR" sz="2400" b="1" u="sng" dirty="0" smtClean="0">
                <a:solidFill>
                  <a:schemeClr val="tx1"/>
                </a:solidFill>
              </a:rPr>
              <a:t>günde </a:t>
            </a:r>
            <a:r>
              <a:rPr lang="tr-TR" sz="2400" b="1" u="sng" dirty="0">
                <a:solidFill>
                  <a:schemeClr val="tx1"/>
                </a:solidFill>
              </a:rPr>
              <a:t>toplam </a:t>
            </a:r>
            <a:r>
              <a:rPr lang="tr-TR" sz="2400" b="1" u="sng" dirty="0" err="1">
                <a:solidFill>
                  <a:schemeClr val="tx1"/>
                </a:solidFill>
              </a:rPr>
              <a:t>birbuçuk</a:t>
            </a:r>
            <a:r>
              <a:rPr lang="tr-TR" sz="2400" b="1" u="sng" dirty="0">
                <a:solidFill>
                  <a:schemeClr val="tx1"/>
                </a:solidFill>
              </a:rPr>
              <a:t> saat süt </a:t>
            </a:r>
            <a:r>
              <a:rPr lang="tr-TR" sz="2400" b="1" dirty="0">
                <a:solidFill>
                  <a:schemeClr val="tx1"/>
                </a:solidFill>
              </a:rPr>
              <a:t>izni verilir. </a:t>
            </a:r>
            <a:endParaRPr lang="tr-TR" sz="2400" b="1" dirty="0" smtClean="0">
              <a:solidFill>
                <a:schemeClr val="tx1"/>
              </a:solidFill>
            </a:endParaRPr>
          </a:p>
          <a:p>
            <a:pPr algn="l"/>
            <a:endParaRPr lang="tr-TR" sz="2400" b="1" u="sng" dirty="0" smtClean="0">
              <a:solidFill>
                <a:schemeClr val="tx1"/>
              </a:solidFill>
            </a:endParaRPr>
          </a:p>
          <a:p>
            <a:pPr algn="l"/>
            <a:r>
              <a:rPr lang="tr-TR" sz="2400" b="1" u="sng" dirty="0" smtClean="0">
                <a:solidFill>
                  <a:schemeClr val="tx1"/>
                </a:solidFill>
              </a:rPr>
              <a:t>Bu </a:t>
            </a:r>
            <a:r>
              <a:rPr lang="tr-TR" sz="2400" b="1" u="sng" dirty="0">
                <a:solidFill>
                  <a:schemeClr val="tx1"/>
                </a:solidFill>
              </a:rPr>
              <a:t>sürenin hangi saatler arasında ve kaça bölünerek </a:t>
            </a:r>
            <a:r>
              <a:rPr lang="tr-TR" sz="2400" b="1" u="sng" dirty="0" err="1">
                <a:solidFill>
                  <a:schemeClr val="tx1"/>
                </a:solidFill>
              </a:rPr>
              <a:t>kulllanılacağını</a:t>
            </a:r>
            <a:r>
              <a:rPr lang="tr-TR" sz="2400" b="1" u="sng" dirty="0">
                <a:solidFill>
                  <a:schemeClr val="tx1"/>
                </a:solidFill>
              </a:rPr>
              <a:t> işçi kendisi belirler. </a:t>
            </a:r>
            <a:endParaRPr lang="tr-TR" sz="2400" b="1" u="sng" dirty="0" smtClean="0">
              <a:solidFill>
                <a:schemeClr val="tx1"/>
              </a:solidFill>
            </a:endParaRPr>
          </a:p>
          <a:p>
            <a:pPr algn="l"/>
            <a:endParaRPr lang="tr-TR" sz="2400" b="1" u="sng" dirty="0" smtClean="0">
              <a:solidFill>
                <a:schemeClr val="tx1"/>
              </a:solidFill>
            </a:endParaRPr>
          </a:p>
          <a:p>
            <a:pPr algn="l"/>
            <a:r>
              <a:rPr lang="tr-TR" sz="2400" b="1" u="sng" dirty="0" smtClean="0">
                <a:solidFill>
                  <a:schemeClr val="tx1"/>
                </a:solidFill>
              </a:rPr>
              <a:t>Bu </a:t>
            </a:r>
            <a:r>
              <a:rPr lang="tr-TR" sz="2400" b="1" u="sng" dirty="0">
                <a:solidFill>
                  <a:schemeClr val="tx1"/>
                </a:solidFill>
              </a:rPr>
              <a:t>süre günlük çalışma süresinden sayılır. </a:t>
            </a: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65</a:t>
            </a:fld>
            <a:endParaRPr lang="tr-TR"/>
          </a:p>
        </p:txBody>
      </p:sp>
    </p:spTree>
    <p:extLst>
      <p:ext uri="{BB962C8B-B14F-4D97-AF65-F5344CB8AC3E}">
        <p14:creationId xmlns:p14="http://schemas.microsoft.com/office/powerpoint/2010/main" val="1525388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22)	 Temel eğitimini tamamlamış ve okula gitmeyen çocukların çalışma saatleri günde….. ve haftada……saatten fazla olamaz. Bu cümledeki boşluklara gelecek doğru cevaplar hangi seçenekte verilmiştir? ? </a:t>
            </a:r>
          </a:p>
          <a:p>
            <a:pPr algn="l"/>
            <a:r>
              <a:rPr lang="tr-TR" sz="2400" dirty="0">
                <a:solidFill>
                  <a:schemeClr val="tx1"/>
                </a:solidFill>
              </a:rPr>
              <a:t>A) 6 - 30   				B) 4 - 20</a:t>
            </a:r>
          </a:p>
          <a:p>
            <a:pPr algn="l"/>
            <a:r>
              <a:rPr lang="tr-TR" sz="2400" dirty="0">
                <a:solidFill>
                  <a:schemeClr val="tx1"/>
                </a:solidFill>
              </a:rPr>
              <a:t>C) 7 - 35    				D) 8 - 40 </a:t>
            </a: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66</a:t>
            </a:fld>
            <a:endParaRPr lang="tr-TR">
              <a:solidFill>
                <a:prstClr val="black">
                  <a:tint val="75000"/>
                </a:prstClr>
              </a:solidFill>
            </a:endParaRPr>
          </a:p>
        </p:txBody>
      </p:sp>
    </p:spTree>
    <p:extLst>
      <p:ext uri="{BB962C8B-B14F-4D97-AF65-F5344CB8AC3E}">
        <p14:creationId xmlns:p14="http://schemas.microsoft.com/office/powerpoint/2010/main" val="3499414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1008410"/>
          </a:xfrm>
        </p:spPr>
        <p:txBody>
          <a:bodyPr rtlCol="0">
            <a:normAutofit fontScale="90000"/>
          </a:bodyPr>
          <a:lstStyle/>
          <a:p>
            <a:pPr fontAlgn="auto">
              <a:spcAft>
                <a:spcPts val="0"/>
              </a:spcAft>
              <a:defRPr/>
            </a:pPr>
            <a:r>
              <a:rPr lang="tr-TR" sz="3600" b="1" dirty="0" smtClean="0"/>
              <a:t/>
            </a:r>
            <a:br>
              <a:rPr lang="tr-TR" sz="3600" b="1" dirty="0" smtClean="0"/>
            </a:br>
            <a:r>
              <a:rPr lang="tr-TR" sz="3600" b="1" dirty="0" smtClean="0"/>
              <a:t>ÇOCUK </a:t>
            </a:r>
            <a:r>
              <a:rPr lang="tr-TR" sz="3600" b="1" dirty="0"/>
              <a:t>VE GENÇ İŞÇİLERİN ÇALIŞTIRILMA USUL VE ESASLARI HAKKINDA YÖNETMELİK</a:t>
            </a:r>
            <a:r>
              <a:rPr lang="tr-TR" dirty="0"/>
              <a:t/>
            </a:r>
            <a:br>
              <a:rPr lang="tr-TR" dirty="0"/>
            </a:br>
            <a:endParaRPr lang="tr-TR" dirty="0">
              <a:solidFill>
                <a:srgbClr val="FF0000"/>
              </a:solidFill>
            </a:endParaRPr>
          </a:p>
        </p:txBody>
      </p:sp>
      <p:sp>
        <p:nvSpPr>
          <p:cNvPr id="16386" name="Alt Başlık 2"/>
          <p:cNvSpPr>
            <a:spLocks noGrp="1"/>
          </p:cNvSpPr>
          <p:nvPr>
            <p:ph type="subTitle" idx="1"/>
          </p:nvPr>
        </p:nvSpPr>
        <p:spPr>
          <a:xfrm>
            <a:off x="611188" y="1268413"/>
            <a:ext cx="7777162" cy="4752975"/>
          </a:xfrm>
        </p:spPr>
        <p:txBody>
          <a:bodyPr/>
          <a:lstStyle/>
          <a:p>
            <a:pPr algn="l"/>
            <a:r>
              <a:rPr lang="tr-TR" sz="2400" b="1" dirty="0">
                <a:solidFill>
                  <a:schemeClr val="tx1"/>
                </a:solidFill>
              </a:rPr>
              <a:t>Madde 6 —	Çalışma Süreleri ve Ara Dinlenme Süreleri</a:t>
            </a:r>
          </a:p>
          <a:p>
            <a:pPr algn="l"/>
            <a:endParaRPr lang="tr-TR" sz="2400" dirty="0" smtClean="0">
              <a:solidFill>
                <a:schemeClr val="tx1"/>
              </a:solidFill>
            </a:endParaRPr>
          </a:p>
          <a:p>
            <a:pPr algn="l"/>
            <a:r>
              <a:rPr lang="tr-TR" sz="2400" dirty="0" smtClean="0">
                <a:solidFill>
                  <a:schemeClr val="tx1"/>
                </a:solidFill>
              </a:rPr>
              <a:t>Temel </a:t>
            </a:r>
            <a:r>
              <a:rPr lang="tr-TR" sz="2400" dirty="0">
                <a:solidFill>
                  <a:schemeClr val="tx1"/>
                </a:solidFill>
              </a:rPr>
              <a:t>eğitimini tamamlamış ve okula gitmeyen çocukların çalışma saatleri </a:t>
            </a:r>
            <a:r>
              <a:rPr lang="tr-TR" b="1" u="sng" dirty="0">
                <a:solidFill>
                  <a:schemeClr val="tx1"/>
                </a:solidFill>
              </a:rPr>
              <a:t>günde yedi ve haftada </a:t>
            </a:r>
            <a:r>
              <a:rPr lang="tr-TR" b="1" u="sng" dirty="0" err="1">
                <a:solidFill>
                  <a:schemeClr val="tx1"/>
                </a:solidFill>
              </a:rPr>
              <a:t>otuzbeş</a:t>
            </a:r>
            <a:r>
              <a:rPr lang="tr-TR" b="1" u="sng" dirty="0">
                <a:solidFill>
                  <a:schemeClr val="tx1"/>
                </a:solidFill>
              </a:rPr>
              <a:t> </a:t>
            </a:r>
            <a:r>
              <a:rPr lang="tr-TR" sz="2400" dirty="0">
                <a:solidFill>
                  <a:schemeClr val="tx1"/>
                </a:solidFill>
              </a:rPr>
              <a:t>saatten fazla olamaz. </a:t>
            </a:r>
            <a:endParaRPr lang="tr-TR" sz="2400" dirty="0" smtClean="0">
              <a:solidFill>
                <a:schemeClr val="tx1"/>
              </a:solidFill>
            </a:endParaRPr>
          </a:p>
          <a:p>
            <a:pPr algn="l"/>
            <a:r>
              <a:rPr lang="tr-TR" sz="2400" dirty="0" smtClean="0">
                <a:solidFill>
                  <a:schemeClr val="tx1"/>
                </a:solidFill>
              </a:rPr>
              <a:t>Ancak</a:t>
            </a:r>
            <a:r>
              <a:rPr lang="tr-TR" sz="2400" dirty="0">
                <a:solidFill>
                  <a:schemeClr val="tx1"/>
                </a:solidFill>
              </a:rPr>
              <a:t>, 15 yaşını tamamlamış çocuklar için bu süre günde sekiz ve haftada kırk saate kadar arttırılabilir.</a:t>
            </a:r>
          </a:p>
          <a:p>
            <a:pPr algn="l"/>
            <a:endParaRPr lang="tr-TR" sz="2400" dirty="0" smtClean="0">
              <a:solidFill>
                <a:schemeClr val="tx1"/>
              </a:solidFill>
            </a:endParaRPr>
          </a:p>
          <a:p>
            <a:pPr algn="l"/>
            <a:r>
              <a:rPr lang="tr-TR" sz="2400" dirty="0" smtClean="0">
                <a:solidFill>
                  <a:schemeClr val="tx1"/>
                </a:solidFill>
              </a:rPr>
              <a:t>Çocuk </a:t>
            </a:r>
            <a:r>
              <a:rPr lang="tr-TR" sz="2400" dirty="0">
                <a:solidFill>
                  <a:schemeClr val="tx1"/>
                </a:solidFill>
              </a:rPr>
              <a:t>ve genç işçilerin günlük çalışma süreleri, </a:t>
            </a:r>
            <a:r>
              <a:rPr lang="tr-TR" sz="2400" dirty="0" err="1">
                <a:solidFill>
                  <a:schemeClr val="tx1"/>
                </a:solidFill>
              </a:rPr>
              <a:t>yirmidört</a:t>
            </a:r>
            <a:r>
              <a:rPr lang="tr-TR" sz="2400" dirty="0">
                <a:solidFill>
                  <a:schemeClr val="tx1"/>
                </a:solidFill>
              </a:rPr>
              <a:t> saatlik zaman diliminde, kesintisiz </a:t>
            </a:r>
            <a:r>
              <a:rPr lang="tr-TR" sz="2400" dirty="0" err="1">
                <a:solidFill>
                  <a:schemeClr val="tx1"/>
                </a:solidFill>
              </a:rPr>
              <a:t>ondört</a:t>
            </a:r>
            <a:r>
              <a:rPr lang="tr-TR" sz="2400" dirty="0">
                <a:solidFill>
                  <a:schemeClr val="tx1"/>
                </a:solidFill>
              </a:rPr>
              <a:t> saat dinlenme süresi dikkate alınarak uygulanır.</a:t>
            </a:r>
          </a:p>
          <a:p>
            <a:pPr algn="l"/>
            <a:endParaRPr lang="tr-TR" sz="24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67</a:t>
            </a:fld>
            <a:endParaRPr lang="tr-TR"/>
          </a:p>
        </p:txBody>
      </p:sp>
    </p:spTree>
    <p:extLst>
      <p:ext uri="{BB962C8B-B14F-4D97-AF65-F5344CB8AC3E}">
        <p14:creationId xmlns:p14="http://schemas.microsoft.com/office/powerpoint/2010/main" val="17695784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23)	Hastalıklarda çevre faktörünü (</a:t>
            </a:r>
            <a:r>
              <a:rPr lang="tr-TR" sz="2400" dirty="0" err="1">
                <a:solidFill>
                  <a:schemeClr val="tx1"/>
                </a:solidFill>
              </a:rPr>
              <a:t>Miasma</a:t>
            </a:r>
            <a:r>
              <a:rPr lang="tr-TR" sz="2400" dirty="0">
                <a:solidFill>
                  <a:schemeClr val="tx1"/>
                </a:solidFill>
              </a:rPr>
              <a:t> Teorisi) ilk kez dile getiren bilim adamı aşağıdakilerden hangisidir? </a:t>
            </a:r>
          </a:p>
          <a:p>
            <a:pPr algn="l"/>
            <a:r>
              <a:rPr lang="tr-TR" sz="2400" dirty="0">
                <a:solidFill>
                  <a:schemeClr val="tx1"/>
                </a:solidFill>
              </a:rPr>
              <a:t>A) Hipokrat			</a:t>
            </a:r>
            <a:r>
              <a:rPr lang="tr-TR" sz="2400" dirty="0" smtClean="0">
                <a:solidFill>
                  <a:schemeClr val="tx1"/>
                </a:solidFill>
              </a:rPr>
              <a:t>	B</a:t>
            </a:r>
            <a:r>
              <a:rPr lang="tr-TR" sz="2400" dirty="0">
                <a:solidFill>
                  <a:schemeClr val="tx1"/>
                </a:solidFill>
              </a:rPr>
              <a:t>) Platon</a:t>
            </a:r>
          </a:p>
          <a:p>
            <a:pPr algn="l"/>
            <a:r>
              <a:rPr lang="tr-TR" sz="2400" dirty="0">
                <a:solidFill>
                  <a:schemeClr val="tx1"/>
                </a:solidFill>
              </a:rPr>
              <a:t>C) Galen				D) Aristo</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68</a:t>
            </a:fld>
            <a:endParaRPr lang="tr-TR">
              <a:solidFill>
                <a:prstClr val="black">
                  <a:tint val="75000"/>
                </a:prstClr>
              </a:solidFill>
            </a:endParaRPr>
          </a:p>
        </p:txBody>
      </p:sp>
    </p:spTree>
    <p:extLst>
      <p:ext uri="{BB962C8B-B14F-4D97-AF65-F5344CB8AC3E}">
        <p14:creationId xmlns:p14="http://schemas.microsoft.com/office/powerpoint/2010/main" val="4269629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algn="l"/>
            <a:r>
              <a:rPr lang="tr-TR" sz="3200"/>
              <a:t>İSG Kavram ve Kurallarının Gelişimi</a:t>
            </a:r>
          </a:p>
        </p:txBody>
      </p:sp>
      <p:sp>
        <p:nvSpPr>
          <p:cNvPr id="149507" name="Rectangle 3"/>
          <p:cNvSpPr>
            <a:spLocks noGrp="1" noChangeArrowheads="1"/>
          </p:cNvSpPr>
          <p:nvPr>
            <p:ph type="body" idx="1"/>
          </p:nvPr>
        </p:nvSpPr>
        <p:spPr>
          <a:xfrm>
            <a:off x="3635375" y="1600200"/>
            <a:ext cx="5051425" cy="4525963"/>
          </a:xfrm>
        </p:spPr>
        <p:txBody>
          <a:bodyPr/>
          <a:lstStyle/>
          <a:p>
            <a:pPr>
              <a:lnSpc>
                <a:spcPct val="80000"/>
              </a:lnSpc>
            </a:pPr>
            <a:r>
              <a:rPr lang="tr-TR" sz="1800" b="1" dirty="0">
                <a:solidFill>
                  <a:srgbClr val="0000CC"/>
                </a:solidFill>
              </a:rPr>
              <a:t>Eski Mısırlılar (M.Ö. 1500) döneminde</a:t>
            </a:r>
            <a:r>
              <a:rPr lang="tr-TR" sz="1800" b="1" dirty="0"/>
              <a:t>; </a:t>
            </a:r>
            <a:r>
              <a:rPr lang="tr-TR" sz="1800" dirty="0"/>
              <a:t>Piramitlerin inşaatı için yeterli iş gücünün sağlanması için, tıbbi servisler kurulmuştur.</a:t>
            </a:r>
            <a:endParaRPr lang="tr-TR" sz="1800" b="1" dirty="0"/>
          </a:p>
          <a:p>
            <a:pPr>
              <a:lnSpc>
                <a:spcPct val="80000"/>
              </a:lnSpc>
            </a:pPr>
            <a:endParaRPr lang="tr-TR" sz="1800" b="1" dirty="0"/>
          </a:p>
          <a:p>
            <a:pPr>
              <a:lnSpc>
                <a:spcPct val="80000"/>
              </a:lnSpc>
            </a:pPr>
            <a:r>
              <a:rPr lang="tr-TR" sz="1800" b="1" dirty="0">
                <a:solidFill>
                  <a:srgbClr val="CC3399"/>
                </a:solidFill>
              </a:rPr>
              <a:t>Hipokrat (MÖ.460-370);</a:t>
            </a:r>
            <a:r>
              <a:rPr lang="tr-TR" sz="1800" b="1" dirty="0"/>
              <a:t> </a:t>
            </a:r>
            <a:r>
              <a:rPr lang="tr-TR" sz="1800" dirty="0"/>
              <a:t>Kurşun zehirlenmesini tanımlamıştır.</a:t>
            </a:r>
            <a:endParaRPr lang="tr-TR" sz="1800" b="1" dirty="0"/>
          </a:p>
          <a:p>
            <a:pPr>
              <a:lnSpc>
                <a:spcPct val="80000"/>
              </a:lnSpc>
            </a:pPr>
            <a:endParaRPr lang="tr-TR" sz="1800" b="1" dirty="0"/>
          </a:p>
          <a:p>
            <a:pPr>
              <a:lnSpc>
                <a:spcPct val="80000"/>
              </a:lnSpc>
            </a:pPr>
            <a:r>
              <a:rPr lang="tr-TR" sz="1800" b="1" dirty="0">
                <a:solidFill>
                  <a:srgbClr val="0000CC"/>
                </a:solidFill>
              </a:rPr>
              <a:t>Platon (Eflatun)  (MÖ.428-348);</a:t>
            </a:r>
            <a:r>
              <a:rPr lang="tr-TR" sz="1800" b="1" dirty="0"/>
              <a:t> </a:t>
            </a:r>
            <a:r>
              <a:rPr lang="tr-TR" sz="1800" dirty="0"/>
              <a:t>Zanaatkârların çalışma koşullarından kaynaklanan sorunları dile getirmiştir.</a:t>
            </a:r>
            <a:endParaRPr lang="tr-TR" sz="1800" b="1" dirty="0"/>
          </a:p>
          <a:p>
            <a:pPr>
              <a:lnSpc>
                <a:spcPct val="80000"/>
              </a:lnSpc>
            </a:pPr>
            <a:endParaRPr lang="tr-TR" sz="1800" b="1" dirty="0"/>
          </a:p>
          <a:p>
            <a:pPr>
              <a:lnSpc>
                <a:spcPct val="80000"/>
              </a:lnSpc>
            </a:pPr>
            <a:r>
              <a:rPr lang="tr-TR" sz="1800" b="1" dirty="0">
                <a:solidFill>
                  <a:srgbClr val="CC3399"/>
                </a:solidFill>
              </a:rPr>
              <a:t>Aristo  (MÖ.384-322);</a:t>
            </a:r>
            <a:r>
              <a:rPr lang="tr-TR" sz="1800" b="1" dirty="0"/>
              <a:t> </a:t>
            </a:r>
            <a:r>
              <a:rPr lang="tr-TR" sz="1800" dirty="0"/>
              <a:t>Gladyatör diyetini tanımlamıştır.</a:t>
            </a:r>
            <a:endParaRPr lang="tr-TR" sz="1800" b="1" dirty="0"/>
          </a:p>
          <a:p>
            <a:pPr>
              <a:lnSpc>
                <a:spcPct val="80000"/>
              </a:lnSpc>
            </a:pPr>
            <a:endParaRPr lang="tr-TR" sz="1800" b="1" dirty="0"/>
          </a:p>
          <a:p>
            <a:pPr>
              <a:lnSpc>
                <a:spcPct val="80000"/>
              </a:lnSpc>
            </a:pPr>
            <a:r>
              <a:rPr lang="tr-TR" sz="1800" b="1" dirty="0">
                <a:solidFill>
                  <a:srgbClr val="0000CC"/>
                </a:solidFill>
              </a:rPr>
              <a:t>Galen  (</a:t>
            </a:r>
            <a:r>
              <a:rPr lang="tr-TR" sz="1800" b="1" dirty="0" err="1">
                <a:solidFill>
                  <a:srgbClr val="0000CC"/>
                </a:solidFill>
              </a:rPr>
              <a:t>MS.II.Yüzyıl</a:t>
            </a:r>
            <a:r>
              <a:rPr lang="tr-TR" sz="1800" b="1" dirty="0">
                <a:solidFill>
                  <a:srgbClr val="0000CC"/>
                </a:solidFill>
              </a:rPr>
              <a:t>);</a:t>
            </a:r>
            <a:r>
              <a:rPr lang="tr-TR" sz="1800" b="1" dirty="0"/>
              <a:t> </a:t>
            </a:r>
            <a:r>
              <a:rPr lang="tr-TR" sz="1800" dirty="0"/>
              <a:t>Hastalıklarda çevre faktörünü (</a:t>
            </a:r>
            <a:r>
              <a:rPr lang="tr-TR" sz="1800" dirty="0" err="1"/>
              <a:t>Miasma</a:t>
            </a:r>
            <a:r>
              <a:rPr lang="tr-TR" sz="1800" dirty="0"/>
              <a:t> Teorisi) dile getirmiştir.</a:t>
            </a:r>
          </a:p>
        </p:txBody>
      </p:sp>
      <p:pic>
        <p:nvPicPr>
          <p:cNvPr id="1495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060575"/>
            <a:ext cx="2941637"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816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tr-TR" smtClean="0"/>
              <a:t>Asbestozis- Radyoloji</a:t>
            </a:r>
          </a:p>
        </p:txBody>
      </p:sp>
      <p:sp>
        <p:nvSpPr>
          <p:cNvPr id="39939" name="Rectangle 3"/>
          <p:cNvSpPr>
            <a:spLocks noGrp="1" noChangeArrowheads="1"/>
          </p:cNvSpPr>
          <p:nvPr>
            <p:ph type="body" idx="1"/>
          </p:nvPr>
        </p:nvSpPr>
        <p:spPr/>
        <p:txBody>
          <a:bodyPr/>
          <a:lstStyle/>
          <a:p>
            <a:pPr eaLnBrk="1" hangingPunct="1">
              <a:lnSpc>
                <a:spcPct val="90000"/>
              </a:lnSpc>
            </a:pPr>
            <a:r>
              <a:rPr lang="tr-TR" sz="2600" smtClean="0"/>
              <a:t>Radyolojik bulgular ortaya çıktığında olgu asemptomatik olabilir. </a:t>
            </a:r>
          </a:p>
          <a:p>
            <a:pPr lvl="1" eaLnBrk="1" hangingPunct="1">
              <a:lnSpc>
                <a:spcPct val="90000"/>
              </a:lnSpc>
            </a:pPr>
            <a:r>
              <a:rPr lang="tr-TR" sz="2200" smtClean="0"/>
              <a:t>Alt loblarda belirginleşen retikülonodüler dansite artışları</a:t>
            </a:r>
          </a:p>
          <a:p>
            <a:pPr lvl="1" eaLnBrk="1" hangingPunct="1">
              <a:lnSpc>
                <a:spcPct val="90000"/>
              </a:lnSpc>
            </a:pPr>
            <a:endParaRPr lang="tr-TR" sz="2200" smtClean="0"/>
          </a:p>
          <a:p>
            <a:pPr eaLnBrk="1" hangingPunct="1">
              <a:lnSpc>
                <a:spcPct val="90000"/>
              </a:lnSpc>
            </a:pPr>
            <a:r>
              <a:rPr lang="tr-TR" sz="2600" smtClean="0"/>
              <a:t>Nadiren ise tersine olgu semptomatik olup akciğer grafisi normal olabilir (%10) </a:t>
            </a:r>
          </a:p>
          <a:p>
            <a:pPr eaLnBrk="1" hangingPunct="1">
              <a:lnSpc>
                <a:spcPct val="90000"/>
              </a:lnSpc>
            </a:pPr>
            <a:endParaRPr lang="tr-TR" sz="2600" smtClean="0"/>
          </a:p>
          <a:p>
            <a:pPr eaLnBrk="1" hangingPunct="1">
              <a:lnSpc>
                <a:spcPct val="90000"/>
              </a:lnSpc>
            </a:pPr>
            <a:r>
              <a:rPr lang="tr-TR" sz="2600" smtClean="0"/>
              <a:t>Akciğer yüksek çözünürlüklü bilgisayarlı tomografisi (YRBT), </a:t>
            </a:r>
          </a:p>
          <a:p>
            <a:pPr lvl="1" eaLnBrk="1" hangingPunct="1">
              <a:lnSpc>
                <a:spcPct val="90000"/>
              </a:lnSpc>
            </a:pPr>
            <a:r>
              <a:rPr lang="tr-TR" sz="2200" smtClean="0"/>
              <a:t>retikülonodüler lezyonlara eşlik eden plevral (özellikle diyafragmatik plevrada) asbest plakları görülür.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l"/>
            <a:r>
              <a:rPr lang="tr-TR" sz="3200">
                <a:solidFill>
                  <a:srgbClr val="7030A0"/>
                </a:solidFill>
              </a:rPr>
              <a:t>Güvenlik Kültürü</a:t>
            </a:r>
          </a:p>
        </p:txBody>
      </p:sp>
      <p:sp>
        <p:nvSpPr>
          <p:cNvPr id="44035" name="Rectangle 3"/>
          <p:cNvSpPr>
            <a:spLocks noGrp="1" noChangeArrowheads="1"/>
          </p:cNvSpPr>
          <p:nvPr>
            <p:ph type="body" idx="1"/>
          </p:nvPr>
        </p:nvSpPr>
        <p:spPr>
          <a:xfrm>
            <a:off x="457200" y="1295400"/>
            <a:ext cx="8229600" cy="2667000"/>
          </a:xfrm>
        </p:spPr>
        <p:txBody>
          <a:bodyPr/>
          <a:lstStyle/>
          <a:p>
            <a:r>
              <a:rPr lang="tr-TR" sz="2200" u="sng"/>
              <a:t>Pek çok işletme, güvenlik düzeyini yükseltmek amacıyla çaba sarf etmekte, zaman ve para harcamaktadır. Sarf edilen çaba, temelde işletmede iş güvenliği yönetimi sistemini kurmaya ve iş güvenliği kültürünü oluşturmaya yöneliktir.</a:t>
            </a:r>
            <a:r>
              <a:rPr lang="tr-TR" sz="2200"/>
              <a:t> </a:t>
            </a:r>
          </a:p>
          <a:p>
            <a:r>
              <a:rPr lang="tr-TR" sz="2200" u="sng">
                <a:solidFill>
                  <a:schemeClr val="accent2"/>
                </a:solidFill>
              </a:rPr>
              <a:t>İşletmede iş güvenliği yönetim sisteminin tesisi, kaynakların korunmasına katkı sağlayacağı gibi, daha yüksek verimlilik ve kaliteyi de beraberinde getirecektir</a:t>
            </a:r>
            <a:r>
              <a:rPr lang="tr-TR" sz="2200"/>
              <a:t>.</a:t>
            </a:r>
            <a:endParaRPr lang="tr-TR"/>
          </a:p>
        </p:txBody>
      </p:sp>
      <p:pic>
        <p:nvPicPr>
          <p:cNvPr id="44036" name="Picture 4" descr="819480-001"/>
          <p:cNvPicPr>
            <a:picLocks noChangeAspect="1" noChangeArrowheads="1"/>
          </p:cNvPicPr>
          <p:nvPr/>
        </p:nvPicPr>
        <p:blipFill>
          <a:blip r:embed="rId2">
            <a:extLst>
              <a:ext uri="{28A0092B-C50C-407E-A947-70E740481C1C}">
                <a14:useLocalDpi xmlns:a14="http://schemas.microsoft.com/office/drawing/2010/main" val="0"/>
              </a:ext>
            </a:extLst>
          </a:blip>
          <a:srcRect t="11253"/>
          <a:stretch>
            <a:fillRect/>
          </a:stretch>
        </p:blipFill>
        <p:spPr bwMode="auto">
          <a:xfrm>
            <a:off x="4800600" y="4114800"/>
            <a:ext cx="3671888" cy="2398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670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44036"/>
                                        </p:tgtEl>
                                        <p:attrNameLst>
                                          <p:attrName>style.visibility</p:attrName>
                                        </p:attrNameLst>
                                      </p:cBhvr>
                                      <p:to>
                                        <p:strVal val="visible"/>
                                      </p:to>
                                    </p:set>
                                    <p:anim calcmode="lin" valueType="num">
                                      <p:cBhvr>
                                        <p:cTn id="7" dur="500" fill="hold"/>
                                        <p:tgtEl>
                                          <p:spTgt spid="44036"/>
                                        </p:tgtEl>
                                        <p:attrNameLst>
                                          <p:attrName>ppt_w</p:attrName>
                                        </p:attrNameLst>
                                      </p:cBhvr>
                                      <p:tavLst>
                                        <p:tav tm="0">
                                          <p:val>
                                            <p:fltVal val="0"/>
                                          </p:val>
                                        </p:tav>
                                        <p:tav tm="100000">
                                          <p:val>
                                            <p:strVal val="#ppt_w"/>
                                          </p:val>
                                        </p:tav>
                                      </p:tavLst>
                                    </p:anim>
                                    <p:anim calcmode="lin" valueType="num">
                                      <p:cBhvr>
                                        <p:cTn id="8" dur="500" fill="hold"/>
                                        <p:tgtEl>
                                          <p:spTgt spid="44036"/>
                                        </p:tgtEl>
                                        <p:attrNameLst>
                                          <p:attrName>ppt_h</p:attrName>
                                        </p:attrNameLst>
                                      </p:cBhvr>
                                      <p:tavLst>
                                        <p:tav tm="0">
                                          <p:val>
                                            <p:fltVal val="0"/>
                                          </p:val>
                                        </p:tav>
                                        <p:tav tm="100000">
                                          <p:val>
                                            <p:strVal val="#ppt_h"/>
                                          </p:val>
                                        </p:tav>
                                      </p:tavLst>
                                    </p:anim>
                                    <p:animEffect transition="in" filter="fade">
                                      <p:cBhvr>
                                        <p:cTn id="9" dur="5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000" dirty="0">
                <a:solidFill>
                  <a:schemeClr val="tx1"/>
                </a:solidFill>
              </a:rPr>
              <a:t>24)	Aşağıdakilerden hangisi, işverenlerin “İş Sağlığı ve Güvenliği Kültürü Oluşturulması ile ilgili rollerinden biri değildir? </a:t>
            </a:r>
          </a:p>
          <a:p>
            <a:pPr algn="l"/>
            <a:r>
              <a:rPr lang="tr-TR" sz="2000" dirty="0">
                <a:solidFill>
                  <a:schemeClr val="tx1"/>
                </a:solidFill>
              </a:rPr>
              <a:t>A) 	Çalışanlara risk değerlendirmesi ve risk yönetimi yaklaşımı benimsetilmelidir.</a:t>
            </a:r>
          </a:p>
          <a:p>
            <a:pPr algn="l"/>
            <a:r>
              <a:rPr lang="tr-TR" sz="2000" dirty="0">
                <a:solidFill>
                  <a:schemeClr val="tx1"/>
                </a:solidFill>
              </a:rPr>
              <a:t>B) 	Çalışan işçi sayısına bakılmaksızın, her çalışanın İSİG hizmetlerinden yararlanması sağlanmalıdır.</a:t>
            </a:r>
          </a:p>
          <a:p>
            <a:pPr algn="l"/>
            <a:r>
              <a:rPr lang="tr-TR" sz="2000" dirty="0">
                <a:solidFill>
                  <a:schemeClr val="tx1"/>
                </a:solidFill>
              </a:rPr>
              <a:t>C) 	İşletmeler, iş güvenliği konusunda harcama yapmaktan kaçınmamalı, işyeri sağlık ve güvenlik birimlerini desteklemelidir.</a:t>
            </a:r>
          </a:p>
          <a:p>
            <a:pPr algn="l"/>
            <a:r>
              <a:rPr lang="tr-TR" sz="2000" dirty="0">
                <a:solidFill>
                  <a:schemeClr val="tx1"/>
                </a:solidFill>
              </a:rPr>
              <a:t>D) 	İşveren, ilk ve acil yardım hizmetlerinin organizasyonu hariç olmak üzere diğer işyeri hekimliği faaliyetlerinin organizasyonundan sorumludur.</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71</a:t>
            </a:fld>
            <a:endParaRPr lang="tr-TR">
              <a:solidFill>
                <a:prstClr val="black">
                  <a:tint val="75000"/>
                </a:prstClr>
              </a:solidFill>
            </a:endParaRPr>
          </a:p>
        </p:txBody>
      </p:sp>
    </p:spTree>
    <p:extLst>
      <p:ext uri="{BB962C8B-B14F-4D97-AF65-F5344CB8AC3E}">
        <p14:creationId xmlns:p14="http://schemas.microsoft.com/office/powerpoint/2010/main" val="6109114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l"/>
            <a:r>
              <a:rPr lang="tr-TR" sz="3200">
                <a:solidFill>
                  <a:srgbClr val="7030A0"/>
                </a:solidFill>
              </a:rPr>
              <a:t>Güvenlik Kültürü</a:t>
            </a:r>
          </a:p>
        </p:txBody>
      </p:sp>
      <p:sp>
        <p:nvSpPr>
          <p:cNvPr id="46083" name="Rectangle 3"/>
          <p:cNvSpPr>
            <a:spLocks noGrp="1" noChangeArrowheads="1"/>
          </p:cNvSpPr>
          <p:nvPr>
            <p:ph type="body" idx="1"/>
          </p:nvPr>
        </p:nvSpPr>
        <p:spPr>
          <a:xfrm>
            <a:off x="2438400" y="1600200"/>
            <a:ext cx="6477000" cy="4525963"/>
          </a:xfrm>
        </p:spPr>
        <p:txBody>
          <a:bodyPr/>
          <a:lstStyle/>
          <a:p>
            <a:r>
              <a:rPr lang="tr-TR" sz="2000" b="1" dirty="0"/>
              <a:t>Güvenlik kültürünün çalışanlar tarafından işyerlerinde yeterli düzeyde algılanmasının </a:t>
            </a:r>
          </a:p>
          <a:p>
            <a:pPr>
              <a:buFontTx/>
              <a:buNone/>
            </a:pPr>
            <a:r>
              <a:rPr lang="tr-TR" sz="2000" b="1" dirty="0">
                <a:solidFill>
                  <a:schemeClr val="accent2"/>
                </a:solidFill>
              </a:rPr>
              <a:t>	</a:t>
            </a:r>
            <a:r>
              <a:rPr lang="tr-TR" sz="2000" b="1" u="sng" dirty="0">
                <a:solidFill>
                  <a:srgbClr val="A50021"/>
                </a:solidFill>
              </a:rPr>
              <a:t>ilk basamağı</a:t>
            </a:r>
            <a:r>
              <a:rPr lang="tr-TR" sz="2000" dirty="0"/>
              <a:t>, birçok yönetim sisteminde görüldüğü gibi, </a:t>
            </a:r>
            <a:r>
              <a:rPr lang="tr-TR" sz="2000" b="1" u="sng" dirty="0"/>
              <a:t>üst yönetimin taahhüdü </a:t>
            </a:r>
            <a:r>
              <a:rPr lang="tr-TR" sz="2000" dirty="0"/>
              <a:t>olarak adlandırılan kısımdır. </a:t>
            </a:r>
          </a:p>
          <a:p>
            <a:pPr>
              <a:buFontTx/>
              <a:buNone/>
            </a:pPr>
            <a:endParaRPr lang="tr-TR" sz="2000" dirty="0"/>
          </a:p>
          <a:p>
            <a:r>
              <a:rPr lang="tr-TR" sz="2000" b="1" dirty="0"/>
              <a:t>İşveren </a:t>
            </a:r>
            <a:r>
              <a:rPr lang="tr-TR" sz="2000" b="1" dirty="0" smtClean="0"/>
              <a:t>veya vekilleri tarafından </a:t>
            </a:r>
            <a:r>
              <a:rPr lang="tr-TR" sz="2000" b="1" u="sng" dirty="0"/>
              <a:t>işletmede güvenlik kültürü oluşturulmasına yönelik yatırımlar yapılması</a:t>
            </a:r>
            <a:r>
              <a:rPr lang="tr-TR" sz="2000" dirty="0"/>
              <a:t>, gerekli eğitimlerin çalışanlara aldırılması ve </a:t>
            </a:r>
            <a:r>
              <a:rPr lang="tr-TR" sz="2000" b="1" dirty="0">
                <a:solidFill>
                  <a:srgbClr val="660033"/>
                </a:solidFill>
              </a:rPr>
              <a:t>en önemlisi de güvenliği üretimden ve işten önde tutulması</a:t>
            </a:r>
            <a:r>
              <a:rPr lang="tr-TR" sz="2000" dirty="0"/>
              <a:t>, üst yönetimin taahhüdü basamağının gereklilikleridir.</a:t>
            </a:r>
          </a:p>
        </p:txBody>
      </p:sp>
      <p:pic>
        <p:nvPicPr>
          <p:cNvPr id="4" name="Picture 3" descr="C:\Users\casper\AppData\Local\Microsoft\Windows\Temporary Internet Files\Content.IE5\UD80FARH\MCj01504470000[1].wmf"/>
          <p:cNvPicPr>
            <a:picLocks noChangeAspect="1" noChangeArrowheads="1"/>
          </p:cNvPicPr>
          <p:nvPr>
            <p:custDataLst>
              <p:tags r:id="rId1"/>
            </p:custDataLst>
          </p:nvPr>
        </p:nvPicPr>
        <p:blipFill>
          <a:blip r:embed="rId3" cstate="print"/>
          <a:srcRect/>
          <a:stretch>
            <a:fillRect/>
          </a:stretch>
        </p:blipFill>
        <p:spPr bwMode="auto">
          <a:xfrm>
            <a:off x="228600" y="1752600"/>
            <a:ext cx="2143125" cy="289401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13297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l"/>
            <a:r>
              <a:rPr lang="tr-TR" sz="3200">
                <a:solidFill>
                  <a:srgbClr val="7030A0"/>
                </a:solidFill>
              </a:rPr>
              <a:t>Güvenlik Kültürü</a:t>
            </a:r>
          </a:p>
        </p:txBody>
      </p:sp>
      <p:sp>
        <p:nvSpPr>
          <p:cNvPr id="47107" name="Rectangle 3"/>
          <p:cNvSpPr>
            <a:spLocks noGrp="1" noChangeArrowheads="1"/>
          </p:cNvSpPr>
          <p:nvPr>
            <p:ph type="body" idx="1"/>
          </p:nvPr>
        </p:nvSpPr>
        <p:spPr>
          <a:xfrm>
            <a:off x="457200" y="1600200"/>
            <a:ext cx="5410200" cy="4525963"/>
          </a:xfrm>
        </p:spPr>
        <p:txBody>
          <a:bodyPr/>
          <a:lstStyle/>
          <a:p>
            <a:r>
              <a:rPr lang="tr-TR" sz="2000" dirty="0"/>
              <a:t>İşletmede güvenlik kültürü oluşturmanın ve yerleştirmenin </a:t>
            </a:r>
            <a:r>
              <a:rPr lang="tr-TR" sz="2000" b="1" dirty="0"/>
              <a:t>ikinci adımı,</a:t>
            </a:r>
            <a:r>
              <a:rPr lang="tr-TR" sz="2000" dirty="0"/>
              <a:t> </a:t>
            </a:r>
            <a:r>
              <a:rPr lang="tr-TR" sz="2000" b="1" dirty="0"/>
              <a:t>orta yönetim olarak nitelendirilen baş mühendis, mühendis, şef, usta ve eğitici gibi çalışanların, verdikleri talimatlarda iş sağlığı ve güvenliği gerekliliklerini gözetmesi</a:t>
            </a:r>
            <a:r>
              <a:rPr lang="tr-TR" sz="2000" dirty="0"/>
              <a:t> ve çalışanların yaptıkları işlere nezaret ederken iş sağlığı ve güvenliği gerekliliklerine uygun şekilde davranmalarını gözetmeleridir.</a:t>
            </a:r>
          </a:p>
          <a:p>
            <a:endParaRPr lang="tr-TR" dirty="0"/>
          </a:p>
        </p:txBody>
      </p:sp>
      <p:pic>
        <p:nvPicPr>
          <p:cNvPr id="7172" name="Picture 4" descr="C:\Program Files\Microsoft Office\MEDIA\CAGCAT10\j0234657.wmf"/>
          <p:cNvPicPr>
            <a:picLocks noChangeAspect="1" noChangeArrowheads="1"/>
          </p:cNvPicPr>
          <p:nvPr>
            <p:custDataLst>
              <p:tags r:id="rId1"/>
            </p:custDataLst>
          </p:nvPr>
        </p:nvPicPr>
        <p:blipFill>
          <a:blip r:embed="rId3" cstate="print"/>
          <a:stretch>
            <a:fillRect/>
          </a:stretch>
        </p:blipFill>
        <p:spPr bwMode="auto">
          <a:xfrm>
            <a:off x="5643534" y="2139940"/>
            <a:ext cx="3229413" cy="3143248"/>
          </a:xfrm>
          <a:prstGeom prst="rect">
            <a:avLst/>
          </a:prstGeom>
          <a:ln>
            <a:noFill/>
          </a:ln>
          <a:effectLst>
            <a:softEdge rad="112500"/>
          </a:effectLst>
        </p:spPr>
      </p:pic>
    </p:spTree>
    <p:extLst>
      <p:ext uri="{BB962C8B-B14F-4D97-AF65-F5344CB8AC3E}">
        <p14:creationId xmlns:p14="http://schemas.microsoft.com/office/powerpoint/2010/main" val="37680354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l"/>
            <a:r>
              <a:rPr lang="tr-TR" sz="3200">
                <a:solidFill>
                  <a:srgbClr val="7030A0"/>
                </a:solidFill>
              </a:rPr>
              <a:t>Güvenlik Kültürü</a:t>
            </a:r>
          </a:p>
        </p:txBody>
      </p:sp>
      <p:sp>
        <p:nvSpPr>
          <p:cNvPr id="48131" name="Rectangle 3"/>
          <p:cNvSpPr>
            <a:spLocks noGrp="1" noChangeArrowheads="1"/>
          </p:cNvSpPr>
          <p:nvPr>
            <p:ph type="body" idx="1"/>
          </p:nvPr>
        </p:nvSpPr>
        <p:spPr/>
        <p:txBody>
          <a:bodyPr/>
          <a:lstStyle/>
          <a:p>
            <a:r>
              <a:rPr lang="tr-TR" sz="2000" u="sng">
                <a:solidFill>
                  <a:schemeClr val="accent2"/>
                </a:solidFill>
              </a:rPr>
              <a:t>Güvenlik kültürü oluşturmanın </a:t>
            </a:r>
            <a:r>
              <a:rPr lang="tr-TR" sz="2000" b="1" u="sng">
                <a:solidFill>
                  <a:srgbClr val="A50021"/>
                </a:solidFill>
              </a:rPr>
              <a:t>üçüncü basamağı</a:t>
            </a:r>
            <a:r>
              <a:rPr lang="tr-TR" sz="2000" u="sng"/>
              <a:t>, </a:t>
            </a:r>
            <a:r>
              <a:rPr lang="tr-TR" sz="2000" u="sng">
                <a:solidFill>
                  <a:schemeClr val="hlink"/>
                </a:solidFill>
              </a:rPr>
              <a:t>işyerinde yazılı bir iş sağlığı ve güvenliği sistemi kurulmuş olması </a:t>
            </a:r>
            <a:r>
              <a:rPr lang="tr-TR" sz="2000" u="sng">
                <a:solidFill>
                  <a:srgbClr val="009999"/>
                </a:solidFill>
              </a:rPr>
              <a:t>gerekliliğidir</a:t>
            </a:r>
            <a:r>
              <a:rPr lang="tr-TR" sz="2000" u="sng">
                <a:solidFill>
                  <a:schemeClr val="hlink"/>
                </a:solidFill>
              </a:rPr>
              <a:t>.</a:t>
            </a:r>
          </a:p>
          <a:p>
            <a:endParaRPr lang="tr-TR" sz="2000" u="sng"/>
          </a:p>
          <a:p>
            <a:r>
              <a:rPr lang="tr-TR" sz="2000" u="sng"/>
              <a:t>Bu sistemin temel unsurları olarak</a:t>
            </a:r>
            <a:r>
              <a:rPr lang="tr-TR" sz="2000"/>
              <a:t>, </a:t>
            </a:r>
            <a:r>
              <a:rPr lang="tr-TR" sz="2000" u="sng">
                <a:solidFill>
                  <a:srgbClr val="A50021"/>
                </a:solidFill>
              </a:rPr>
              <a:t>çalışanların </a:t>
            </a:r>
            <a:r>
              <a:rPr lang="tr-TR" sz="2000"/>
              <a:t>iş sağlığı ve güvenliği ile ilgili konularda </a:t>
            </a:r>
            <a:r>
              <a:rPr lang="tr-TR" sz="2000" u="sng">
                <a:solidFill>
                  <a:srgbClr val="A50021"/>
                </a:solidFill>
              </a:rPr>
              <a:t>bilgilendirilmesi</a:t>
            </a:r>
            <a:r>
              <a:rPr lang="tr-TR" sz="2000"/>
              <a:t>, ilgili kurul ve heyetlerde alınan kararlardan tüm çalışanların haberdar edilmesi, </a:t>
            </a:r>
            <a:r>
              <a:rPr lang="tr-TR" sz="2000" u="sng">
                <a:solidFill>
                  <a:srgbClr val="A50021"/>
                </a:solidFill>
              </a:rPr>
              <a:t>meydana gelmesi muhtemel olan veya kıl payı atlatılan kazaların raporlanması</a:t>
            </a:r>
            <a:r>
              <a:rPr lang="tr-TR" sz="2000"/>
              <a:t>, ve </a:t>
            </a:r>
            <a:r>
              <a:rPr lang="tr-TR" sz="2000" u="sng"/>
              <a:t>düzeltici faaliyetler hakkında çalışanlara bilgi verilmesi sayılabilir</a:t>
            </a:r>
            <a:r>
              <a:rPr lang="tr-TR" sz="2000"/>
              <a:t>.</a:t>
            </a:r>
          </a:p>
        </p:txBody>
      </p:sp>
    </p:spTree>
    <p:extLst>
      <p:ext uri="{BB962C8B-B14F-4D97-AF65-F5344CB8AC3E}">
        <p14:creationId xmlns:p14="http://schemas.microsoft.com/office/powerpoint/2010/main" val="1343537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l"/>
            <a:r>
              <a:rPr lang="tr-TR" sz="3200">
                <a:solidFill>
                  <a:srgbClr val="7030A0"/>
                </a:solidFill>
              </a:rPr>
              <a:t>Güvenlik Kültürü</a:t>
            </a:r>
          </a:p>
        </p:txBody>
      </p:sp>
      <p:sp>
        <p:nvSpPr>
          <p:cNvPr id="49155" name="Rectangle 3"/>
          <p:cNvSpPr>
            <a:spLocks noGrp="1" noChangeArrowheads="1"/>
          </p:cNvSpPr>
          <p:nvPr>
            <p:ph type="body" idx="1"/>
          </p:nvPr>
        </p:nvSpPr>
        <p:spPr>
          <a:xfrm>
            <a:off x="457200" y="1600200"/>
            <a:ext cx="4800600" cy="4525963"/>
          </a:xfrm>
        </p:spPr>
        <p:txBody>
          <a:bodyPr/>
          <a:lstStyle/>
          <a:p>
            <a:r>
              <a:rPr lang="tr-TR" sz="2000" u="sng">
                <a:solidFill>
                  <a:schemeClr val="accent2"/>
                </a:solidFill>
              </a:rPr>
              <a:t>İşyerlerinde güvenlik kültürü oluşturmanın</a:t>
            </a:r>
            <a:r>
              <a:rPr lang="tr-TR" sz="2000" b="1" u="sng">
                <a:solidFill>
                  <a:schemeClr val="accent2"/>
                </a:solidFill>
              </a:rPr>
              <a:t> </a:t>
            </a:r>
            <a:r>
              <a:rPr lang="tr-TR" sz="2000" b="1" u="sng">
                <a:solidFill>
                  <a:srgbClr val="A50021"/>
                </a:solidFill>
              </a:rPr>
              <a:t>son basamağı</a:t>
            </a:r>
            <a:r>
              <a:rPr lang="tr-TR" sz="2000" u="sng"/>
              <a:t> da </a:t>
            </a:r>
            <a:r>
              <a:rPr lang="tr-TR" sz="2000" u="sng">
                <a:solidFill>
                  <a:srgbClr val="009999"/>
                </a:solidFill>
              </a:rPr>
              <a:t>yazılı olmayan bir iş sağlığı ve güvenliği sistemi oluşturulmasıdır.</a:t>
            </a:r>
          </a:p>
          <a:p>
            <a:r>
              <a:rPr lang="tr-TR" sz="2000" u="sng">
                <a:solidFill>
                  <a:srgbClr val="000099"/>
                </a:solidFill>
              </a:rPr>
              <a:t>ustaların iş sağlığı ve güvenliği gereklerini çıraklara aktarmasının teşvik edilmesi</a:t>
            </a:r>
            <a:r>
              <a:rPr lang="tr-TR" sz="2000"/>
              <a:t> ,</a:t>
            </a:r>
            <a:r>
              <a:rPr lang="tr-TR" sz="2000" u="sng"/>
              <a:t>uygun davranış sergileyen çalışanlara iş sağlığı ve güvenliği konusunda yetki verilerek</a:t>
            </a:r>
            <a:r>
              <a:rPr lang="tr-TR" sz="2000"/>
              <a:t> diğer çalışanları uyarması gibi unsurları içermektedir.</a:t>
            </a:r>
          </a:p>
        </p:txBody>
      </p:sp>
      <p:pic>
        <p:nvPicPr>
          <p:cNvPr id="49156" name="Picture 4" descr="819480-001"/>
          <p:cNvPicPr>
            <a:picLocks noChangeAspect="1" noChangeArrowheads="1"/>
          </p:cNvPicPr>
          <p:nvPr/>
        </p:nvPicPr>
        <p:blipFill>
          <a:blip r:embed="rId2" cstate="print">
            <a:extLst>
              <a:ext uri="{28A0092B-C50C-407E-A947-70E740481C1C}">
                <a14:useLocalDpi xmlns:a14="http://schemas.microsoft.com/office/drawing/2010/main" val="0"/>
              </a:ext>
            </a:extLst>
          </a:blip>
          <a:srcRect t="11253"/>
          <a:stretch>
            <a:fillRect/>
          </a:stretch>
        </p:blipFill>
        <p:spPr bwMode="auto">
          <a:xfrm>
            <a:off x="5257800" y="2133600"/>
            <a:ext cx="3671888" cy="2398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448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49156"/>
                                        </p:tgtEl>
                                        <p:attrNameLst>
                                          <p:attrName>style.visibility</p:attrName>
                                        </p:attrNameLst>
                                      </p:cBhvr>
                                      <p:to>
                                        <p:strVal val="visible"/>
                                      </p:to>
                                    </p:set>
                                    <p:anim calcmode="lin" valueType="num">
                                      <p:cBhvr>
                                        <p:cTn id="7" dur="500" fill="hold"/>
                                        <p:tgtEl>
                                          <p:spTgt spid="49156"/>
                                        </p:tgtEl>
                                        <p:attrNameLst>
                                          <p:attrName>ppt_w</p:attrName>
                                        </p:attrNameLst>
                                      </p:cBhvr>
                                      <p:tavLst>
                                        <p:tav tm="0">
                                          <p:val>
                                            <p:fltVal val="0"/>
                                          </p:val>
                                        </p:tav>
                                        <p:tav tm="100000">
                                          <p:val>
                                            <p:strVal val="#ppt_w"/>
                                          </p:val>
                                        </p:tav>
                                      </p:tavLst>
                                    </p:anim>
                                    <p:anim calcmode="lin" valueType="num">
                                      <p:cBhvr>
                                        <p:cTn id="8" dur="500" fill="hold"/>
                                        <p:tgtEl>
                                          <p:spTgt spid="49156"/>
                                        </p:tgtEl>
                                        <p:attrNameLst>
                                          <p:attrName>ppt_h</p:attrName>
                                        </p:attrNameLst>
                                      </p:cBhvr>
                                      <p:tavLst>
                                        <p:tav tm="0">
                                          <p:val>
                                            <p:fltVal val="0"/>
                                          </p:val>
                                        </p:tav>
                                        <p:tav tm="100000">
                                          <p:val>
                                            <p:strVal val="#ppt_h"/>
                                          </p:val>
                                        </p:tav>
                                      </p:tavLst>
                                    </p:anim>
                                    <p:animEffect transition="in" filter="fade">
                                      <p:cBhvr>
                                        <p:cTn id="9" dur="5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600" b="1" dirty="0"/>
              <a:t>6331 Sayılı İş Sağlığı ve Güvenliği Kanunu</a:t>
            </a:r>
            <a:endParaRPr lang="tr-TR" sz="3600" dirty="0"/>
          </a:p>
        </p:txBody>
      </p:sp>
      <p:sp>
        <p:nvSpPr>
          <p:cNvPr id="3" name="İçerik Yer Tutucusu 2"/>
          <p:cNvSpPr>
            <a:spLocks noGrp="1"/>
          </p:cNvSpPr>
          <p:nvPr>
            <p:ph idx="1"/>
          </p:nvPr>
        </p:nvSpPr>
        <p:spPr/>
        <p:txBody>
          <a:bodyPr/>
          <a:lstStyle/>
          <a:p>
            <a:pPr marL="0" indent="0">
              <a:buNone/>
            </a:pPr>
            <a:r>
              <a:rPr lang="tr-TR" b="1" dirty="0"/>
              <a:t>MADDE 11 – </a:t>
            </a:r>
            <a:r>
              <a:rPr lang="tr-TR" dirty="0"/>
              <a:t>(1) </a:t>
            </a:r>
            <a:r>
              <a:rPr lang="tr-TR" dirty="0" smtClean="0"/>
              <a:t>İşveren</a:t>
            </a:r>
          </a:p>
          <a:p>
            <a:pPr marL="0" indent="0">
              <a:buNone/>
            </a:pPr>
            <a:endParaRPr lang="tr-TR" sz="2000" dirty="0" smtClean="0"/>
          </a:p>
          <a:p>
            <a:pPr marL="0" indent="0">
              <a:buNone/>
            </a:pPr>
            <a:r>
              <a:rPr lang="tr-TR" sz="2400" dirty="0"/>
              <a:t>a) Çalışma ortamı, kullanılan maddeler, iş ekipmanı ile çevre şartlarını dikkate alarak meydana gelebilecek acil durumları önceden değerlendirerek, çalışanları ve çalışma çevresini etkilemesi mümkün ve muhtemel acil durumları belirler ve bunların olumsuz etkilerini önleyici ve sınırlandırıcı tedbirleri alır.</a:t>
            </a:r>
          </a:p>
          <a:p>
            <a:pPr marL="0" indent="0">
              <a:buNone/>
            </a:pPr>
            <a:endParaRPr lang="tr-TR" sz="2400" dirty="0"/>
          </a:p>
          <a:p>
            <a:pPr marL="0" indent="0">
              <a:buNone/>
            </a:pPr>
            <a:r>
              <a:rPr lang="tr-TR" sz="2400" dirty="0"/>
              <a:t>b) Acil durumların olumsuz etkilerinden korunmak üzere gerekli ölçüm ve değerlendirmeleri yapar, acil durum planlarını hazırlar.</a:t>
            </a:r>
          </a:p>
        </p:txBody>
      </p:sp>
      <p:sp>
        <p:nvSpPr>
          <p:cNvPr id="4" name="Slayt Numarası Yer Tutucusu 3"/>
          <p:cNvSpPr>
            <a:spLocks noGrp="1"/>
          </p:cNvSpPr>
          <p:nvPr>
            <p:ph type="sldNum" sz="quarter" idx="12"/>
          </p:nvPr>
        </p:nvSpPr>
        <p:spPr/>
        <p:txBody>
          <a:bodyPr/>
          <a:lstStyle/>
          <a:p>
            <a:pPr>
              <a:defRPr/>
            </a:pPr>
            <a:fld id="{988B27FD-AB22-4964-B91B-39F7442AC49F}" type="slidenum">
              <a:rPr lang="tr-TR" smtClean="0"/>
              <a:pPr>
                <a:defRPr/>
              </a:pPr>
              <a:t>76</a:t>
            </a:fld>
            <a:endParaRPr lang="tr-TR"/>
          </a:p>
        </p:txBody>
      </p:sp>
    </p:spTree>
    <p:extLst>
      <p:ext uri="{BB962C8B-B14F-4D97-AF65-F5344CB8AC3E}">
        <p14:creationId xmlns:p14="http://schemas.microsoft.com/office/powerpoint/2010/main" val="37080224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600" b="1" dirty="0"/>
              <a:t>6331 Sayılı İş Sağlığı ve Güvenliği Kanunu</a:t>
            </a:r>
            <a:endParaRPr lang="tr-TR" sz="3600" dirty="0"/>
          </a:p>
        </p:txBody>
      </p:sp>
      <p:sp>
        <p:nvSpPr>
          <p:cNvPr id="3" name="İçerik Yer Tutucusu 2"/>
          <p:cNvSpPr>
            <a:spLocks noGrp="1"/>
          </p:cNvSpPr>
          <p:nvPr>
            <p:ph idx="1"/>
          </p:nvPr>
        </p:nvSpPr>
        <p:spPr>
          <a:xfrm>
            <a:off x="539552" y="1196752"/>
            <a:ext cx="8229600" cy="4824536"/>
          </a:xfrm>
        </p:spPr>
        <p:txBody>
          <a:bodyPr/>
          <a:lstStyle/>
          <a:p>
            <a:pPr marL="0" indent="0">
              <a:buNone/>
            </a:pPr>
            <a:r>
              <a:rPr lang="tr-TR" b="1" dirty="0"/>
              <a:t>MADDE 11 – </a:t>
            </a:r>
            <a:r>
              <a:rPr lang="tr-TR" dirty="0"/>
              <a:t>(1) </a:t>
            </a:r>
            <a:r>
              <a:rPr lang="tr-TR" dirty="0" smtClean="0"/>
              <a:t>İşveren</a:t>
            </a:r>
          </a:p>
          <a:p>
            <a:pPr marL="0" indent="0">
              <a:buNone/>
            </a:pPr>
            <a:r>
              <a:rPr lang="tr-TR" sz="2400" dirty="0"/>
              <a:t>c) Acil durumlarla mücadele için işyerinin büyüklüğü ve taşıdığı özel tehlikeler, yapılan işin niteliği, çalışan sayısı ile işyerinde bulunan diğer kişileri dikkate alarak; önleme, koruma, tahliye, yangınla mücadele, ilk yardım ve benzeri konularda uygun donanıma sahip ve bu konularda eğitimli yeterli sayıda kişiyi görevlendirir, araç ve gereçleri sağlayarak eğitim ve tatbikatları yaptırır ve ekiplerin her zaman hazır bulunmalarını sağlar.</a:t>
            </a:r>
          </a:p>
          <a:p>
            <a:pPr marL="0" indent="0">
              <a:buNone/>
            </a:pPr>
            <a:endParaRPr lang="tr-TR" sz="2400" dirty="0" smtClean="0"/>
          </a:p>
          <a:p>
            <a:pPr marL="0" indent="0">
              <a:buNone/>
            </a:pPr>
            <a:r>
              <a:rPr lang="tr-TR" sz="2400" dirty="0" smtClean="0"/>
              <a:t>ç</a:t>
            </a:r>
            <a:r>
              <a:rPr lang="tr-TR" sz="2400" dirty="0"/>
              <a:t>) Özellikle ilk yardım, acil tıbbi müdahale, kurtarma ve yangınla mücadele konularında, işyeri dışındaki kuruluşlarla irtibatı sağlayacak gerekli düzenlemeleri yapar.</a:t>
            </a:r>
          </a:p>
        </p:txBody>
      </p:sp>
      <p:sp>
        <p:nvSpPr>
          <p:cNvPr id="4" name="Slayt Numarası Yer Tutucusu 3"/>
          <p:cNvSpPr>
            <a:spLocks noGrp="1"/>
          </p:cNvSpPr>
          <p:nvPr>
            <p:ph type="sldNum" sz="quarter" idx="12"/>
          </p:nvPr>
        </p:nvSpPr>
        <p:spPr/>
        <p:txBody>
          <a:bodyPr/>
          <a:lstStyle/>
          <a:p>
            <a:pPr>
              <a:defRPr/>
            </a:pPr>
            <a:fld id="{988B27FD-AB22-4964-B91B-39F7442AC49F}" type="slidenum">
              <a:rPr lang="tr-TR" smtClean="0"/>
              <a:pPr>
                <a:defRPr/>
              </a:pPr>
              <a:t>77</a:t>
            </a:fld>
            <a:endParaRPr lang="tr-TR"/>
          </a:p>
        </p:txBody>
      </p:sp>
    </p:spTree>
    <p:extLst>
      <p:ext uri="{BB962C8B-B14F-4D97-AF65-F5344CB8AC3E}">
        <p14:creationId xmlns:p14="http://schemas.microsoft.com/office/powerpoint/2010/main" val="27820020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25)	SGK istatistiklerine ülkemizde oluşan İş Kazası Oranlarının Sektörlere Göre Dağılımı ( kaza sayısı/100.000 işçi) incelendiğinde oransal olarak en çok kaza oranı olan sektörlerin sıralaması aşağıdakilerden hangisidir? </a:t>
            </a:r>
          </a:p>
          <a:p>
            <a:pPr algn="l"/>
            <a:r>
              <a:rPr lang="tr-TR" sz="2400" dirty="0">
                <a:solidFill>
                  <a:schemeClr val="tx1"/>
                </a:solidFill>
              </a:rPr>
              <a:t>A)	Maden – Metal – Makine		</a:t>
            </a:r>
          </a:p>
          <a:p>
            <a:pPr algn="l"/>
            <a:r>
              <a:rPr lang="tr-TR" sz="2400" dirty="0">
                <a:solidFill>
                  <a:schemeClr val="tx1"/>
                </a:solidFill>
              </a:rPr>
              <a:t>B) 	Maden- Metal – Tekstil</a:t>
            </a:r>
          </a:p>
          <a:p>
            <a:pPr algn="l"/>
            <a:r>
              <a:rPr lang="tr-TR" sz="2400" dirty="0">
                <a:solidFill>
                  <a:schemeClr val="tx1"/>
                </a:solidFill>
              </a:rPr>
              <a:t>C)	Metal – Tekstil – İnşaat			</a:t>
            </a:r>
          </a:p>
          <a:p>
            <a:pPr algn="l"/>
            <a:r>
              <a:rPr lang="tr-TR" sz="2400" dirty="0">
                <a:solidFill>
                  <a:schemeClr val="tx1"/>
                </a:solidFill>
              </a:rPr>
              <a:t>D)	İnşaat – Makine – </a:t>
            </a:r>
            <a:r>
              <a:rPr lang="tr-TR" sz="2400" dirty="0" err="1">
                <a:solidFill>
                  <a:schemeClr val="tx1"/>
                </a:solidFill>
              </a:rPr>
              <a:t>Nakliya</a:t>
            </a:r>
            <a:endParaRPr lang="tr-TR" sz="2400" dirty="0">
              <a:solidFill>
                <a:schemeClr val="tx1"/>
              </a:solidFill>
            </a:endParaRP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78</a:t>
            </a:fld>
            <a:endParaRPr lang="tr-TR">
              <a:solidFill>
                <a:prstClr val="black">
                  <a:tint val="75000"/>
                </a:prstClr>
              </a:solidFill>
            </a:endParaRPr>
          </a:p>
        </p:txBody>
      </p:sp>
    </p:spTree>
    <p:extLst>
      <p:ext uri="{BB962C8B-B14F-4D97-AF65-F5344CB8AC3E}">
        <p14:creationId xmlns:p14="http://schemas.microsoft.com/office/powerpoint/2010/main" val="2399441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l"/>
            <a:r>
              <a:rPr lang="tr-TR" sz="3200">
                <a:solidFill>
                  <a:schemeClr val="accent2"/>
                </a:solidFill>
              </a:rPr>
              <a:t>Türkiye’de İş Sağlığı ve Güvenliğinde Mevcut</a:t>
            </a:r>
            <a:r>
              <a:rPr lang="tr-TR" sz="3200" b="1">
                <a:solidFill>
                  <a:schemeClr val="accent2"/>
                </a:solidFill>
              </a:rPr>
              <a:t> </a:t>
            </a:r>
            <a:r>
              <a:rPr lang="tr-TR" sz="3200">
                <a:solidFill>
                  <a:schemeClr val="accent2"/>
                </a:solidFill>
              </a:rPr>
              <a:t>Durum (SGK)</a:t>
            </a:r>
          </a:p>
        </p:txBody>
      </p:sp>
      <p:sp>
        <p:nvSpPr>
          <p:cNvPr id="28675" name="Rectangle 3"/>
          <p:cNvSpPr>
            <a:spLocks noGrp="1" noChangeArrowheads="1"/>
          </p:cNvSpPr>
          <p:nvPr>
            <p:ph type="body" idx="1"/>
          </p:nvPr>
        </p:nvSpPr>
        <p:spPr/>
        <p:txBody>
          <a:bodyPr/>
          <a:lstStyle/>
          <a:p>
            <a:pPr algn="just">
              <a:buFontTx/>
              <a:buNone/>
            </a:pPr>
            <a:r>
              <a:rPr lang="tr-TR" sz="2200"/>
              <a:t>	</a:t>
            </a:r>
          </a:p>
          <a:p>
            <a:pPr algn="just">
              <a:buFontTx/>
              <a:buNone/>
            </a:pPr>
            <a:r>
              <a:rPr lang="tr-TR" sz="2000" b="1"/>
              <a:t>	</a:t>
            </a:r>
            <a:r>
              <a:rPr lang="tr-TR" sz="2400" b="1" u="sng">
                <a:solidFill>
                  <a:srgbClr val="A50021"/>
                </a:solidFill>
              </a:rPr>
              <a:t>İş kazası sayıları</a:t>
            </a:r>
            <a:endParaRPr lang="tr-TR" sz="2400">
              <a:solidFill>
                <a:srgbClr val="A50021"/>
              </a:solidFill>
            </a:endParaRPr>
          </a:p>
          <a:p>
            <a:pPr algn="just">
              <a:buFontTx/>
              <a:buNone/>
            </a:pPr>
            <a:r>
              <a:rPr lang="tr-TR" sz="2200"/>
              <a:t>	</a:t>
            </a:r>
            <a:r>
              <a:rPr lang="tr-TR" sz="2000"/>
              <a:t>Grafik 15’de görüleceği gibi, </a:t>
            </a:r>
            <a:r>
              <a:rPr lang="tr-TR" sz="2000" b="1" u="sng"/>
              <a:t>iş kazası sayılarının</a:t>
            </a:r>
            <a:r>
              <a:rPr lang="tr-TR" sz="2000" u="sng"/>
              <a:t> son 5 yıllık dağılımında</a:t>
            </a:r>
            <a:r>
              <a:rPr lang="tr-TR" sz="2000"/>
              <a:t> en çok iş kazası görülen sektör olarak </a:t>
            </a:r>
            <a:r>
              <a:rPr lang="tr-TR" sz="2000" b="1" u="sng"/>
              <a:t>metal birinci sırada, tekstil ikinci sırada, inşaat ise üçüncü</a:t>
            </a:r>
            <a:r>
              <a:rPr lang="tr-TR" sz="2000" b="1"/>
              <a:t> </a:t>
            </a:r>
            <a:r>
              <a:rPr lang="tr-TR" sz="2000"/>
              <a:t>sırada gelmektedir. Grafik 16’ da ise iş kazaları </a:t>
            </a:r>
            <a:r>
              <a:rPr lang="tr-TR" sz="2000" u="sng"/>
              <a:t>100bin çalışana oranlandığında sıralama değişmekte ve ilk üç sırada </a:t>
            </a:r>
            <a:r>
              <a:rPr lang="tr-TR" sz="2000" b="1" u="sng"/>
              <a:t>maden, metal ve makine</a:t>
            </a:r>
            <a:r>
              <a:rPr lang="tr-TR" sz="2000" u="sng"/>
              <a:t> sektörleri gelmektedir. </a:t>
            </a:r>
          </a:p>
          <a:p>
            <a:pPr>
              <a:buFontTx/>
              <a:buNone/>
            </a:pPr>
            <a:endParaRPr lang="tr-TR" sz="2000"/>
          </a:p>
        </p:txBody>
      </p:sp>
    </p:spTree>
    <p:extLst>
      <p:ext uri="{BB962C8B-B14F-4D97-AF65-F5344CB8AC3E}">
        <p14:creationId xmlns:p14="http://schemas.microsoft.com/office/powerpoint/2010/main" val="1743420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3)	İşyerinde belli bir </a:t>
            </a:r>
            <a:r>
              <a:rPr lang="tr-TR" sz="2400" dirty="0" err="1">
                <a:solidFill>
                  <a:schemeClr val="tx1"/>
                </a:solidFill>
              </a:rPr>
              <a:t>irritan</a:t>
            </a:r>
            <a:r>
              <a:rPr lang="tr-TR" sz="2400" dirty="0">
                <a:solidFill>
                  <a:schemeClr val="tx1"/>
                </a:solidFill>
              </a:rPr>
              <a:t> maddeye iş yüksek konsantrasyonda maruziyet sonucu 24 saat içinde astıma benzer nefes darlığı yakınmaları ile başvuran bir hastada işyeri hekiminin ön tanısı aşağıdakilerden hangisi olmalıdır? </a:t>
            </a:r>
          </a:p>
          <a:p>
            <a:pPr algn="l"/>
            <a:r>
              <a:rPr lang="tr-TR" sz="2400" dirty="0">
                <a:solidFill>
                  <a:schemeClr val="tx1"/>
                </a:solidFill>
              </a:rPr>
              <a:t>A) Reaktif hava yolu </a:t>
            </a:r>
            <a:r>
              <a:rPr lang="tr-TR" sz="2400" dirty="0" err="1">
                <a:solidFill>
                  <a:schemeClr val="tx1"/>
                </a:solidFill>
              </a:rPr>
              <a:t>disfonksiyonu</a:t>
            </a:r>
            <a:r>
              <a:rPr lang="tr-TR" sz="2400" dirty="0">
                <a:solidFill>
                  <a:schemeClr val="tx1"/>
                </a:solidFill>
              </a:rPr>
              <a:t> sendromu</a:t>
            </a:r>
          </a:p>
          <a:p>
            <a:pPr algn="l"/>
            <a:r>
              <a:rPr lang="tr-TR" sz="2400" dirty="0">
                <a:solidFill>
                  <a:schemeClr val="tx1"/>
                </a:solidFill>
              </a:rPr>
              <a:t>B) Mesleki astım</a:t>
            </a:r>
          </a:p>
          <a:p>
            <a:pPr algn="l"/>
            <a:r>
              <a:rPr lang="tr-TR" sz="2400" dirty="0">
                <a:solidFill>
                  <a:schemeClr val="tx1"/>
                </a:solidFill>
              </a:rPr>
              <a:t>C) </a:t>
            </a:r>
            <a:r>
              <a:rPr lang="tr-TR" sz="2400" dirty="0" err="1">
                <a:solidFill>
                  <a:schemeClr val="tx1"/>
                </a:solidFill>
              </a:rPr>
              <a:t>Hipersensitivite</a:t>
            </a:r>
            <a:r>
              <a:rPr lang="tr-TR" sz="2400" dirty="0">
                <a:solidFill>
                  <a:schemeClr val="tx1"/>
                </a:solidFill>
              </a:rPr>
              <a:t> </a:t>
            </a:r>
            <a:r>
              <a:rPr lang="tr-TR" sz="2400" dirty="0" err="1">
                <a:solidFill>
                  <a:schemeClr val="tx1"/>
                </a:solidFill>
              </a:rPr>
              <a:t>pnömonisi</a:t>
            </a:r>
            <a:endParaRPr lang="tr-TR" sz="2400" dirty="0">
              <a:solidFill>
                <a:schemeClr val="tx1"/>
              </a:solidFill>
            </a:endParaRPr>
          </a:p>
          <a:p>
            <a:pPr algn="l"/>
            <a:r>
              <a:rPr lang="tr-TR" sz="2400" dirty="0">
                <a:solidFill>
                  <a:schemeClr val="tx1"/>
                </a:solidFill>
              </a:rPr>
              <a:t>D) Akut bronşit</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8</a:t>
            </a:fld>
            <a:endParaRPr lang="tr-TR">
              <a:solidFill>
                <a:prstClr val="black">
                  <a:tint val="75000"/>
                </a:prstClr>
              </a:solidFill>
            </a:endParaRPr>
          </a:p>
        </p:txBody>
      </p:sp>
    </p:spTree>
    <p:extLst>
      <p:ext uri="{BB962C8B-B14F-4D97-AF65-F5344CB8AC3E}">
        <p14:creationId xmlns:p14="http://schemas.microsoft.com/office/powerpoint/2010/main" val="3397209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5"/>
          <p:cNvSpPr>
            <a:spLocks noGrp="1" noChangeArrowheads="1"/>
          </p:cNvSpPr>
          <p:nvPr>
            <p:ph type="subTitle" idx="1"/>
          </p:nvPr>
        </p:nvSpPr>
        <p:spPr>
          <a:xfrm>
            <a:off x="0" y="5410200"/>
            <a:ext cx="9144000" cy="457200"/>
          </a:xfrm>
        </p:spPr>
        <p:txBody>
          <a:bodyPr/>
          <a:lstStyle/>
          <a:p>
            <a:pPr>
              <a:spcBef>
                <a:spcPct val="0"/>
              </a:spcBef>
            </a:pPr>
            <a:r>
              <a:rPr lang="tr-TR" sz="1800" b="1"/>
              <a:t>Grafik 16. İş Kazası Oranlarının Sektörlere Göre Dağılımı/100.000 işçi (2004-2008)</a:t>
            </a:r>
            <a:endParaRPr lang="tr-TR" sz="1800"/>
          </a:p>
          <a:p>
            <a:pPr>
              <a:lnSpc>
                <a:spcPct val="80000"/>
              </a:lnSpc>
            </a:pPr>
            <a:endParaRPr lang="tr-TR" sz="1800"/>
          </a:p>
        </p:txBody>
      </p:sp>
      <p:graphicFrame>
        <p:nvGraphicFramePr>
          <p:cNvPr id="30726" name="Object 15"/>
          <p:cNvGraphicFramePr>
            <a:graphicFrameLocks noGrp="1" noChangeAspect="1"/>
          </p:cNvGraphicFramePr>
          <p:nvPr>
            <p:ph type="ctrTitle"/>
          </p:nvPr>
        </p:nvGraphicFramePr>
        <p:xfrm>
          <a:off x="0" y="228600"/>
          <a:ext cx="9144000" cy="5029200"/>
        </p:xfrm>
        <a:graphic>
          <a:graphicData uri="http://schemas.openxmlformats.org/presentationml/2006/ole">
            <mc:AlternateContent xmlns:mc="http://schemas.openxmlformats.org/markup-compatibility/2006">
              <mc:Choice xmlns:v="urn:schemas-microsoft-com:vml" Requires="v">
                <p:oleObj spid="_x0000_s101431" name="Çizelge" r:id="rId3" imgW="4962593" imgH="2838352" progId="MSGraph.Chart.8">
                  <p:embed/>
                </p:oleObj>
              </mc:Choice>
              <mc:Fallback>
                <p:oleObj name="Çizelge" r:id="rId3" imgW="4962593" imgH="2838352" progId="MSGraph.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600"/>
                        <a:ext cx="9144000" cy="502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051246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000" dirty="0">
                <a:solidFill>
                  <a:schemeClr val="tx1"/>
                </a:solidFill>
              </a:rPr>
              <a:t>26)	6331 Sayılı İş Sağlığı ve Güvenliği Kanununun Ulusal İş Sağlığı ve Güvenliği Konseyi ile hükümlerine göre aşağıdaki ifadelerden hangisi yanlıştır? </a:t>
            </a:r>
          </a:p>
          <a:p>
            <a:pPr algn="l"/>
            <a:r>
              <a:rPr lang="tr-TR" sz="2000" dirty="0">
                <a:solidFill>
                  <a:schemeClr val="tx1"/>
                </a:solidFill>
              </a:rPr>
              <a:t>A)	Konsey üyeleri, iki yıl için seçilir ve üst üste iki olağan toplantıya katılmaz ise ilgili kurum veya kuruluşun üyeliği sona erer.</a:t>
            </a:r>
          </a:p>
          <a:p>
            <a:pPr algn="l"/>
            <a:r>
              <a:rPr lang="tr-TR" sz="2000" dirty="0">
                <a:solidFill>
                  <a:schemeClr val="tx1"/>
                </a:solidFill>
              </a:rPr>
              <a:t>B)	Konsey, toplantıya katılanların salt çoğunluğu ile karar verir. Oyların eşitliği hâlinde başkanın oyu kararı belirler. Çekimser oy kullanılamaz.</a:t>
            </a:r>
          </a:p>
          <a:p>
            <a:pPr algn="l"/>
            <a:r>
              <a:rPr lang="tr-TR" sz="2000" dirty="0">
                <a:solidFill>
                  <a:schemeClr val="tx1"/>
                </a:solidFill>
              </a:rPr>
              <a:t>C)	Konsey yılda bir defa olağan toplanır. Başkanın veya üyelerin üçte birinin teklifi ile olağanüstü olarak da toplanabilir</a:t>
            </a:r>
          </a:p>
          <a:p>
            <a:pPr algn="l"/>
            <a:r>
              <a:rPr lang="tr-TR" sz="2000" dirty="0">
                <a:solidFill>
                  <a:schemeClr val="tx1"/>
                </a:solidFill>
              </a:rPr>
              <a:t>D)	Konseyin sekretaryası, İş Sağlığı ve Güvenliği Genel Müdürlüğünce yürütülür.</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81</a:t>
            </a:fld>
            <a:endParaRPr lang="tr-TR">
              <a:solidFill>
                <a:prstClr val="black">
                  <a:tint val="75000"/>
                </a:prstClr>
              </a:solidFill>
            </a:endParaRPr>
          </a:p>
        </p:txBody>
      </p:sp>
    </p:spTree>
    <p:extLst>
      <p:ext uri="{BB962C8B-B14F-4D97-AF65-F5344CB8AC3E}">
        <p14:creationId xmlns:p14="http://schemas.microsoft.com/office/powerpoint/2010/main" val="5707966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Autofit/>
          </a:bodyPr>
          <a:lstStyle/>
          <a:p>
            <a:pPr fontAlgn="auto">
              <a:spcAft>
                <a:spcPts val="0"/>
              </a:spcAft>
              <a:defRPr/>
            </a:pPr>
            <a:r>
              <a:rPr lang="tr-TR" sz="3200" b="1" dirty="0"/>
              <a:t>6331 Sayılı İş Sağlığı ve Güvenliği Kanunu</a:t>
            </a:r>
            <a:endParaRPr lang="tr-TR" sz="3200" dirty="0">
              <a:solidFill>
                <a:srgbClr val="FF0000"/>
              </a:solidFill>
            </a:endParaRPr>
          </a:p>
        </p:txBody>
      </p:sp>
      <p:sp>
        <p:nvSpPr>
          <p:cNvPr id="16386" name="Alt Başlık 2"/>
          <p:cNvSpPr>
            <a:spLocks noGrp="1"/>
          </p:cNvSpPr>
          <p:nvPr>
            <p:ph type="subTitle" idx="1"/>
          </p:nvPr>
        </p:nvSpPr>
        <p:spPr>
          <a:xfrm>
            <a:off x="611188" y="1268413"/>
            <a:ext cx="7777162" cy="4989512"/>
          </a:xfrm>
        </p:spPr>
        <p:txBody>
          <a:bodyPr/>
          <a:lstStyle/>
          <a:p>
            <a:pPr algn="l"/>
            <a:r>
              <a:rPr lang="tr-TR" sz="2800" b="1" dirty="0">
                <a:solidFill>
                  <a:schemeClr val="tx1"/>
                </a:solidFill>
              </a:rPr>
              <a:t>MADDE 21 –Ulusal İş Sağlığı ve Güvenliği </a:t>
            </a:r>
            <a:r>
              <a:rPr lang="tr-TR" sz="2800" b="1" dirty="0" smtClean="0">
                <a:solidFill>
                  <a:schemeClr val="tx1"/>
                </a:solidFill>
              </a:rPr>
              <a:t>Konseyi</a:t>
            </a:r>
          </a:p>
          <a:p>
            <a:pPr algn="l"/>
            <a:r>
              <a:rPr lang="tr-TR" sz="2000" u="sng" dirty="0">
                <a:solidFill>
                  <a:schemeClr val="tx1"/>
                </a:solidFill>
              </a:rPr>
              <a:t>(3) İkinci fıkranın (d) bendi kapsamında belirlenen Konsey üyeleri, iki yıl için seçilir ve üst üste iki </a:t>
            </a:r>
            <a:r>
              <a:rPr lang="tr-TR" sz="2000" u="sng" dirty="0" smtClean="0">
                <a:solidFill>
                  <a:schemeClr val="tx1"/>
                </a:solidFill>
              </a:rPr>
              <a:t>olağan toplantıya </a:t>
            </a:r>
            <a:r>
              <a:rPr lang="tr-TR" sz="2000" u="sng" dirty="0">
                <a:solidFill>
                  <a:schemeClr val="tx1"/>
                </a:solidFill>
              </a:rPr>
              <a:t>katılmaz ise ilgili kurum veya kuruluşun üyeliği sona erer</a:t>
            </a:r>
            <a:r>
              <a:rPr lang="tr-TR" sz="2000" u="sng" dirty="0" smtClean="0">
                <a:solidFill>
                  <a:schemeClr val="tx1"/>
                </a:solidFill>
              </a:rPr>
              <a:t>.</a:t>
            </a:r>
          </a:p>
          <a:p>
            <a:pPr algn="l"/>
            <a:endParaRPr lang="tr-TR" sz="2000" u="sng" dirty="0">
              <a:solidFill>
                <a:schemeClr val="tx1"/>
              </a:solidFill>
            </a:endParaRPr>
          </a:p>
          <a:p>
            <a:pPr algn="l"/>
            <a:r>
              <a:rPr lang="tr-TR" sz="2000" u="sng" dirty="0">
                <a:solidFill>
                  <a:schemeClr val="tx1"/>
                </a:solidFill>
              </a:rPr>
              <a:t>(4) Konseyin sekretaryası, İş Sağlığı ve Güvenliği Genel Müdürlüğünce yürütülür</a:t>
            </a:r>
            <a:r>
              <a:rPr lang="tr-TR" sz="2000" u="sng" dirty="0" smtClean="0">
                <a:solidFill>
                  <a:schemeClr val="tx1"/>
                </a:solidFill>
              </a:rPr>
              <a:t>.</a:t>
            </a:r>
          </a:p>
          <a:p>
            <a:pPr algn="l"/>
            <a:endParaRPr lang="tr-TR" sz="2000" u="sng" dirty="0">
              <a:solidFill>
                <a:schemeClr val="tx1"/>
              </a:solidFill>
            </a:endParaRPr>
          </a:p>
          <a:p>
            <a:pPr algn="l"/>
            <a:r>
              <a:rPr lang="tr-TR" sz="2000" u="sng" dirty="0">
                <a:solidFill>
                  <a:schemeClr val="tx1"/>
                </a:solidFill>
              </a:rPr>
              <a:t>(5) Konsey, toplantıya katılanların salt çoğunluğu ile karar verir. Oyların eşitliği hâlinde başkanın oyu </a:t>
            </a:r>
            <a:r>
              <a:rPr lang="tr-TR" sz="2000" u="sng" dirty="0" smtClean="0">
                <a:solidFill>
                  <a:schemeClr val="tx1"/>
                </a:solidFill>
              </a:rPr>
              <a:t>kararı belirler</a:t>
            </a:r>
            <a:r>
              <a:rPr lang="tr-TR" sz="2000" u="sng" dirty="0">
                <a:solidFill>
                  <a:schemeClr val="tx1"/>
                </a:solidFill>
              </a:rPr>
              <a:t>. Çekimser oy kullanılamaz.</a:t>
            </a:r>
          </a:p>
          <a:p>
            <a:pPr algn="l"/>
            <a:endParaRPr lang="tr-TR" sz="2000" u="sng" dirty="0" smtClean="0">
              <a:solidFill>
                <a:schemeClr val="tx1"/>
              </a:solidFill>
            </a:endParaRPr>
          </a:p>
          <a:p>
            <a:pPr algn="l"/>
            <a:r>
              <a:rPr lang="tr-TR" sz="2000" u="sng" dirty="0" smtClean="0">
                <a:solidFill>
                  <a:schemeClr val="tx1"/>
                </a:solidFill>
              </a:rPr>
              <a:t>(</a:t>
            </a:r>
            <a:r>
              <a:rPr lang="tr-TR" sz="2000" u="sng" dirty="0">
                <a:solidFill>
                  <a:schemeClr val="tx1"/>
                </a:solidFill>
              </a:rPr>
              <a:t>6) </a:t>
            </a:r>
            <a:r>
              <a:rPr lang="tr-TR" sz="2000" b="1" u="sng" dirty="0">
                <a:solidFill>
                  <a:schemeClr val="tx1"/>
                </a:solidFill>
              </a:rPr>
              <a:t>Konsey </a:t>
            </a:r>
            <a:r>
              <a:rPr lang="tr-TR" sz="3600" b="1" u="sng" dirty="0">
                <a:solidFill>
                  <a:schemeClr val="tx1"/>
                </a:solidFill>
              </a:rPr>
              <a:t>yılda iki defa </a:t>
            </a:r>
            <a:r>
              <a:rPr lang="tr-TR" sz="2000" b="1" u="sng" dirty="0">
                <a:solidFill>
                  <a:schemeClr val="tx1"/>
                </a:solidFill>
              </a:rPr>
              <a:t>olağan toplanır. </a:t>
            </a:r>
            <a:r>
              <a:rPr lang="tr-TR" sz="2000" u="sng" dirty="0">
                <a:solidFill>
                  <a:schemeClr val="tx1"/>
                </a:solidFill>
              </a:rPr>
              <a:t>Başkanın veya üyelerin üçte birinin teklifi ile olağanüstü olarak </a:t>
            </a:r>
            <a:r>
              <a:rPr lang="tr-TR" sz="2000" u="sng" dirty="0" smtClean="0">
                <a:solidFill>
                  <a:schemeClr val="tx1"/>
                </a:solidFill>
              </a:rPr>
              <a:t>da toplanabilir</a:t>
            </a:r>
            <a:r>
              <a:rPr lang="tr-TR" sz="2000" u="sng" dirty="0">
                <a:solidFill>
                  <a:schemeClr val="tx1"/>
                </a:solidFill>
              </a:rPr>
              <a:t>.</a:t>
            </a: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82</a:t>
            </a:fld>
            <a:endParaRPr lang="tr-TR"/>
          </a:p>
        </p:txBody>
      </p:sp>
    </p:spTree>
    <p:extLst>
      <p:ext uri="{BB962C8B-B14F-4D97-AF65-F5344CB8AC3E}">
        <p14:creationId xmlns:p14="http://schemas.microsoft.com/office/powerpoint/2010/main" val="33368666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000" dirty="0">
                <a:solidFill>
                  <a:schemeClr val="tx1"/>
                </a:solidFill>
              </a:rPr>
              <a:t>27)	Uluslararası Çalışma Örgütü (ILO) için aşağıda ifade edilen cümlelerden hangi/hangileri yanlıştır? </a:t>
            </a:r>
          </a:p>
          <a:p>
            <a:pPr algn="l"/>
            <a:r>
              <a:rPr lang="tr-TR" sz="2000" dirty="0">
                <a:solidFill>
                  <a:schemeClr val="tx1"/>
                </a:solidFill>
              </a:rPr>
              <a:t>I-	Birleşmiş Milletler üyeleri içinde yalnızca ILO ve OSHA üçlü bir yapıya sahip bulunmaktadır.</a:t>
            </a:r>
          </a:p>
          <a:p>
            <a:pPr algn="l"/>
            <a:r>
              <a:rPr lang="tr-TR" sz="2000" dirty="0">
                <a:solidFill>
                  <a:schemeClr val="tx1"/>
                </a:solidFill>
              </a:rPr>
              <a:t>II-	ILO’nun genişletilmiş politikaları, her yıl toplanan Uluslararası Çalışma Konferansı’nda belirlenmektedir. </a:t>
            </a:r>
          </a:p>
          <a:p>
            <a:pPr algn="l"/>
            <a:r>
              <a:rPr lang="tr-TR" sz="2000" dirty="0">
                <a:solidFill>
                  <a:schemeClr val="tx1"/>
                </a:solidFill>
              </a:rPr>
              <a:t>III-	ILO çalışmaları, 28 Hükümet temsilcisi ile 14 işçi ve 14 işveren temsilcisinden oluşan Yönetim Kurulu tarafından sürdürülür</a:t>
            </a:r>
          </a:p>
          <a:p>
            <a:pPr algn="l"/>
            <a:r>
              <a:rPr lang="tr-TR" sz="2000" dirty="0">
                <a:solidFill>
                  <a:schemeClr val="tx1"/>
                </a:solidFill>
              </a:rPr>
              <a:t>IV-	İşveren ve işçi temsilcileri ekonominin "sosyal tarafları" politika ve programların şekillendirilmesinde, üçüncü tarafı oluşturan hükümet temsilcileri ile eşit söz hakkına sahiptirler</a:t>
            </a:r>
          </a:p>
          <a:p>
            <a:pPr algn="l"/>
            <a:r>
              <a:rPr lang="tr-TR" sz="2000" dirty="0">
                <a:solidFill>
                  <a:schemeClr val="tx1"/>
                </a:solidFill>
              </a:rPr>
              <a:t>A) I ve III				B) Yalnız I</a:t>
            </a:r>
          </a:p>
          <a:p>
            <a:pPr algn="l"/>
            <a:r>
              <a:rPr lang="tr-TR" sz="2000" dirty="0">
                <a:solidFill>
                  <a:schemeClr val="tx1"/>
                </a:solidFill>
              </a:rPr>
              <a:t>C) I ve II				D) III ve IV</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83</a:t>
            </a:fld>
            <a:endParaRPr lang="tr-TR">
              <a:solidFill>
                <a:prstClr val="black">
                  <a:tint val="75000"/>
                </a:prstClr>
              </a:solidFill>
            </a:endParaRPr>
          </a:p>
        </p:txBody>
      </p:sp>
    </p:spTree>
    <p:extLst>
      <p:ext uri="{BB962C8B-B14F-4D97-AF65-F5344CB8AC3E}">
        <p14:creationId xmlns:p14="http://schemas.microsoft.com/office/powerpoint/2010/main" val="37645268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l" eaLnBrk="1" hangingPunct="1"/>
            <a:r>
              <a:rPr lang="tr-TR" sz="3200" smtClean="0">
                <a:solidFill>
                  <a:srgbClr val="7030A0"/>
                </a:solidFill>
              </a:rPr>
              <a:t>Uluslararası Çalışma Örgütü- ILO</a:t>
            </a:r>
          </a:p>
        </p:txBody>
      </p:sp>
      <p:sp>
        <p:nvSpPr>
          <p:cNvPr id="29699" name="Rectangle 3"/>
          <p:cNvSpPr>
            <a:spLocks noGrp="1" noChangeArrowheads="1"/>
          </p:cNvSpPr>
          <p:nvPr>
            <p:ph type="body" idx="1"/>
          </p:nvPr>
        </p:nvSpPr>
        <p:spPr/>
        <p:txBody>
          <a:bodyPr/>
          <a:lstStyle/>
          <a:p>
            <a:pPr eaLnBrk="1" hangingPunct="1"/>
            <a:r>
              <a:rPr lang="tr-TR" sz="2000" dirty="0" smtClean="0"/>
              <a:t>1919 yılında kurulmuş olan Uluslararası Çalışma Örgütü, ILO, insan haklarının, sosyal adaletin ve çalışma haklarının iyileştirilmesi için çalışan bir </a:t>
            </a:r>
            <a:r>
              <a:rPr lang="tr-TR" sz="2000" b="1" dirty="0" smtClean="0"/>
              <a:t>Birleşmiş Milletler ihtisas kuruluşudur. </a:t>
            </a:r>
          </a:p>
          <a:p>
            <a:pPr eaLnBrk="1" hangingPunct="1"/>
            <a:endParaRPr lang="tr-TR" sz="2000" dirty="0" smtClean="0"/>
          </a:p>
          <a:p>
            <a:pPr eaLnBrk="1" hangingPunct="1"/>
            <a:r>
              <a:rPr lang="tr-TR" sz="2000" dirty="0" smtClean="0"/>
              <a:t>Uluslararası Çalışma Örgütü, 1919’da imzalanan </a:t>
            </a:r>
            <a:r>
              <a:rPr lang="tr-TR" sz="2000" dirty="0" err="1" smtClean="0"/>
              <a:t>Versay</a:t>
            </a:r>
            <a:r>
              <a:rPr lang="tr-TR" sz="2000" dirty="0" smtClean="0"/>
              <a:t> Anlaşmasında öngörülen Milletler Cemiyeti ile ortaya çıkmıştır. Amaç, Birinci Dünya Savaşından sonra giderek büyüyen sorunlara yönelik sosyal reform niteliğinde çözümler bulmak ve reformların uluslararası düzeyde uygulanmasını sağlamaktı. </a:t>
            </a:r>
          </a:p>
          <a:p>
            <a:pPr eaLnBrk="1" hangingPunct="1"/>
            <a:endParaRPr lang="tr-TR" sz="2000" dirty="0" smtClean="0"/>
          </a:p>
          <a:p>
            <a:pPr eaLnBrk="1" hangingPunct="1"/>
            <a:r>
              <a:rPr lang="tr-TR" sz="2000" dirty="0" smtClean="0"/>
              <a:t>Türkiye </a:t>
            </a:r>
            <a:r>
              <a:rPr lang="tr-TR" sz="2000" dirty="0"/>
              <a:t>ILO’ya1932 yılında üye olmuştur. </a:t>
            </a:r>
          </a:p>
          <a:p>
            <a:pPr eaLnBrk="1" hangingPunct="1">
              <a:buFontTx/>
              <a:buNone/>
            </a:pPr>
            <a:endParaRPr lang="tr-TR" dirty="0" smtClean="0"/>
          </a:p>
        </p:txBody>
      </p:sp>
    </p:spTree>
    <p:extLst>
      <p:ext uri="{BB962C8B-B14F-4D97-AF65-F5344CB8AC3E}">
        <p14:creationId xmlns:p14="http://schemas.microsoft.com/office/powerpoint/2010/main" val="360959949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l" eaLnBrk="1" hangingPunct="1"/>
            <a:r>
              <a:rPr lang="tr-TR" sz="3200" smtClean="0">
                <a:solidFill>
                  <a:srgbClr val="7030A0"/>
                </a:solidFill>
              </a:rPr>
              <a:t>Uluslararası Çalışma Örgütü- ILO</a:t>
            </a:r>
          </a:p>
        </p:txBody>
      </p:sp>
      <p:sp>
        <p:nvSpPr>
          <p:cNvPr id="30723" name="Rectangle 3"/>
          <p:cNvSpPr>
            <a:spLocks noGrp="1" noChangeArrowheads="1"/>
          </p:cNvSpPr>
          <p:nvPr>
            <p:ph type="body" idx="1"/>
          </p:nvPr>
        </p:nvSpPr>
        <p:spPr/>
        <p:txBody>
          <a:bodyPr/>
          <a:lstStyle/>
          <a:p>
            <a:pPr eaLnBrk="1" hangingPunct="1">
              <a:buFontTx/>
              <a:buNone/>
            </a:pPr>
            <a:r>
              <a:rPr lang="tr-TR" sz="2000" dirty="0" smtClean="0"/>
              <a:t>	</a:t>
            </a:r>
            <a:r>
              <a:rPr lang="tr-TR" sz="2000" dirty="0"/>
              <a:t>İkinci Dünya Savaşından sonra, </a:t>
            </a:r>
            <a:r>
              <a:rPr lang="tr-TR" sz="2000" dirty="0" err="1">
                <a:hlinkClick r:id="rId2"/>
              </a:rPr>
              <a:t>Filadelfiya</a:t>
            </a:r>
            <a:r>
              <a:rPr lang="tr-TR" sz="2000" dirty="0">
                <a:hlinkClick r:id="rId2"/>
              </a:rPr>
              <a:t> Bildirgesi</a:t>
            </a:r>
            <a:r>
              <a:rPr lang="tr-TR" sz="2000" dirty="0"/>
              <a:t> (1944) ile birlikte, ILO'nun temel amaç ve ilkeleri dinamik bir yeniden oluşum ve genişleme sürecine girmiştir. </a:t>
            </a:r>
          </a:p>
          <a:p>
            <a:pPr eaLnBrk="1" hangingPunct="1">
              <a:buFontTx/>
              <a:buNone/>
            </a:pPr>
            <a:r>
              <a:rPr lang="tr-TR" sz="2000" dirty="0"/>
              <a:t>	</a:t>
            </a:r>
            <a:endParaRPr lang="tr-TR" sz="2000" dirty="0" smtClean="0"/>
          </a:p>
          <a:p>
            <a:pPr eaLnBrk="1" hangingPunct="1">
              <a:buFontTx/>
              <a:buNone/>
            </a:pPr>
            <a:r>
              <a:rPr lang="tr-TR" sz="2000" b="1" dirty="0" smtClean="0"/>
              <a:t>	Birleşmiş </a:t>
            </a:r>
            <a:r>
              <a:rPr lang="tr-TR" sz="2000" b="1" dirty="0"/>
              <a:t>Milletler üyeleri içinde </a:t>
            </a:r>
            <a:r>
              <a:rPr lang="tr-TR" b="1" u="sng" dirty="0"/>
              <a:t>yalnızca ILO üçlü bir yapıya sahip </a:t>
            </a:r>
            <a:r>
              <a:rPr lang="tr-TR" sz="2000" b="1" dirty="0"/>
              <a:t>bulunmaktadır.</a:t>
            </a:r>
          </a:p>
          <a:p>
            <a:pPr eaLnBrk="1" hangingPunct="1">
              <a:buFontTx/>
              <a:buNone/>
            </a:pPr>
            <a:endParaRPr lang="tr-TR" sz="2000" dirty="0"/>
          </a:p>
          <a:p>
            <a:pPr eaLnBrk="1" hangingPunct="1">
              <a:buFontTx/>
              <a:buNone/>
            </a:pPr>
            <a:r>
              <a:rPr lang="tr-TR" sz="2000" dirty="0"/>
              <a:t>    </a:t>
            </a:r>
            <a:r>
              <a:rPr lang="tr-TR" sz="2000" b="1" u="sng" dirty="0"/>
              <a:t>	İşveren ve işçi temsilcileri </a:t>
            </a:r>
            <a:r>
              <a:rPr lang="tr-TR" sz="2000" b="1" dirty="0"/>
              <a:t>ekonominin "sosyal tarafları" politika ve programların şekillendirilmesinde, </a:t>
            </a:r>
            <a:r>
              <a:rPr lang="tr-TR" sz="2000" b="1" u="sng" dirty="0"/>
              <a:t>üçüncü tarafı oluşturan hükümet temsilcileri ile eşit söz hakkına sahiptirler.</a:t>
            </a:r>
          </a:p>
          <a:p>
            <a:pPr eaLnBrk="1" hangingPunct="1">
              <a:buFontTx/>
              <a:buNone/>
            </a:pPr>
            <a:endParaRPr lang="tr-TR" dirty="0" smtClean="0"/>
          </a:p>
        </p:txBody>
      </p:sp>
    </p:spTree>
    <p:extLst>
      <p:ext uri="{BB962C8B-B14F-4D97-AF65-F5344CB8AC3E}">
        <p14:creationId xmlns:p14="http://schemas.microsoft.com/office/powerpoint/2010/main" val="10986955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l" eaLnBrk="1" hangingPunct="1"/>
            <a:r>
              <a:rPr lang="tr-TR" sz="3200" smtClean="0">
                <a:solidFill>
                  <a:srgbClr val="7030A0"/>
                </a:solidFill>
              </a:rPr>
              <a:t>Uluslararası Çalışma Örgütü- ILO</a:t>
            </a:r>
          </a:p>
        </p:txBody>
      </p:sp>
      <p:sp>
        <p:nvSpPr>
          <p:cNvPr id="31747" name="Rectangle 3"/>
          <p:cNvSpPr>
            <a:spLocks noGrp="1" noChangeArrowheads="1"/>
          </p:cNvSpPr>
          <p:nvPr>
            <p:ph type="body" idx="1"/>
          </p:nvPr>
        </p:nvSpPr>
        <p:spPr/>
        <p:txBody>
          <a:bodyPr/>
          <a:lstStyle/>
          <a:p>
            <a:pPr eaLnBrk="1" hangingPunct="1">
              <a:buFontTx/>
              <a:buNone/>
            </a:pPr>
            <a:r>
              <a:rPr lang="tr-TR" sz="2000" dirty="0" smtClean="0"/>
              <a:t>	</a:t>
            </a:r>
            <a:r>
              <a:rPr lang="tr-TR" sz="2000" b="1" dirty="0"/>
              <a:t>Uluslararası asgari çalışma standartları ve </a:t>
            </a:r>
            <a:r>
              <a:rPr lang="tr-TR" sz="2000" b="1" u="sng" dirty="0"/>
              <a:t>ILO’nun</a:t>
            </a:r>
            <a:r>
              <a:rPr lang="tr-TR" sz="2000" b="1" dirty="0"/>
              <a:t> genişletilmiş </a:t>
            </a:r>
            <a:r>
              <a:rPr lang="tr-TR" sz="2000" b="1" u="sng" dirty="0"/>
              <a:t>politikaları, her yıl toplanan Uluslararası Çalışma Konferansı’nda belirlenmektedir. </a:t>
            </a:r>
          </a:p>
          <a:p>
            <a:pPr eaLnBrk="1" hangingPunct="1">
              <a:buFontTx/>
              <a:buNone/>
            </a:pPr>
            <a:endParaRPr lang="tr-TR" sz="2000" b="1" dirty="0"/>
          </a:p>
          <a:p>
            <a:pPr eaLnBrk="1" hangingPunct="1">
              <a:buFontTx/>
              <a:buNone/>
            </a:pPr>
            <a:r>
              <a:rPr lang="tr-TR" sz="2000" b="1" dirty="0"/>
              <a:t>	Her üye ülkenin, iki hükümet temsilcisi, bir işveren ve bir işçi ile konferansa katılma hakkı vardır. Bu delegeler, bağımsız olarak söz alabilirler ve oy verebilirler. </a:t>
            </a:r>
            <a:endParaRPr lang="tr-TR" sz="2000" b="1" dirty="0" smtClean="0"/>
          </a:p>
          <a:p>
            <a:pPr eaLnBrk="1" hangingPunct="1">
              <a:buFontTx/>
              <a:buNone/>
            </a:pPr>
            <a:r>
              <a:rPr lang="tr-TR" sz="2000" b="1" dirty="0"/>
              <a:t>	</a:t>
            </a:r>
            <a:r>
              <a:rPr lang="tr-TR" sz="2000" b="1" dirty="0" smtClean="0"/>
              <a:t>Konferansın </a:t>
            </a:r>
            <a:r>
              <a:rPr lang="tr-TR" sz="2000" b="1" dirty="0"/>
              <a:t>yıllık oturumları arasındaki ILO çalışmaları ise, </a:t>
            </a:r>
            <a:r>
              <a:rPr lang="tr-TR" sz="2000" b="1" u="sng" dirty="0"/>
              <a:t>28 Hükümet temsilcisi ile 14 işçi ve 14 işveren temsilcisinden oluşan </a:t>
            </a:r>
            <a:r>
              <a:rPr lang="tr-TR" sz="2000" b="1" dirty="0"/>
              <a:t>Yönetim Kurulu tarafından sürdürülür.  </a:t>
            </a:r>
          </a:p>
        </p:txBody>
      </p:sp>
    </p:spTree>
    <p:extLst>
      <p:ext uri="{BB962C8B-B14F-4D97-AF65-F5344CB8AC3E}">
        <p14:creationId xmlns:p14="http://schemas.microsoft.com/office/powerpoint/2010/main" val="37902414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l" eaLnBrk="1" hangingPunct="1"/>
            <a:r>
              <a:rPr lang="tr-TR" sz="3200" smtClean="0">
                <a:solidFill>
                  <a:srgbClr val="7030A0"/>
                </a:solidFill>
              </a:rPr>
              <a:t>Avrupa Komisyonu İş Sağlığı ve Güvenliği Ajansı - OSHA</a:t>
            </a:r>
          </a:p>
        </p:txBody>
      </p:sp>
      <p:sp>
        <p:nvSpPr>
          <p:cNvPr id="40963" name="Rectangle 3"/>
          <p:cNvSpPr>
            <a:spLocks noGrp="1" noChangeArrowheads="1"/>
          </p:cNvSpPr>
          <p:nvPr>
            <p:ph type="body" idx="1"/>
          </p:nvPr>
        </p:nvSpPr>
        <p:spPr>
          <a:xfrm>
            <a:off x="457200" y="1600200"/>
            <a:ext cx="7787208" cy="4525963"/>
          </a:xfrm>
        </p:spPr>
        <p:txBody>
          <a:bodyPr/>
          <a:lstStyle/>
          <a:p>
            <a:pPr eaLnBrk="1" hangingPunct="1">
              <a:buFontTx/>
              <a:buNone/>
            </a:pPr>
            <a:r>
              <a:rPr lang="tr-TR" sz="2200" dirty="0" smtClean="0"/>
              <a:t>	</a:t>
            </a:r>
            <a:r>
              <a:rPr lang="tr-TR" sz="2200" u="sng" dirty="0" err="1" smtClean="0"/>
              <a:t>OSHA’nın</a:t>
            </a:r>
            <a:r>
              <a:rPr lang="tr-TR" sz="2200" u="sng" dirty="0" smtClean="0"/>
              <a:t> kuruluş amacı: Avrupa Birliğinde işyerlerinin daha sağlıklı, güvenli ve üretken olmalarına katkıda bulunmaktır.</a:t>
            </a:r>
          </a:p>
          <a:p>
            <a:pPr>
              <a:buNone/>
            </a:pPr>
            <a:r>
              <a:rPr lang="tr-TR" sz="2400" dirty="0" smtClean="0"/>
              <a:t>	</a:t>
            </a:r>
            <a:r>
              <a:rPr lang="tr-TR" sz="2400" u="sng" dirty="0" smtClean="0"/>
              <a:t>Ajans</a:t>
            </a:r>
            <a:r>
              <a:rPr lang="tr-TR" sz="2400" u="sng" dirty="0"/>
              <a:t>, iş sağlığı ve güvenliği konusunda ülkelerin gelişimi ve konuyla ilgili bilgi paylaşımını sağlamaktadır</a:t>
            </a:r>
            <a:r>
              <a:rPr lang="tr-TR" sz="2400" dirty="0"/>
              <a:t>. </a:t>
            </a:r>
            <a:endParaRPr lang="tr-TR" sz="2400" dirty="0" smtClean="0"/>
          </a:p>
          <a:p>
            <a:pPr>
              <a:buNone/>
            </a:pPr>
            <a:r>
              <a:rPr lang="tr-TR" sz="2400" dirty="0">
                <a:solidFill>
                  <a:schemeClr val="accent2"/>
                </a:solidFill>
              </a:rPr>
              <a:t>	</a:t>
            </a:r>
            <a:endParaRPr lang="tr-TR" sz="2400" dirty="0" smtClean="0">
              <a:solidFill>
                <a:schemeClr val="accent2"/>
              </a:solidFill>
            </a:endParaRPr>
          </a:p>
          <a:p>
            <a:pPr>
              <a:buNone/>
            </a:pPr>
            <a:r>
              <a:rPr lang="tr-TR" sz="2400" dirty="0">
                <a:solidFill>
                  <a:schemeClr val="accent2"/>
                </a:solidFill>
              </a:rPr>
              <a:t>	</a:t>
            </a:r>
            <a:r>
              <a:rPr lang="tr-TR" sz="2400" b="1" u="sng" dirty="0" smtClean="0"/>
              <a:t>Ajans </a:t>
            </a:r>
            <a:r>
              <a:rPr lang="tr-TR" sz="2400" b="1" u="sng" dirty="0"/>
              <a:t>üçlü bir yapıda organize olup</a:t>
            </a:r>
            <a:r>
              <a:rPr lang="tr-TR" sz="2400" b="1" dirty="0"/>
              <a:t> karar verici konumda olan her </a:t>
            </a:r>
            <a:r>
              <a:rPr lang="tr-TR" sz="2400" b="1" u="sng" dirty="0"/>
              <a:t>bir üye devletin devlet, işçi ve işveren temsilcilerini bir araya getirmektedir</a:t>
            </a:r>
            <a:r>
              <a:rPr lang="tr-TR" sz="2400" dirty="0"/>
              <a:t>.</a:t>
            </a:r>
          </a:p>
          <a:p>
            <a:pPr eaLnBrk="1" hangingPunct="1">
              <a:buFontTx/>
              <a:buNone/>
            </a:pPr>
            <a:endParaRPr lang="tr-TR" sz="2200" u="sng" dirty="0" smtClean="0"/>
          </a:p>
        </p:txBody>
      </p:sp>
    </p:spTree>
    <p:extLst>
      <p:ext uri="{BB962C8B-B14F-4D97-AF65-F5344CB8AC3E}">
        <p14:creationId xmlns:p14="http://schemas.microsoft.com/office/powerpoint/2010/main" val="12898936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000" dirty="0">
                <a:solidFill>
                  <a:schemeClr val="tx1"/>
                </a:solidFill>
              </a:rPr>
              <a:t>28)	“Her Üye, bütün ..............................................</a:t>
            </a:r>
          </a:p>
          <a:p>
            <a:pPr algn="l"/>
            <a:r>
              <a:rPr lang="tr-TR" sz="2000" dirty="0">
                <a:solidFill>
                  <a:schemeClr val="tx1"/>
                </a:solidFill>
              </a:rPr>
              <a:t>ve tüm işletmelerde , kamu sektörü ve üretim kooperatifleri üyelerini de kapsayan, bütün işçiler için, iş sağlığı hizmetlerini sürekli bir şekilde geliştirmeyi üstlenir. Sağlanan hizmet, işletmelerin kendine has risklerini karşılamaya yeterli ve uygun olmalıdır.”</a:t>
            </a:r>
          </a:p>
          <a:p>
            <a:pPr algn="l"/>
            <a:r>
              <a:rPr lang="tr-TR" sz="2000" dirty="0">
                <a:solidFill>
                  <a:schemeClr val="tx1"/>
                </a:solidFill>
              </a:rPr>
              <a:t>İş Sağlığı Hizmetlerine İlişkin 161 Sayılı ILO sözleşmesine göre yukarıda ifade edilen cümlede boşluk olan yere aşağıdakilerden hangisi gelmelidir? </a:t>
            </a:r>
          </a:p>
          <a:p>
            <a:pPr algn="l"/>
            <a:endParaRPr lang="tr-TR" sz="2000" dirty="0">
              <a:solidFill>
                <a:schemeClr val="tx1"/>
              </a:solidFill>
            </a:endParaRPr>
          </a:p>
          <a:p>
            <a:pPr algn="l"/>
            <a:r>
              <a:rPr lang="tr-TR" sz="2000" dirty="0">
                <a:solidFill>
                  <a:schemeClr val="tx1"/>
                </a:solidFill>
              </a:rPr>
              <a:t>A)	 Sanayi dallarında 	</a:t>
            </a:r>
          </a:p>
          <a:p>
            <a:pPr algn="l"/>
            <a:r>
              <a:rPr lang="tr-TR" sz="2000" dirty="0">
                <a:solidFill>
                  <a:schemeClr val="tx1"/>
                </a:solidFill>
              </a:rPr>
              <a:t>B)	 Ekonomik faaliyet dallarında</a:t>
            </a:r>
          </a:p>
          <a:p>
            <a:pPr algn="l"/>
            <a:r>
              <a:rPr lang="tr-TR" sz="2000" dirty="0">
                <a:solidFill>
                  <a:schemeClr val="tx1"/>
                </a:solidFill>
              </a:rPr>
              <a:t>C) 	Tarım dışı faaliyet dallarında	</a:t>
            </a:r>
          </a:p>
          <a:p>
            <a:pPr algn="l"/>
            <a:r>
              <a:rPr lang="tr-TR" sz="2000" dirty="0">
                <a:solidFill>
                  <a:schemeClr val="tx1"/>
                </a:solidFill>
              </a:rPr>
              <a:t>D) 	Tarımsal faaliyet dallarında</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88</a:t>
            </a:fld>
            <a:endParaRPr lang="tr-TR">
              <a:solidFill>
                <a:prstClr val="black">
                  <a:tint val="75000"/>
                </a:prstClr>
              </a:solidFill>
            </a:endParaRPr>
          </a:p>
        </p:txBody>
      </p:sp>
    </p:spTree>
    <p:extLst>
      <p:ext uri="{BB962C8B-B14F-4D97-AF65-F5344CB8AC3E}">
        <p14:creationId xmlns:p14="http://schemas.microsoft.com/office/powerpoint/2010/main" val="1375038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1008410"/>
          </a:xfrm>
        </p:spPr>
        <p:txBody>
          <a:bodyPr rtlCol="0">
            <a:normAutofit fontScale="90000"/>
          </a:bodyPr>
          <a:lstStyle/>
          <a:p>
            <a:pPr fontAlgn="auto">
              <a:spcAft>
                <a:spcPts val="0"/>
              </a:spcAft>
              <a:defRPr/>
            </a:pPr>
            <a:r>
              <a:rPr lang="tr-TR" dirty="0" smtClean="0"/>
              <a:t/>
            </a:r>
            <a:br>
              <a:rPr lang="tr-TR" dirty="0" smtClean="0"/>
            </a:br>
            <a:r>
              <a:rPr lang="tr-TR" sz="4000" b="1" dirty="0" smtClean="0"/>
              <a:t>İŞ </a:t>
            </a:r>
            <a:r>
              <a:rPr lang="tr-TR" sz="4000" b="1" dirty="0"/>
              <a:t>SAĞLIĞI HİZMETLERİNE İLİŞKİN 161 SAYILI ILO SÖZLEŞMESİ</a:t>
            </a:r>
            <a:r>
              <a:rPr lang="tr-TR" b="1" dirty="0"/>
              <a:t/>
            </a:r>
            <a:br>
              <a:rPr lang="tr-TR" b="1" dirty="0"/>
            </a:br>
            <a:endParaRPr lang="tr-TR" dirty="0">
              <a:solidFill>
                <a:srgbClr val="FF0000"/>
              </a:solidFill>
            </a:endParaRPr>
          </a:p>
        </p:txBody>
      </p:sp>
      <p:sp>
        <p:nvSpPr>
          <p:cNvPr id="16386" name="Alt Başlık 2"/>
          <p:cNvSpPr>
            <a:spLocks noGrp="1"/>
          </p:cNvSpPr>
          <p:nvPr>
            <p:ph type="subTitle" idx="1"/>
          </p:nvPr>
        </p:nvSpPr>
        <p:spPr>
          <a:xfrm>
            <a:off x="611188" y="1268413"/>
            <a:ext cx="7777162" cy="4752975"/>
          </a:xfrm>
        </p:spPr>
        <p:txBody>
          <a:bodyPr/>
          <a:lstStyle/>
          <a:p>
            <a:pPr algn="l"/>
            <a:r>
              <a:rPr lang="tr-TR" sz="2000" b="1" dirty="0" smtClean="0">
                <a:solidFill>
                  <a:schemeClr val="tx1"/>
                </a:solidFill>
              </a:rPr>
              <a:t>Madde </a:t>
            </a:r>
            <a:r>
              <a:rPr lang="tr-TR" sz="2000" b="1" dirty="0">
                <a:solidFill>
                  <a:schemeClr val="tx1"/>
                </a:solidFill>
              </a:rPr>
              <a:t>3</a:t>
            </a:r>
            <a:endParaRPr lang="tr-TR" sz="2000" dirty="0">
              <a:solidFill>
                <a:schemeClr val="tx1"/>
              </a:solidFill>
            </a:endParaRPr>
          </a:p>
          <a:p>
            <a:pPr lvl="0" algn="l"/>
            <a:r>
              <a:rPr lang="tr-TR" sz="2000" dirty="0">
                <a:solidFill>
                  <a:schemeClr val="tx1"/>
                </a:solidFill>
              </a:rPr>
              <a:t>Her Üye, bütün </a:t>
            </a:r>
            <a:r>
              <a:rPr lang="tr-TR" sz="2800" b="1" u="sng" dirty="0">
                <a:solidFill>
                  <a:schemeClr val="tx1"/>
                </a:solidFill>
              </a:rPr>
              <a:t>ekonomik</a:t>
            </a:r>
            <a:r>
              <a:rPr lang="tr-TR" sz="2000" dirty="0">
                <a:solidFill>
                  <a:schemeClr val="tx1"/>
                </a:solidFill>
              </a:rPr>
              <a:t> faaliyet dallarında ve tüm işletmelerde , kamu sektörü ve üretim kooperatifleri üyelerini de kapsayan, bütün işçiler için, iş sağlığı hizmetlerini sürekli bir şekilde geliştirmeyi üstlenir. Sağlanan hizmet, işletmelerin kendine has risklerini karşılamaya yeterli ve uygun olmalıdır.</a:t>
            </a:r>
          </a:p>
          <a:p>
            <a:pPr lvl="0" algn="l"/>
            <a:r>
              <a:rPr lang="tr-TR" sz="2000" dirty="0">
                <a:solidFill>
                  <a:schemeClr val="tx1"/>
                </a:solidFill>
              </a:rPr>
              <a:t>Eğer, tüm işletmeler için iş sağlığı hizmetleri hemen oluşturulamıyorsa, ilgili her üye, bulunmaları durumunda, en fazla temsil yetkisine sahip işçi ve işveren kuruluşlarına danışarak bu hizmetlerin oluşturulması için planlar hazırlayacaktır.</a:t>
            </a:r>
          </a:p>
          <a:p>
            <a:pPr lvl="0" algn="l"/>
            <a:r>
              <a:rPr lang="tr-TR" sz="2000" dirty="0">
                <a:solidFill>
                  <a:schemeClr val="tx1"/>
                </a:solidFill>
              </a:rPr>
              <a:t>İlgili her Üye, Uluslararası Çalışma Örgütü Anayasası’nın 22 inci maddesi uyarınca Sözleşmenin uygulanmasıyla ilgili olarak vermek durumunda olduğu ilk uygulama raporunda, bu Maddenin 2 inci paragrafı gereği hazırladığı planları belirtecek, daha sonraki raporlarında da, bunların uygulanması konusundaki gelişmeleri gösterecektir.</a:t>
            </a:r>
          </a:p>
          <a:p>
            <a:pPr algn="l"/>
            <a:endParaRPr lang="tr-TR" sz="2000" dirty="0">
              <a:solidFill>
                <a:schemeClr val="tx1"/>
              </a:solidFill>
            </a:endParaRPr>
          </a:p>
          <a:p>
            <a:pPr algn="l"/>
            <a:endParaRPr lang="tr-TR" sz="2400" dirty="0">
              <a:solidFill>
                <a:schemeClr val="tx1"/>
              </a:solidFill>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89</a:t>
            </a:fld>
            <a:endParaRPr lang="tr-TR"/>
          </a:p>
        </p:txBody>
      </p:sp>
    </p:spTree>
    <p:extLst>
      <p:ext uri="{BB962C8B-B14F-4D97-AF65-F5344CB8AC3E}">
        <p14:creationId xmlns:p14="http://schemas.microsoft.com/office/powerpoint/2010/main" val="39136984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ln>
            <a:solidFill>
              <a:schemeClr val="tx1"/>
            </a:solidFill>
          </a:ln>
        </p:spPr>
        <p:txBody>
          <a:bodyPr/>
          <a:lstStyle/>
          <a:p>
            <a:pPr eaLnBrk="1" hangingPunct="1"/>
            <a:r>
              <a:rPr lang="tr-TR" sz="4000" smtClean="0"/>
              <a:t>Reaktif Havayolu Disfonksiyonu Sendromu </a:t>
            </a:r>
          </a:p>
        </p:txBody>
      </p:sp>
      <p:sp>
        <p:nvSpPr>
          <p:cNvPr id="429059" name="Rectangle 3"/>
          <p:cNvSpPr>
            <a:spLocks noGrp="1" noChangeArrowheads="1"/>
          </p:cNvSpPr>
          <p:nvPr>
            <p:ph type="body" idx="1"/>
          </p:nvPr>
        </p:nvSpPr>
        <p:spPr>
          <a:xfrm>
            <a:off x="457200" y="1916113"/>
            <a:ext cx="8229600" cy="4210050"/>
          </a:xfrm>
        </p:spPr>
        <p:txBody>
          <a:bodyPr/>
          <a:lstStyle/>
          <a:p>
            <a:pPr eaLnBrk="1" hangingPunct="1"/>
            <a:r>
              <a:rPr lang="tr-TR" sz="2800" smtClean="0"/>
              <a:t>Önceden astım ile ilgili hiçbir klinik, fonksiyonel veya immünolojik bir bulgu olmayan bir kişi</a:t>
            </a:r>
          </a:p>
          <a:p>
            <a:pPr eaLnBrk="1" hangingPunct="1"/>
            <a:r>
              <a:rPr lang="tr-TR" sz="2800" smtClean="0"/>
              <a:t>İşyerinde belli bir irritan maddeye iş kazası veya güvensiz ortam nedeni ile yüksek konsantrasyonda maruziyet </a:t>
            </a:r>
          </a:p>
          <a:p>
            <a:pPr eaLnBrk="1" hangingPunct="1"/>
            <a:r>
              <a:rPr lang="tr-TR" sz="2800" smtClean="0">
                <a:solidFill>
                  <a:srgbClr val="FF0000"/>
                </a:solidFill>
              </a:rPr>
              <a:t>Latent periyot olmaksızın ortaya çıkan astım</a:t>
            </a:r>
            <a:r>
              <a:rPr lang="tr-TR" sz="2800" smtClean="0"/>
              <a:t> </a:t>
            </a:r>
          </a:p>
          <a:p>
            <a:pPr eaLnBrk="1" hangingPunct="1"/>
            <a:r>
              <a:rPr lang="tr-TR" sz="2800" smtClean="0"/>
              <a:t>Bu tabloya irritan ile indüklenen mesleksel astım da denir </a:t>
            </a:r>
          </a:p>
        </p:txBody>
      </p:sp>
      <p:sp>
        <p:nvSpPr>
          <p:cNvPr id="17412" name="3 Slayt Numarası Yer Tutucusu"/>
          <p:cNvSpPr>
            <a:spLocks noGrp="1"/>
          </p:cNvSpPr>
          <p:nvPr>
            <p:ph type="sldNum" sz="quarter" idx="12"/>
          </p:nvPr>
        </p:nvSpPr>
        <p:spPr>
          <a:noFill/>
        </p:spPr>
        <p:txBody>
          <a:bodyPr/>
          <a:lstStyle/>
          <a:p>
            <a:fld id="{0688B71D-899B-4D9E-9215-AEE9231CA638}" type="slidenum">
              <a:rPr lang="tr-TR"/>
              <a:pPr/>
              <a:t>9</a:t>
            </a:fld>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29059">
                                            <p:txEl>
                                              <p:pRg st="0" end="0"/>
                                            </p:txEl>
                                          </p:spTgt>
                                        </p:tgtEl>
                                        <p:attrNameLst>
                                          <p:attrName>style.visibility</p:attrName>
                                        </p:attrNameLst>
                                      </p:cBhvr>
                                      <p:to>
                                        <p:strVal val="visible"/>
                                      </p:to>
                                    </p:set>
                                    <p:animEffect transition="in" filter="checkerboard(across)">
                                      <p:cBhvr>
                                        <p:cTn id="7" dur="500"/>
                                        <p:tgtEl>
                                          <p:spTgt spid="429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29059">
                                            <p:txEl>
                                              <p:pRg st="1" end="1"/>
                                            </p:txEl>
                                          </p:spTgt>
                                        </p:tgtEl>
                                        <p:attrNameLst>
                                          <p:attrName>style.visibility</p:attrName>
                                        </p:attrNameLst>
                                      </p:cBhvr>
                                      <p:to>
                                        <p:strVal val="visible"/>
                                      </p:to>
                                    </p:set>
                                    <p:animEffect transition="in" filter="checkerboard(across)">
                                      <p:cBhvr>
                                        <p:cTn id="12" dur="500"/>
                                        <p:tgtEl>
                                          <p:spTgt spid="429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29059">
                                            <p:txEl>
                                              <p:pRg st="2" end="2"/>
                                            </p:txEl>
                                          </p:spTgt>
                                        </p:tgtEl>
                                        <p:attrNameLst>
                                          <p:attrName>style.visibility</p:attrName>
                                        </p:attrNameLst>
                                      </p:cBhvr>
                                      <p:to>
                                        <p:strVal val="visible"/>
                                      </p:to>
                                    </p:set>
                                    <p:animEffect transition="in" filter="checkerboard(across)">
                                      <p:cBhvr>
                                        <p:cTn id="17" dur="500"/>
                                        <p:tgtEl>
                                          <p:spTgt spid="4290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29059">
                                            <p:txEl>
                                              <p:pRg st="3" end="3"/>
                                            </p:txEl>
                                          </p:spTgt>
                                        </p:tgtEl>
                                        <p:attrNameLst>
                                          <p:attrName>style.visibility</p:attrName>
                                        </p:attrNameLst>
                                      </p:cBhvr>
                                      <p:to>
                                        <p:strVal val="visible"/>
                                      </p:to>
                                    </p:set>
                                    <p:animEffect transition="in" filter="checkerboard(across)">
                                      <p:cBhvr>
                                        <p:cTn id="22" dur="500"/>
                                        <p:tgtEl>
                                          <p:spTgt spid="4290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000" dirty="0">
                <a:solidFill>
                  <a:schemeClr val="tx1"/>
                </a:solidFill>
              </a:rPr>
              <a:t>29)	Bir işyeri hekiminin iş hijyeni ile ilgili yerine getirmekten sorumlu olduğu görevler arasında aşağıdakilerden hangisi yoktur? </a:t>
            </a:r>
          </a:p>
          <a:p>
            <a:pPr algn="l"/>
            <a:endParaRPr lang="tr-TR" sz="2000" dirty="0">
              <a:solidFill>
                <a:schemeClr val="tx1"/>
              </a:solidFill>
            </a:endParaRPr>
          </a:p>
          <a:p>
            <a:pPr algn="l"/>
            <a:r>
              <a:rPr lang="tr-TR" sz="2000" dirty="0">
                <a:solidFill>
                  <a:schemeClr val="tx1"/>
                </a:solidFill>
              </a:rPr>
              <a:t>A)  İşçilerin işe girişte yaptıracağı </a:t>
            </a:r>
            <a:r>
              <a:rPr lang="tr-TR" sz="2000" dirty="0" err="1">
                <a:solidFill>
                  <a:schemeClr val="tx1"/>
                </a:solidFill>
              </a:rPr>
              <a:t>odyometri</a:t>
            </a:r>
            <a:r>
              <a:rPr lang="tr-TR" sz="2000" dirty="0">
                <a:solidFill>
                  <a:schemeClr val="tx1"/>
                </a:solidFill>
              </a:rPr>
              <a:t>, akciğer </a:t>
            </a:r>
            <a:r>
              <a:rPr lang="tr-TR" sz="2000" dirty="0" err="1">
                <a:solidFill>
                  <a:schemeClr val="tx1"/>
                </a:solidFill>
              </a:rPr>
              <a:t>grafisi</a:t>
            </a:r>
            <a:r>
              <a:rPr lang="tr-TR" sz="2000" dirty="0">
                <a:solidFill>
                  <a:schemeClr val="tx1"/>
                </a:solidFill>
              </a:rPr>
              <a:t> </a:t>
            </a:r>
            <a:r>
              <a:rPr lang="tr-TR" sz="2000" dirty="0" err="1">
                <a:solidFill>
                  <a:schemeClr val="tx1"/>
                </a:solidFill>
              </a:rPr>
              <a:t>vb</a:t>
            </a:r>
            <a:r>
              <a:rPr lang="tr-TR" sz="2000" dirty="0">
                <a:solidFill>
                  <a:schemeClr val="tx1"/>
                </a:solidFill>
              </a:rPr>
              <a:t> tamamlayıcı tetkikleri belirlemek</a:t>
            </a:r>
          </a:p>
          <a:p>
            <a:pPr algn="l"/>
            <a:r>
              <a:rPr lang="tr-TR" sz="2000" dirty="0">
                <a:solidFill>
                  <a:schemeClr val="tx1"/>
                </a:solidFill>
              </a:rPr>
              <a:t>B)  Yapılacak çalışma ortamı ölçümleri konusunda iş güvenliği uzmanına ve işverene önerilerde bulunmak</a:t>
            </a:r>
          </a:p>
          <a:p>
            <a:pPr algn="l"/>
            <a:r>
              <a:rPr lang="tr-TR" sz="2000" dirty="0">
                <a:solidFill>
                  <a:schemeClr val="tx1"/>
                </a:solidFill>
              </a:rPr>
              <a:t>C)  İşçilerin tahlil sonuçlarını inceleyerek meslek hastalığı tanısı koymak</a:t>
            </a:r>
          </a:p>
          <a:p>
            <a:pPr algn="l"/>
            <a:r>
              <a:rPr lang="tr-TR" sz="2000" dirty="0">
                <a:solidFill>
                  <a:schemeClr val="tx1"/>
                </a:solidFill>
              </a:rPr>
              <a:t>D)  İşletmede çalışanlara periyodik olarak yapılacak tamamlayıcı tetkikleri yapacak kuruluşlardan istenecek hizmet standartları konusunda işverene rehberlik yapmak</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90</a:t>
            </a:fld>
            <a:endParaRPr lang="tr-TR">
              <a:solidFill>
                <a:prstClr val="black">
                  <a:tint val="75000"/>
                </a:prstClr>
              </a:solidFill>
            </a:endParaRPr>
          </a:p>
        </p:txBody>
      </p:sp>
    </p:spTree>
    <p:extLst>
      <p:ext uri="{BB962C8B-B14F-4D97-AF65-F5344CB8AC3E}">
        <p14:creationId xmlns:p14="http://schemas.microsoft.com/office/powerpoint/2010/main" val="18148186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560" y="260648"/>
            <a:ext cx="8064896" cy="720725"/>
          </a:xfrm>
        </p:spPr>
        <p:txBody>
          <a:bodyPr rtlCol="0">
            <a:noAutofit/>
          </a:bodyPr>
          <a:lstStyle/>
          <a:p>
            <a:pPr algn="l"/>
            <a:r>
              <a:rPr lang="tr-TR" sz="2400" b="1" dirty="0"/>
              <a:t>İŞYERİ HEKİMİ VE DİĞER SAĞLIK PERSONELİNİN GÖREV, YETKİ</a:t>
            </a:r>
            <a:r>
              <a:rPr lang="tr-TR" sz="2400" b="1" dirty="0" smtClean="0"/>
              <a:t>, SORUMLULUK </a:t>
            </a:r>
            <a:r>
              <a:rPr lang="tr-TR" sz="2400" b="1" dirty="0"/>
              <a:t>VE EĞİTİMLERİ HAKKINDA YÖNETMELİK</a:t>
            </a:r>
            <a:endParaRPr lang="tr-TR" sz="2400" dirty="0">
              <a:solidFill>
                <a:srgbClr val="FF0000"/>
              </a:solidFill>
            </a:endParaRPr>
          </a:p>
        </p:txBody>
      </p:sp>
      <p:sp>
        <p:nvSpPr>
          <p:cNvPr id="16386" name="Alt Başlık 2"/>
          <p:cNvSpPr>
            <a:spLocks noGrp="1"/>
          </p:cNvSpPr>
          <p:nvPr>
            <p:ph type="subTitle" idx="1"/>
          </p:nvPr>
        </p:nvSpPr>
        <p:spPr>
          <a:xfrm>
            <a:off x="611188" y="1268413"/>
            <a:ext cx="7777162" cy="4752975"/>
          </a:xfrm>
        </p:spPr>
        <p:txBody>
          <a:bodyPr/>
          <a:lstStyle/>
          <a:p>
            <a:pPr algn="l"/>
            <a:r>
              <a:rPr lang="tr-TR" sz="2400" b="1" dirty="0">
                <a:solidFill>
                  <a:schemeClr val="tx1"/>
                </a:solidFill>
                <a:latin typeface="+mj-lt"/>
                <a:ea typeface="+mj-ea"/>
                <a:cs typeface="+mj-cs"/>
              </a:rPr>
              <a:t>MADDE 9 – </a:t>
            </a:r>
            <a:r>
              <a:rPr lang="tr-TR" sz="2400" b="1" dirty="0" smtClean="0">
                <a:solidFill>
                  <a:schemeClr val="tx1"/>
                </a:solidFill>
                <a:latin typeface="+mj-lt"/>
                <a:ea typeface="+mj-ea"/>
                <a:cs typeface="+mj-cs"/>
              </a:rPr>
              <a:t>İşyeri </a:t>
            </a:r>
            <a:r>
              <a:rPr lang="tr-TR" sz="2400" b="1" dirty="0">
                <a:solidFill>
                  <a:schemeClr val="tx1"/>
                </a:solidFill>
                <a:latin typeface="+mj-lt"/>
                <a:ea typeface="+mj-ea"/>
                <a:cs typeface="+mj-cs"/>
              </a:rPr>
              <a:t>hekimlerinin </a:t>
            </a:r>
            <a:r>
              <a:rPr lang="tr-TR" sz="2400" b="1" dirty="0" smtClean="0">
                <a:solidFill>
                  <a:schemeClr val="tx1"/>
                </a:solidFill>
                <a:latin typeface="+mj-lt"/>
                <a:ea typeface="+mj-ea"/>
                <a:cs typeface="+mj-cs"/>
              </a:rPr>
              <a:t>görevleri</a:t>
            </a:r>
          </a:p>
          <a:p>
            <a:pPr marL="457200" indent="-457200" algn="l">
              <a:buAutoNum type="arabicParenR"/>
            </a:pPr>
            <a:r>
              <a:rPr lang="tr-TR" sz="2400" b="1" dirty="0" smtClean="0">
                <a:solidFill>
                  <a:schemeClr val="tx1"/>
                </a:solidFill>
                <a:latin typeface="+mj-lt"/>
                <a:ea typeface="+mj-ea"/>
                <a:cs typeface="+mj-cs"/>
              </a:rPr>
              <a:t>İş </a:t>
            </a:r>
            <a:r>
              <a:rPr lang="tr-TR" sz="2400" b="1" dirty="0">
                <a:solidFill>
                  <a:schemeClr val="tx1"/>
                </a:solidFill>
                <a:latin typeface="+mj-lt"/>
                <a:ea typeface="+mj-ea"/>
                <a:cs typeface="+mj-cs"/>
              </a:rPr>
              <a:t>sağlığı ve güvenliği hizmetleri kapsamında çalışanların sağlık gözetimi ve çalışma ortamının gözetimi ile ilgili işverene rehberlik </a:t>
            </a:r>
            <a:r>
              <a:rPr lang="tr-TR" sz="2400" b="1" dirty="0" smtClean="0">
                <a:solidFill>
                  <a:schemeClr val="tx1"/>
                </a:solidFill>
                <a:latin typeface="+mj-lt"/>
                <a:ea typeface="+mj-ea"/>
                <a:cs typeface="+mj-cs"/>
              </a:rPr>
              <a:t>yapmak</a:t>
            </a:r>
          </a:p>
          <a:p>
            <a:pPr algn="l"/>
            <a:r>
              <a:rPr lang="tr-TR" sz="2400" b="1" dirty="0" smtClean="0">
                <a:solidFill>
                  <a:schemeClr val="tx1"/>
                </a:solidFill>
                <a:latin typeface="+mj-lt"/>
                <a:ea typeface="+mj-ea"/>
                <a:cs typeface="+mj-cs"/>
              </a:rPr>
              <a:t>Sağlık </a:t>
            </a:r>
            <a:r>
              <a:rPr lang="tr-TR" sz="2400" b="1" dirty="0">
                <a:solidFill>
                  <a:schemeClr val="tx1"/>
                </a:solidFill>
                <a:latin typeface="+mj-lt"/>
                <a:ea typeface="+mj-ea"/>
                <a:cs typeface="+mj-cs"/>
              </a:rPr>
              <a:t>gözetimi</a:t>
            </a:r>
            <a:r>
              <a:rPr lang="tr-TR" sz="2400" b="1" dirty="0" smtClean="0">
                <a:solidFill>
                  <a:schemeClr val="tx1"/>
                </a:solidFill>
                <a:latin typeface="+mj-lt"/>
                <a:ea typeface="+mj-ea"/>
                <a:cs typeface="+mj-cs"/>
              </a:rPr>
              <a:t>; </a:t>
            </a:r>
            <a:r>
              <a:rPr lang="tr-TR" sz="2400" b="1" dirty="0">
                <a:solidFill>
                  <a:schemeClr val="tx1"/>
                </a:solidFill>
                <a:latin typeface="+mj-lt"/>
                <a:ea typeface="+mj-ea"/>
                <a:cs typeface="+mj-cs"/>
              </a:rPr>
              <a:t>6) Sağlık sorunları nedeniyle işe devamsızlık durumları ile işyerinde olabilecek sağlık tehlikeleri arasında bir ilişkinin olup olmadığını tespit etmek, gerektiğinde çalışma ortamı ile ilgili ölçümler yapılmasını planlayarak işverenin onayına sunmak ve alınan sonuçların çalışanların sağlığı yönünden değerlendirmesini yapmak.</a:t>
            </a:r>
          </a:p>
          <a:p>
            <a:pPr algn="l"/>
            <a:endParaRPr lang="tr-TR" sz="2400" b="1" dirty="0">
              <a:solidFill>
                <a:schemeClr val="tx1"/>
              </a:solidFill>
              <a:latin typeface="+mj-lt"/>
              <a:ea typeface="+mj-ea"/>
              <a:cs typeface="+mj-cs"/>
            </a:endParaRPr>
          </a:p>
          <a:p>
            <a:pPr algn="l"/>
            <a:endParaRPr lang="tr-TR" sz="2400" b="1" dirty="0">
              <a:solidFill>
                <a:schemeClr val="tx1"/>
              </a:solidFill>
              <a:latin typeface="+mj-lt"/>
              <a:ea typeface="+mj-ea"/>
              <a:cs typeface="+mj-cs"/>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91</a:t>
            </a:fld>
            <a:endParaRPr lang="tr-TR"/>
          </a:p>
        </p:txBody>
      </p:sp>
    </p:spTree>
    <p:extLst>
      <p:ext uri="{BB962C8B-B14F-4D97-AF65-F5344CB8AC3E}">
        <p14:creationId xmlns:p14="http://schemas.microsoft.com/office/powerpoint/2010/main" val="1441544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560" y="260648"/>
            <a:ext cx="8064896" cy="720725"/>
          </a:xfrm>
        </p:spPr>
        <p:txBody>
          <a:bodyPr rtlCol="0">
            <a:noAutofit/>
          </a:bodyPr>
          <a:lstStyle/>
          <a:p>
            <a:pPr algn="l"/>
            <a:r>
              <a:rPr lang="tr-TR" sz="2400" b="1" dirty="0"/>
              <a:t>İŞYERİ HEKİMİ VE DİĞER SAĞLIK PERSONELİNİN GÖREV, YETKİ</a:t>
            </a:r>
            <a:r>
              <a:rPr lang="tr-TR" sz="2400" b="1" dirty="0" smtClean="0"/>
              <a:t>, SORUMLULUK </a:t>
            </a:r>
            <a:r>
              <a:rPr lang="tr-TR" sz="2400" b="1" dirty="0"/>
              <a:t>VE EĞİTİMLERİ HAKKINDA YÖNETMELİK</a:t>
            </a:r>
            <a:endParaRPr lang="tr-TR" sz="2400" dirty="0">
              <a:solidFill>
                <a:srgbClr val="FF0000"/>
              </a:solidFill>
            </a:endParaRPr>
          </a:p>
        </p:txBody>
      </p:sp>
      <p:sp>
        <p:nvSpPr>
          <p:cNvPr id="16386" name="Alt Başlık 2"/>
          <p:cNvSpPr>
            <a:spLocks noGrp="1"/>
          </p:cNvSpPr>
          <p:nvPr>
            <p:ph type="subTitle" idx="1"/>
          </p:nvPr>
        </p:nvSpPr>
        <p:spPr>
          <a:xfrm>
            <a:off x="611188" y="1268413"/>
            <a:ext cx="7777162" cy="4752975"/>
          </a:xfrm>
        </p:spPr>
        <p:txBody>
          <a:bodyPr/>
          <a:lstStyle/>
          <a:p>
            <a:pPr algn="l"/>
            <a:r>
              <a:rPr lang="tr-TR" sz="2400" b="1" dirty="0">
                <a:solidFill>
                  <a:schemeClr val="tx1"/>
                </a:solidFill>
                <a:latin typeface="+mj-lt"/>
                <a:ea typeface="+mj-ea"/>
                <a:cs typeface="+mj-cs"/>
              </a:rPr>
              <a:t>MADDE 9 – </a:t>
            </a:r>
            <a:r>
              <a:rPr lang="tr-TR" sz="2400" b="1" dirty="0" smtClean="0">
                <a:solidFill>
                  <a:schemeClr val="tx1"/>
                </a:solidFill>
                <a:latin typeface="+mj-lt"/>
                <a:ea typeface="+mj-ea"/>
                <a:cs typeface="+mj-cs"/>
              </a:rPr>
              <a:t>İşyeri </a:t>
            </a:r>
            <a:r>
              <a:rPr lang="tr-TR" sz="2400" b="1" dirty="0">
                <a:solidFill>
                  <a:schemeClr val="tx1"/>
                </a:solidFill>
                <a:latin typeface="+mj-lt"/>
                <a:ea typeface="+mj-ea"/>
                <a:cs typeface="+mj-cs"/>
              </a:rPr>
              <a:t>hekimlerinin </a:t>
            </a:r>
            <a:r>
              <a:rPr lang="tr-TR" sz="2400" b="1" dirty="0" smtClean="0">
                <a:solidFill>
                  <a:schemeClr val="tx1"/>
                </a:solidFill>
                <a:latin typeface="+mj-lt"/>
                <a:ea typeface="+mj-ea"/>
                <a:cs typeface="+mj-cs"/>
              </a:rPr>
              <a:t>görevleri</a:t>
            </a:r>
          </a:p>
          <a:p>
            <a:pPr algn="l"/>
            <a:r>
              <a:rPr lang="tr-TR" sz="2400" b="1" dirty="0">
                <a:solidFill>
                  <a:schemeClr val="tx1"/>
                </a:solidFill>
                <a:latin typeface="+mj-lt"/>
                <a:ea typeface="+mj-ea"/>
                <a:cs typeface="+mj-cs"/>
              </a:rPr>
              <a:t>d) İlgili birimlerle işbirliği;</a:t>
            </a:r>
          </a:p>
          <a:p>
            <a:pPr algn="l"/>
            <a:r>
              <a:rPr lang="tr-TR" sz="2400" b="1" dirty="0">
                <a:solidFill>
                  <a:schemeClr val="tx1"/>
                </a:solidFill>
                <a:latin typeface="+mj-lt"/>
                <a:ea typeface="+mj-ea"/>
                <a:cs typeface="+mj-cs"/>
              </a:rPr>
              <a:t>1) Sağlık gözetimi sonuçlarına göre, iş güvenliği uzmanı ile işbirliği içinde çalışma ortamının gözetimi kapsamında gerekli ölçümlerin yapılmasını önermek, ölçüm sonuçlarını değerlendirmek.</a:t>
            </a:r>
          </a:p>
          <a:p>
            <a:pPr algn="l"/>
            <a:r>
              <a:rPr lang="tr-TR" sz="2400" b="1" dirty="0">
                <a:solidFill>
                  <a:schemeClr val="tx1"/>
                </a:solidFill>
                <a:latin typeface="+mj-lt"/>
                <a:ea typeface="+mj-ea"/>
                <a:cs typeface="+mj-cs"/>
              </a:rPr>
              <a:t>5) Çalışma Gücü ve Meslekte Kazanma Gücü Kaybı Oranı Yönetmeliğine göre meslek hastalığı ile ilgili sağlık kurulu raporlarını düzenlemeye yetkili hastaneler ile işbirliği içinde çalışmak, iş kazasına uğrayan veya meslek hastalığına yakalanan çalışanların rehabilitasyonu konusunda ilgili birimlerle işbirliği yapmak.</a:t>
            </a:r>
          </a:p>
          <a:p>
            <a:pPr algn="l"/>
            <a:endParaRPr lang="tr-TR" sz="2400" b="1" dirty="0">
              <a:solidFill>
                <a:schemeClr val="tx1"/>
              </a:solidFill>
              <a:latin typeface="+mj-lt"/>
              <a:ea typeface="+mj-ea"/>
              <a:cs typeface="+mj-cs"/>
            </a:endParaRPr>
          </a:p>
          <a:p>
            <a:pPr algn="l"/>
            <a:endParaRPr lang="tr-TR" sz="2400" b="1" dirty="0">
              <a:solidFill>
                <a:schemeClr val="tx1"/>
              </a:solidFill>
              <a:latin typeface="+mj-lt"/>
              <a:ea typeface="+mj-ea"/>
              <a:cs typeface="+mj-cs"/>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92</a:t>
            </a:fld>
            <a:endParaRPr lang="tr-TR"/>
          </a:p>
        </p:txBody>
      </p:sp>
    </p:spTree>
    <p:extLst>
      <p:ext uri="{BB962C8B-B14F-4D97-AF65-F5344CB8AC3E}">
        <p14:creationId xmlns:p14="http://schemas.microsoft.com/office/powerpoint/2010/main" val="19202655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560" y="260648"/>
            <a:ext cx="8064896" cy="720725"/>
          </a:xfrm>
        </p:spPr>
        <p:txBody>
          <a:bodyPr rtlCol="0">
            <a:noAutofit/>
          </a:bodyPr>
          <a:lstStyle/>
          <a:p>
            <a:pPr algn="l"/>
            <a:r>
              <a:rPr lang="tr-TR" sz="2400" b="1" dirty="0"/>
              <a:t>İŞYERİ HEKİMİ VE DİĞER SAĞLIK PERSONELİNİN GÖREV, YETKİ</a:t>
            </a:r>
            <a:r>
              <a:rPr lang="tr-TR" sz="2400" b="1" dirty="0" smtClean="0"/>
              <a:t>, SORUMLULUK </a:t>
            </a:r>
            <a:r>
              <a:rPr lang="tr-TR" sz="2400" b="1" dirty="0"/>
              <a:t>VE EĞİTİMLERİ HAKKINDA YÖNETMELİK</a:t>
            </a:r>
            <a:endParaRPr lang="tr-TR" sz="2400" dirty="0">
              <a:solidFill>
                <a:srgbClr val="FF0000"/>
              </a:solidFill>
            </a:endParaRPr>
          </a:p>
        </p:txBody>
      </p:sp>
      <p:sp>
        <p:nvSpPr>
          <p:cNvPr id="16386" name="Alt Başlık 2"/>
          <p:cNvSpPr>
            <a:spLocks noGrp="1"/>
          </p:cNvSpPr>
          <p:nvPr>
            <p:ph type="subTitle" idx="1"/>
          </p:nvPr>
        </p:nvSpPr>
        <p:spPr>
          <a:xfrm>
            <a:off x="611188" y="1268413"/>
            <a:ext cx="7777162" cy="4752975"/>
          </a:xfrm>
        </p:spPr>
        <p:txBody>
          <a:bodyPr/>
          <a:lstStyle/>
          <a:p>
            <a:pPr algn="l"/>
            <a:r>
              <a:rPr lang="tr-TR" sz="2400" b="1" dirty="0">
                <a:solidFill>
                  <a:schemeClr val="tx1"/>
                </a:solidFill>
                <a:latin typeface="+mj-lt"/>
                <a:ea typeface="+mj-ea"/>
                <a:cs typeface="+mj-cs"/>
              </a:rPr>
              <a:t>MADDE 11 </a:t>
            </a:r>
            <a:r>
              <a:rPr lang="tr-TR" sz="2400" b="1" dirty="0" smtClean="0">
                <a:solidFill>
                  <a:schemeClr val="tx1"/>
                </a:solidFill>
                <a:latin typeface="+mj-lt"/>
                <a:ea typeface="+mj-ea"/>
                <a:cs typeface="+mj-cs"/>
              </a:rPr>
              <a:t>- İşyeri </a:t>
            </a:r>
            <a:r>
              <a:rPr lang="tr-TR" sz="2400" b="1" dirty="0">
                <a:solidFill>
                  <a:schemeClr val="tx1"/>
                </a:solidFill>
                <a:latin typeface="+mj-lt"/>
                <a:ea typeface="+mj-ea"/>
                <a:cs typeface="+mj-cs"/>
              </a:rPr>
              <a:t>hekiminin </a:t>
            </a:r>
            <a:r>
              <a:rPr lang="tr-TR" sz="2400" b="1" dirty="0" smtClean="0">
                <a:solidFill>
                  <a:schemeClr val="tx1"/>
                </a:solidFill>
                <a:latin typeface="+mj-lt"/>
                <a:ea typeface="+mj-ea"/>
                <a:cs typeface="+mj-cs"/>
              </a:rPr>
              <a:t>yükümlülükleri</a:t>
            </a:r>
          </a:p>
          <a:p>
            <a:pPr algn="l"/>
            <a:r>
              <a:rPr lang="tr-TR" sz="2400" b="1" dirty="0">
                <a:solidFill>
                  <a:schemeClr val="tx1"/>
                </a:solidFill>
                <a:latin typeface="+mj-lt"/>
                <a:ea typeface="+mj-ea"/>
                <a:cs typeface="+mj-cs"/>
              </a:rPr>
              <a:t>(5) İşyeri hekimi, meslek hastalığı ön tanısı koyduğu vakaları, Sosyal Güvenlik Kurumu tarafından yetkilendirilen sağlık hizmeti sunucularına </a:t>
            </a:r>
            <a:r>
              <a:rPr lang="tr-TR" sz="2400" b="1" u="sng" dirty="0">
                <a:solidFill>
                  <a:schemeClr val="tx1"/>
                </a:solidFill>
                <a:latin typeface="+mj-lt"/>
                <a:ea typeface="+mj-ea"/>
                <a:cs typeface="+mj-cs"/>
              </a:rPr>
              <a:t>sevk eder</a:t>
            </a:r>
            <a:r>
              <a:rPr lang="tr-TR" sz="2400" b="1" dirty="0">
                <a:solidFill>
                  <a:schemeClr val="tx1"/>
                </a:solidFill>
                <a:latin typeface="+mj-lt"/>
                <a:ea typeface="+mj-ea"/>
                <a:cs typeface="+mj-cs"/>
              </a:rPr>
              <a:t>.</a:t>
            </a:r>
            <a:endParaRPr lang="tr-TR" sz="2400" b="1" dirty="0" smtClean="0">
              <a:solidFill>
                <a:schemeClr val="tx1"/>
              </a:solidFill>
              <a:latin typeface="+mj-lt"/>
              <a:ea typeface="+mj-ea"/>
              <a:cs typeface="+mj-cs"/>
            </a:endParaRPr>
          </a:p>
          <a:p>
            <a:pPr algn="l"/>
            <a:endParaRPr lang="tr-TR" sz="2400" b="1" dirty="0">
              <a:solidFill>
                <a:schemeClr val="tx1"/>
              </a:solidFill>
              <a:latin typeface="+mj-lt"/>
              <a:ea typeface="+mj-ea"/>
              <a:cs typeface="+mj-cs"/>
            </a:endParaRPr>
          </a:p>
        </p:txBody>
      </p:sp>
      <p:pic>
        <p:nvPicPr>
          <p:cNvPr id="16387"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93</a:t>
            </a:fld>
            <a:endParaRPr lang="tr-TR"/>
          </a:p>
        </p:txBody>
      </p:sp>
    </p:spTree>
    <p:extLst>
      <p:ext uri="{BB962C8B-B14F-4D97-AF65-F5344CB8AC3E}">
        <p14:creationId xmlns:p14="http://schemas.microsoft.com/office/powerpoint/2010/main" val="1092708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200" dirty="0">
                <a:solidFill>
                  <a:schemeClr val="tx1"/>
                </a:solidFill>
              </a:rPr>
              <a:t>30)	 Gürültülü bir işyerinde yıllık işitme kaybının 20 </a:t>
            </a:r>
            <a:r>
              <a:rPr lang="tr-TR" sz="2200" dirty="0" err="1">
                <a:solidFill>
                  <a:schemeClr val="tx1"/>
                </a:solidFill>
              </a:rPr>
              <a:t>db’den</a:t>
            </a:r>
            <a:r>
              <a:rPr lang="tr-TR" sz="2200" dirty="0">
                <a:solidFill>
                  <a:schemeClr val="tx1"/>
                </a:solidFill>
              </a:rPr>
              <a:t> fazla olduğu belirlenen bir işçi, gürültüye neden olan makinalardan uzak bir bölüme görevlendirilmiştir. Bu işlem  aşağıdaki seçenekler açısından hangi tür önlemdir / önlemlerdendir?</a:t>
            </a:r>
          </a:p>
          <a:p>
            <a:pPr algn="l"/>
            <a:r>
              <a:rPr lang="tr-TR" sz="2200" dirty="0">
                <a:solidFill>
                  <a:schemeClr val="tx1"/>
                </a:solidFill>
              </a:rPr>
              <a:t>1- Kaynakta koruma önlemi</a:t>
            </a:r>
          </a:p>
          <a:p>
            <a:pPr algn="l"/>
            <a:r>
              <a:rPr lang="tr-TR" sz="2200" dirty="0">
                <a:solidFill>
                  <a:schemeClr val="tx1"/>
                </a:solidFill>
              </a:rPr>
              <a:t>2- İdari önlem</a:t>
            </a:r>
          </a:p>
          <a:p>
            <a:pPr algn="l"/>
            <a:r>
              <a:rPr lang="tr-TR" sz="2200" dirty="0">
                <a:solidFill>
                  <a:schemeClr val="tx1"/>
                </a:solidFill>
              </a:rPr>
              <a:t>3- Mühendislik önlemi</a:t>
            </a:r>
          </a:p>
          <a:p>
            <a:pPr algn="l"/>
            <a:r>
              <a:rPr lang="tr-TR" sz="2200" dirty="0">
                <a:solidFill>
                  <a:schemeClr val="tx1"/>
                </a:solidFill>
              </a:rPr>
              <a:t>4- Kişiye yönelik önlem </a:t>
            </a:r>
          </a:p>
          <a:p>
            <a:pPr algn="l"/>
            <a:endParaRPr lang="tr-TR" sz="2200" dirty="0">
              <a:solidFill>
                <a:schemeClr val="tx1"/>
              </a:solidFill>
            </a:endParaRPr>
          </a:p>
          <a:p>
            <a:pPr algn="l"/>
            <a:r>
              <a:rPr lang="tr-TR" sz="2200" dirty="0">
                <a:solidFill>
                  <a:schemeClr val="tx1"/>
                </a:solidFill>
              </a:rPr>
              <a:t>A) 1					B) 2</a:t>
            </a:r>
          </a:p>
          <a:p>
            <a:pPr algn="l"/>
            <a:r>
              <a:rPr lang="tr-TR" sz="2200" dirty="0">
                <a:solidFill>
                  <a:schemeClr val="tx1"/>
                </a:solidFill>
              </a:rPr>
              <a:t>C) 4					D) 2 ve 4</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94</a:t>
            </a:fld>
            <a:endParaRPr lang="tr-TR">
              <a:solidFill>
                <a:prstClr val="black">
                  <a:tint val="75000"/>
                </a:prstClr>
              </a:solidFill>
            </a:endParaRPr>
          </a:p>
        </p:txBody>
      </p:sp>
    </p:spTree>
    <p:extLst>
      <p:ext uri="{BB962C8B-B14F-4D97-AF65-F5344CB8AC3E}">
        <p14:creationId xmlns:p14="http://schemas.microsoft.com/office/powerpoint/2010/main" val="647359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Başlık"/>
          <p:cNvSpPr>
            <a:spLocks noGrp="1"/>
          </p:cNvSpPr>
          <p:nvPr>
            <p:ph type="title"/>
          </p:nvPr>
        </p:nvSpPr>
        <p:spPr>
          <a:xfrm>
            <a:off x="457200" y="274638"/>
            <a:ext cx="8229600" cy="654050"/>
          </a:xfrm>
        </p:spPr>
        <p:txBody>
          <a:bodyPr/>
          <a:lstStyle/>
          <a:p>
            <a:pPr eaLnBrk="1" hangingPunct="1"/>
            <a:endParaRPr lang="en-US" smtClean="0"/>
          </a:p>
        </p:txBody>
      </p:sp>
      <p:sp>
        <p:nvSpPr>
          <p:cNvPr id="44035" name="2 İçerik Yer Tutucusu"/>
          <p:cNvSpPr>
            <a:spLocks noGrp="1"/>
          </p:cNvSpPr>
          <p:nvPr>
            <p:ph idx="1"/>
          </p:nvPr>
        </p:nvSpPr>
        <p:spPr>
          <a:xfrm>
            <a:off x="457200" y="1071563"/>
            <a:ext cx="8229600" cy="5054600"/>
          </a:xfrm>
        </p:spPr>
        <p:txBody>
          <a:bodyPr/>
          <a:lstStyle/>
          <a:p>
            <a:pPr eaLnBrk="1" hangingPunct="1">
              <a:buFont typeface="Wingdings 2" pitchFamily="18" charset="2"/>
              <a:buNone/>
            </a:pPr>
            <a:r>
              <a:rPr lang="tr-TR" b="1" smtClean="0"/>
              <a:t>   </a:t>
            </a:r>
            <a:r>
              <a:rPr lang="tr-TR" b="1" smtClean="0">
                <a:solidFill>
                  <a:srgbClr val="FF0000"/>
                </a:solidFill>
              </a:rPr>
              <a:t>Gürültüyü, Gürültüye Maruz Kalan Kişide Engellemek</a:t>
            </a:r>
          </a:p>
          <a:p>
            <a:pPr eaLnBrk="1" hangingPunct="1">
              <a:buFont typeface="Wingdings 2" pitchFamily="18" charset="2"/>
              <a:buNone/>
            </a:pPr>
            <a:endParaRPr lang="tr-TR" b="1" smtClean="0"/>
          </a:p>
          <a:p>
            <a:pPr eaLnBrk="1" hangingPunct="1"/>
            <a:r>
              <a:rPr lang="tr-TR" smtClean="0"/>
              <a:t>Gürültüye maruz kalan kişiyi ayırmak, </a:t>
            </a:r>
          </a:p>
          <a:p>
            <a:pPr eaLnBrk="1" hangingPunct="1"/>
            <a:r>
              <a:rPr lang="tr-TR" smtClean="0"/>
              <a:t>Gürültüye maruziyet süresini azaltmak veya</a:t>
            </a:r>
          </a:p>
          <a:p>
            <a:pPr eaLnBrk="1" hangingPunct="1">
              <a:buFont typeface="Wingdings 2" pitchFamily="18" charset="2"/>
              <a:buNone/>
            </a:pPr>
            <a:r>
              <a:rPr lang="tr-TR" smtClean="0"/>
              <a:t>    gürültülü yerlerde rotasyonla çalışmak,</a:t>
            </a:r>
          </a:p>
          <a:p>
            <a:pPr eaLnBrk="1" hangingPunct="1"/>
            <a:r>
              <a:rPr lang="tr-TR" smtClean="0"/>
              <a:t>İş programını değiştirmek,</a:t>
            </a:r>
          </a:p>
          <a:p>
            <a:pPr eaLnBrk="1" hangingPunct="1"/>
            <a:r>
              <a:rPr lang="tr-TR" smtClean="0"/>
              <a:t>Kişisel koruyucu kullanmak</a:t>
            </a:r>
          </a:p>
        </p:txBody>
      </p:sp>
      <p:sp>
        <p:nvSpPr>
          <p:cNvPr id="4" name="3 Slayt Numarası Yer Tutucusu"/>
          <p:cNvSpPr>
            <a:spLocks noGrp="1"/>
          </p:cNvSpPr>
          <p:nvPr>
            <p:ph type="sldNum" sz="quarter" idx="11"/>
          </p:nvPr>
        </p:nvSpPr>
        <p:spPr/>
        <p:txBody>
          <a:bodyPr/>
          <a:lstStyle/>
          <a:p>
            <a:pPr>
              <a:defRPr/>
            </a:pPr>
            <a:fld id="{4E7C8E46-85F5-477F-8A3A-D8932BBE9FDC}" type="slidenum">
              <a:rPr lang="tr-TR"/>
              <a:pPr>
                <a:defRPr/>
              </a:pPr>
              <a:t>95</a:t>
            </a:fld>
            <a:endParaRPr lang="tr-TR"/>
          </a:p>
        </p:txBody>
      </p:sp>
    </p:spTree>
    <p:extLst>
      <p:ext uri="{BB962C8B-B14F-4D97-AF65-F5344CB8AC3E}">
        <p14:creationId xmlns:p14="http://schemas.microsoft.com/office/powerpoint/2010/main" val="285239349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Başlık"/>
          <p:cNvSpPr>
            <a:spLocks noGrp="1"/>
          </p:cNvSpPr>
          <p:nvPr>
            <p:ph type="title"/>
          </p:nvPr>
        </p:nvSpPr>
        <p:spPr>
          <a:xfrm>
            <a:off x="457200" y="274638"/>
            <a:ext cx="8229600" cy="654050"/>
          </a:xfrm>
        </p:spPr>
        <p:txBody>
          <a:bodyPr/>
          <a:lstStyle/>
          <a:p>
            <a:pPr eaLnBrk="1" hangingPunct="1"/>
            <a:endParaRPr lang="en-US" smtClean="0"/>
          </a:p>
        </p:txBody>
      </p:sp>
      <p:sp>
        <p:nvSpPr>
          <p:cNvPr id="52226" name="2 İçerik Yer Tutucusu"/>
          <p:cNvSpPr>
            <a:spLocks noGrp="1"/>
          </p:cNvSpPr>
          <p:nvPr>
            <p:ph idx="1"/>
          </p:nvPr>
        </p:nvSpPr>
        <p:spPr>
          <a:xfrm>
            <a:off x="457200" y="1071563"/>
            <a:ext cx="8229600" cy="5054600"/>
          </a:xfrm>
        </p:spPr>
        <p:txBody>
          <a:bodyPr rtlCol="0">
            <a:normAutofit/>
          </a:bodyPr>
          <a:lstStyle/>
          <a:p>
            <a:pPr algn="just" eaLnBrk="1" fontAlgn="auto" hangingPunct="1">
              <a:spcAft>
                <a:spcPts val="0"/>
              </a:spcAft>
              <a:buClr>
                <a:srgbClr val="3399FF"/>
              </a:buClr>
              <a:buFontTx/>
              <a:buChar char="•"/>
              <a:defRPr/>
            </a:pPr>
            <a:r>
              <a:rPr lang="tr-TR" dirty="0" smtClean="0"/>
              <a:t> Kişisel işitme korumaları, 85 </a:t>
            </a:r>
            <a:r>
              <a:rPr lang="tr-TR" dirty="0" err="1" smtClean="0"/>
              <a:t>dB’den</a:t>
            </a:r>
            <a:r>
              <a:rPr lang="tr-TR" dirty="0" smtClean="0"/>
              <a:t> yüksek gürültüde mutlaka kullanılmalıdır</a:t>
            </a:r>
          </a:p>
          <a:p>
            <a:pPr algn="just" eaLnBrk="1" fontAlgn="auto" hangingPunct="1">
              <a:spcAft>
                <a:spcPts val="0"/>
              </a:spcAft>
              <a:buClr>
                <a:srgbClr val="3399FF"/>
              </a:buClr>
              <a:buFontTx/>
              <a:buChar char="•"/>
              <a:defRPr/>
            </a:pPr>
            <a:r>
              <a:rPr lang="tr-TR" dirty="0" smtClean="0"/>
              <a:t> İlk şikayet geçmeyen çınlama olabilir  </a:t>
            </a:r>
          </a:p>
          <a:p>
            <a:pPr algn="just" eaLnBrk="1" fontAlgn="auto" hangingPunct="1">
              <a:spcAft>
                <a:spcPts val="0"/>
              </a:spcAft>
              <a:buClr>
                <a:srgbClr val="3399FF"/>
              </a:buClr>
              <a:buFontTx/>
              <a:buChar char="•"/>
              <a:defRPr/>
            </a:pPr>
            <a:r>
              <a:rPr lang="tr-TR" dirty="0" smtClean="0"/>
              <a:t> Hasar öncelikle 4000 Hz frekansta</a:t>
            </a:r>
          </a:p>
          <a:p>
            <a:pPr algn="just" eaLnBrk="1" fontAlgn="auto" hangingPunct="1">
              <a:spcAft>
                <a:spcPts val="0"/>
              </a:spcAft>
              <a:buClr>
                <a:srgbClr val="3399FF"/>
              </a:buClr>
              <a:buFontTx/>
              <a:buChar char="•"/>
              <a:defRPr/>
            </a:pPr>
            <a:r>
              <a:rPr lang="tr-TR" dirty="0" smtClean="0"/>
              <a:t> Yıllık işitme testleri 10 </a:t>
            </a:r>
            <a:r>
              <a:rPr lang="tr-TR" dirty="0" err="1" smtClean="0"/>
              <a:t>dB’den</a:t>
            </a:r>
            <a:r>
              <a:rPr lang="tr-TR" dirty="0" smtClean="0"/>
              <a:t> fazla işitme kaybını gösterirse çalışan bilgilendirilmeli</a:t>
            </a:r>
          </a:p>
          <a:p>
            <a:pPr algn="just" eaLnBrk="1" fontAlgn="auto" hangingPunct="1">
              <a:spcAft>
                <a:spcPts val="0"/>
              </a:spcAft>
              <a:buClr>
                <a:srgbClr val="3399FF"/>
              </a:buClr>
              <a:buFontTx/>
              <a:buChar char="•"/>
              <a:defRPr/>
            </a:pPr>
            <a:r>
              <a:rPr lang="tr-TR" dirty="0" smtClean="0"/>
              <a:t> İşitmede daha fazla kayıp ve/veya kulak hastalığı ihtimali KBB uzmanı muayenesini gerektirir. </a:t>
            </a:r>
          </a:p>
          <a:p>
            <a:pPr eaLnBrk="1" fontAlgn="auto" hangingPunct="1">
              <a:spcAft>
                <a:spcPts val="0"/>
              </a:spcAft>
              <a:defRPr/>
            </a:pPr>
            <a:endParaRPr lang="tr-TR" dirty="0" smtClean="0"/>
          </a:p>
        </p:txBody>
      </p:sp>
      <p:sp>
        <p:nvSpPr>
          <p:cNvPr id="4" name="3 Slayt Numarası Yer Tutucusu"/>
          <p:cNvSpPr>
            <a:spLocks noGrp="1"/>
          </p:cNvSpPr>
          <p:nvPr>
            <p:ph type="sldNum" sz="quarter" idx="11"/>
          </p:nvPr>
        </p:nvSpPr>
        <p:spPr/>
        <p:txBody>
          <a:bodyPr/>
          <a:lstStyle/>
          <a:p>
            <a:pPr>
              <a:defRPr/>
            </a:pPr>
            <a:fld id="{921A6D4E-66B0-4BE9-8256-A436081CED48}" type="slidenum">
              <a:rPr lang="tr-TR"/>
              <a:pPr>
                <a:defRPr/>
              </a:pPr>
              <a:t>96</a:t>
            </a:fld>
            <a:endParaRPr lang="tr-TR"/>
          </a:p>
        </p:txBody>
      </p:sp>
    </p:spTree>
    <p:extLst>
      <p:ext uri="{BB962C8B-B14F-4D97-AF65-F5344CB8AC3E}">
        <p14:creationId xmlns:p14="http://schemas.microsoft.com/office/powerpoint/2010/main" val="162086565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31)	Aşağıda belirtilenlerden hangisi iş hijyenini bozan ve işçiden kaynaklanan tehlikeli yöntem ya da işlemlerden birisi değildir? </a:t>
            </a:r>
          </a:p>
          <a:p>
            <a:pPr algn="l"/>
            <a:endParaRPr lang="tr-TR" sz="2400" dirty="0">
              <a:solidFill>
                <a:schemeClr val="tx1"/>
              </a:solidFill>
            </a:endParaRPr>
          </a:p>
          <a:p>
            <a:pPr algn="l"/>
            <a:r>
              <a:rPr lang="tr-TR" sz="2400" dirty="0">
                <a:solidFill>
                  <a:schemeClr val="tx1"/>
                </a:solidFill>
              </a:rPr>
              <a:t>A) 	Ortama yayılan </a:t>
            </a:r>
            <a:r>
              <a:rPr lang="tr-TR" sz="2400" dirty="0" err="1">
                <a:solidFill>
                  <a:schemeClr val="tx1"/>
                </a:solidFill>
              </a:rPr>
              <a:t>toksik</a:t>
            </a:r>
            <a:r>
              <a:rPr lang="tr-TR" sz="2400" dirty="0">
                <a:solidFill>
                  <a:schemeClr val="tx1"/>
                </a:solidFill>
              </a:rPr>
              <a:t> gazlar, ergimiş haldeki metal gazları</a:t>
            </a:r>
          </a:p>
          <a:p>
            <a:pPr algn="l"/>
            <a:r>
              <a:rPr lang="tr-TR" sz="2400" dirty="0">
                <a:solidFill>
                  <a:schemeClr val="tx1"/>
                </a:solidFill>
              </a:rPr>
              <a:t>B)	Düşey yaşam hattı kullanmadan yüksekte çalışma</a:t>
            </a:r>
          </a:p>
          <a:p>
            <a:pPr algn="l"/>
            <a:r>
              <a:rPr lang="tr-TR" sz="2400" dirty="0">
                <a:solidFill>
                  <a:schemeClr val="tx1"/>
                </a:solidFill>
              </a:rPr>
              <a:t>C)	 Makine koruyucularının devre dışı bırakılması</a:t>
            </a:r>
          </a:p>
          <a:p>
            <a:pPr algn="l"/>
            <a:r>
              <a:rPr lang="tr-TR" sz="2400" dirty="0">
                <a:solidFill>
                  <a:schemeClr val="tx1"/>
                </a:solidFill>
              </a:rPr>
              <a:t>D)	 İş ortamında işçilerin yemek yemesi ve içmesi</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97</a:t>
            </a:fld>
            <a:endParaRPr lang="tr-TR">
              <a:solidFill>
                <a:prstClr val="black">
                  <a:tint val="75000"/>
                </a:prstClr>
              </a:solidFill>
            </a:endParaRPr>
          </a:p>
        </p:txBody>
      </p:sp>
    </p:spTree>
    <p:extLst>
      <p:ext uri="{BB962C8B-B14F-4D97-AF65-F5344CB8AC3E}">
        <p14:creationId xmlns:p14="http://schemas.microsoft.com/office/powerpoint/2010/main" val="2972277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32)	İşyerinde işçilerin veya makinaların düşmesine neden olabilecek kaygan zemin, çukurlar ve çıkıntıları araştırmak, istiflemelerin devrilmelere neden olacak şekilde yapılıp yapılmadığını gözlemek gibi çalışmalar aşağıda sayılan iş hijyeni etkinlikleri içinde hangi tür kontrol önlemi kabul edilir? </a:t>
            </a:r>
          </a:p>
          <a:p>
            <a:pPr algn="l"/>
            <a:r>
              <a:rPr lang="tr-TR" sz="2400" dirty="0">
                <a:solidFill>
                  <a:schemeClr val="tx1"/>
                </a:solidFill>
              </a:rPr>
              <a:t> </a:t>
            </a:r>
          </a:p>
          <a:p>
            <a:pPr algn="l"/>
            <a:r>
              <a:rPr lang="tr-TR" sz="2400" dirty="0">
                <a:solidFill>
                  <a:schemeClr val="tx1"/>
                </a:solidFill>
              </a:rPr>
              <a:t>A) Mühendislik Önlemi		B) Teknik Önlem</a:t>
            </a:r>
          </a:p>
          <a:p>
            <a:pPr algn="l"/>
            <a:r>
              <a:rPr lang="tr-TR" sz="2400" dirty="0">
                <a:solidFill>
                  <a:schemeClr val="tx1"/>
                </a:solidFill>
              </a:rPr>
              <a:t>C) Çalışma Ortam Kontrolü		D) İdari Önlem</a:t>
            </a: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98</a:t>
            </a:fld>
            <a:endParaRPr lang="tr-TR">
              <a:solidFill>
                <a:prstClr val="black">
                  <a:tint val="75000"/>
                </a:prstClr>
              </a:solidFill>
            </a:endParaRPr>
          </a:p>
        </p:txBody>
      </p:sp>
    </p:spTree>
    <p:extLst>
      <p:ext uri="{BB962C8B-B14F-4D97-AF65-F5344CB8AC3E}">
        <p14:creationId xmlns:p14="http://schemas.microsoft.com/office/powerpoint/2010/main" val="19424986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33)	</a:t>
            </a:r>
            <a:r>
              <a:rPr lang="tr-TR" sz="2400" dirty="0" err="1">
                <a:solidFill>
                  <a:schemeClr val="tx1"/>
                </a:solidFill>
              </a:rPr>
              <a:t>Pestisid</a:t>
            </a:r>
            <a:r>
              <a:rPr lang="tr-TR" sz="2400" dirty="0">
                <a:solidFill>
                  <a:schemeClr val="tx1"/>
                </a:solidFill>
              </a:rPr>
              <a:t> üretim ve kullanımında ve yarı iletkenlerin üretimi gibi işkollarında çalışanlarda ağızdan  veya hasarlı ciltten alınarak ağız çevresinde </a:t>
            </a:r>
            <a:r>
              <a:rPr lang="tr-TR" sz="2400" dirty="0" err="1">
                <a:solidFill>
                  <a:schemeClr val="tx1"/>
                </a:solidFill>
              </a:rPr>
              <a:t>herpes</a:t>
            </a:r>
            <a:r>
              <a:rPr lang="tr-TR" sz="2400" dirty="0">
                <a:solidFill>
                  <a:schemeClr val="tx1"/>
                </a:solidFill>
              </a:rPr>
              <a:t> benzeri lezyonlar, el ayası ve tabanlarda </a:t>
            </a:r>
            <a:r>
              <a:rPr lang="tr-TR" sz="2400" dirty="0" err="1">
                <a:solidFill>
                  <a:schemeClr val="tx1"/>
                </a:solidFill>
              </a:rPr>
              <a:t>hiperkeratoz</a:t>
            </a:r>
            <a:r>
              <a:rPr lang="tr-TR" sz="2400" dirty="0">
                <a:solidFill>
                  <a:schemeClr val="tx1"/>
                </a:solidFill>
              </a:rPr>
              <a:t> </a:t>
            </a:r>
            <a:r>
              <a:rPr lang="tr-TR" sz="2400" dirty="0" err="1">
                <a:solidFill>
                  <a:schemeClr val="tx1"/>
                </a:solidFill>
              </a:rPr>
              <a:t>yanısıra</a:t>
            </a:r>
            <a:r>
              <a:rPr lang="tr-TR" sz="2400" dirty="0">
                <a:solidFill>
                  <a:schemeClr val="tx1"/>
                </a:solidFill>
              </a:rPr>
              <a:t> </a:t>
            </a:r>
            <a:r>
              <a:rPr lang="tr-TR" sz="2400" dirty="0" err="1">
                <a:solidFill>
                  <a:schemeClr val="tx1"/>
                </a:solidFill>
              </a:rPr>
              <a:t>periferik</a:t>
            </a:r>
            <a:r>
              <a:rPr lang="tr-TR" sz="2400" dirty="0">
                <a:solidFill>
                  <a:schemeClr val="tx1"/>
                </a:solidFill>
              </a:rPr>
              <a:t> </a:t>
            </a:r>
            <a:r>
              <a:rPr lang="tr-TR" sz="2400" dirty="0" err="1">
                <a:solidFill>
                  <a:schemeClr val="tx1"/>
                </a:solidFill>
              </a:rPr>
              <a:t>arteriyal</a:t>
            </a:r>
            <a:r>
              <a:rPr lang="tr-TR" sz="2400" dirty="0">
                <a:solidFill>
                  <a:schemeClr val="tx1"/>
                </a:solidFill>
              </a:rPr>
              <a:t> </a:t>
            </a:r>
            <a:r>
              <a:rPr lang="tr-TR" sz="2400" dirty="0" err="1">
                <a:solidFill>
                  <a:schemeClr val="tx1"/>
                </a:solidFill>
              </a:rPr>
              <a:t>oklüzyon</a:t>
            </a:r>
            <a:r>
              <a:rPr lang="tr-TR" sz="2400" dirty="0">
                <a:solidFill>
                  <a:schemeClr val="tx1"/>
                </a:solidFill>
              </a:rPr>
              <a:t> ve </a:t>
            </a:r>
            <a:r>
              <a:rPr lang="tr-TR" sz="2400" dirty="0" err="1">
                <a:solidFill>
                  <a:schemeClr val="tx1"/>
                </a:solidFill>
              </a:rPr>
              <a:t>myokard</a:t>
            </a:r>
            <a:r>
              <a:rPr lang="tr-TR" sz="2400" dirty="0">
                <a:solidFill>
                  <a:schemeClr val="tx1"/>
                </a:solidFill>
              </a:rPr>
              <a:t> hasarı gibi dolaşım sistemi hastalıklarına yol açan kimyasal aşağıdakilerden hangisidir? </a:t>
            </a:r>
          </a:p>
          <a:p>
            <a:pPr algn="l"/>
            <a:r>
              <a:rPr lang="tr-TR" sz="2400" dirty="0">
                <a:solidFill>
                  <a:schemeClr val="tx1"/>
                </a:solidFill>
              </a:rPr>
              <a:t>A) </a:t>
            </a:r>
            <a:r>
              <a:rPr lang="tr-TR" sz="2400" dirty="0" err="1">
                <a:solidFill>
                  <a:schemeClr val="tx1"/>
                </a:solidFill>
              </a:rPr>
              <a:t>Civa</a:t>
            </a:r>
            <a:r>
              <a:rPr lang="tr-TR" sz="2400" dirty="0">
                <a:solidFill>
                  <a:schemeClr val="tx1"/>
                </a:solidFill>
              </a:rPr>
              <a:t>				B) Arsenik</a:t>
            </a:r>
          </a:p>
          <a:p>
            <a:pPr algn="l"/>
            <a:r>
              <a:rPr lang="tr-TR" sz="2400" dirty="0">
                <a:solidFill>
                  <a:schemeClr val="tx1"/>
                </a:solidFill>
              </a:rPr>
              <a:t>C) CO				D) Kurşun</a:t>
            </a:r>
          </a:p>
          <a:p>
            <a:pPr algn="l"/>
            <a:endParaRPr lang="tr-TR" sz="2400" dirty="0">
              <a:solidFill>
                <a:schemeClr val="tx1"/>
              </a:solidFill>
            </a:endParaRPr>
          </a:p>
          <a:p>
            <a:pPr algn="l"/>
            <a:endParaRPr lang="tr-TR" sz="24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solidFill>
                  <a:prstClr val="black">
                    <a:tint val="75000"/>
                  </a:prstClr>
                </a:solidFill>
              </a:rPr>
              <a:pPr>
                <a:defRPr/>
              </a:pPr>
              <a:t>99</a:t>
            </a:fld>
            <a:endParaRPr lang="tr-TR">
              <a:solidFill>
                <a:prstClr val="black">
                  <a:tint val="75000"/>
                </a:prstClr>
              </a:solidFill>
            </a:endParaRPr>
          </a:p>
        </p:txBody>
      </p:sp>
    </p:spTree>
    <p:extLst>
      <p:ext uri="{BB962C8B-B14F-4D97-AF65-F5344CB8AC3E}">
        <p14:creationId xmlns:p14="http://schemas.microsoft.com/office/powerpoint/2010/main" val="38235727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DIDEM~1.DAN\LOCALS~1\Temp\articulate\presenter\imgtemp\lKHy0UQy_files\slide0001_image001.png"/>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zirveosgb">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2765</TotalTime>
  <Words>9180</Words>
  <Application>Microsoft Office PowerPoint</Application>
  <PresentationFormat>Ekran Gösterisi (4:3)</PresentationFormat>
  <Paragraphs>2137</Paragraphs>
  <Slides>268</Slides>
  <Notes>175</Notes>
  <HiddenSlides>4</HiddenSlides>
  <MMClips>0</MMClips>
  <ScaleCrop>false</ScaleCrop>
  <HeadingPairs>
    <vt:vector size="6" baseType="variant">
      <vt:variant>
        <vt:lpstr>Tema</vt:lpstr>
      </vt:variant>
      <vt:variant>
        <vt:i4>2</vt:i4>
      </vt:variant>
      <vt:variant>
        <vt:lpstr>Katıştırılmış OLE Hizmet Programları</vt:lpstr>
      </vt:variant>
      <vt:variant>
        <vt:i4>3</vt:i4>
      </vt:variant>
      <vt:variant>
        <vt:lpstr>Slayt Başlıkları</vt:lpstr>
      </vt:variant>
      <vt:variant>
        <vt:i4>268</vt:i4>
      </vt:variant>
    </vt:vector>
  </HeadingPairs>
  <TitlesOfParts>
    <vt:vector size="273" baseType="lpstr">
      <vt:lpstr>Ofis Teması</vt:lpstr>
      <vt:lpstr>zirveosgb</vt:lpstr>
      <vt:lpstr>Photo Editor Photo</vt:lpstr>
      <vt:lpstr>Grafik</vt:lpstr>
      <vt:lpstr>Çizelge</vt:lpstr>
      <vt:lpstr>İŞYERİ HEKİMLİĞİ  DENEME SINAVI VIII 02 KASIM 2013</vt:lpstr>
      <vt:lpstr>B</vt:lpstr>
      <vt:lpstr>ASTIM TANISI</vt:lpstr>
      <vt:lpstr>PowerPoint Sunusu</vt:lpstr>
      <vt:lpstr>C</vt:lpstr>
      <vt:lpstr>Asbeste bağlı akciğer hastalıkları</vt:lpstr>
      <vt:lpstr>Asbestozis- Radyoloji</vt:lpstr>
      <vt:lpstr>A</vt:lpstr>
      <vt:lpstr>Reaktif Havayolu Disfonksiyonu Sendromu </vt:lpstr>
      <vt:lpstr>İrritana bağlı astım  (RADS)</vt:lpstr>
      <vt:lpstr>Mesleksel Astım</vt:lpstr>
      <vt:lpstr>D</vt:lpstr>
      <vt:lpstr>D</vt:lpstr>
      <vt:lpstr>A</vt:lpstr>
      <vt:lpstr>C</vt:lpstr>
      <vt:lpstr>KOHORT ARAŞTIRMALARI</vt:lpstr>
      <vt:lpstr>KOHORT ARAŞTIRMALARI</vt:lpstr>
      <vt:lpstr>OLGU-KONTROL ARAŞTIRMALARI</vt:lpstr>
      <vt:lpstr>OLGU-KONTROL ARAŞTIRMALARI</vt:lpstr>
      <vt:lpstr>B</vt:lpstr>
      <vt:lpstr>Genel İş Kazası Hızı</vt:lpstr>
      <vt:lpstr>İş Kazası İnsidans Hızı</vt:lpstr>
      <vt:lpstr>İş Kazası Ağırlık Hızı</vt:lpstr>
      <vt:lpstr>Örnek</vt:lpstr>
      <vt:lpstr>Cevaplar</vt:lpstr>
      <vt:lpstr>B</vt:lpstr>
      <vt:lpstr> İŞYERİ HEKİMİ VE DİĞER SAĞLIK PERSONELİNİN GÖREV, YETKİ, SORUMLULUK VE EĞİTİMLERİ HAKKINDA YÖNETMELİK 20 Temmuz 2013  CUMARTESİ</vt:lpstr>
      <vt:lpstr> İŞYERİ HEKİMİ VE DİĞER SAĞLIK PERSONELİNİN GÖREV, YETKİ, SORUMLULUK VE EĞİTİMLERİ HAKKINDA YÖNETMELİK 20 Temmuz 2013  CUMARTESİ</vt:lpstr>
      <vt:lpstr>İŞ GÜVENLİĞİ UZMANLARININ GÖREV, YETKİ, SORUMLULUK VE EĞİTİMLERİ HAKKINDA YÖNETMELİKTE DEĞİŞİKLİK YÖNETMELİĞİ 11 Ekim 2013  – 28792 Sayılı R. G</vt:lpstr>
      <vt:lpstr>İŞ GÜVENLİĞİ UZMANLARININ GÖREV, YETKİ, SORUMLULUK VE EĞİTİMLERİ HAKKINDA YÖNETMELİKTE DEĞİŞİKLİK YÖNETMELİĞİ 11 Ekim 2013  – 28792 Sayılı R. G.</vt:lpstr>
      <vt:lpstr>D</vt:lpstr>
      <vt:lpstr>Sağlık eğitimi ve sağlığı geliştirme çalışmaları için işyerleri çok uygun ortamlardır</vt:lpstr>
      <vt:lpstr>EĞİTİM</vt:lpstr>
      <vt:lpstr>A</vt:lpstr>
      <vt:lpstr>EĞİTİMLER</vt:lpstr>
      <vt:lpstr> I. Genel Sağlık Eğitim Modülü </vt:lpstr>
      <vt:lpstr> I. Genel Sağlık Eğitim Modülü </vt:lpstr>
      <vt:lpstr>C</vt:lpstr>
      <vt:lpstr>C</vt:lpstr>
      <vt:lpstr>6331 Sayılı İş Sağlığı ve Güvenliği Kanunu</vt:lpstr>
      <vt:lpstr>6331 Sayılı İş Sağlığı ve Güvenliği Kanunu</vt:lpstr>
      <vt:lpstr>D</vt:lpstr>
      <vt:lpstr>İŞ SAĞLIĞI VE GÜVENLİĞİ RİSK DEĞERLENDİRMESİ YÖNETMELİĞİ</vt:lpstr>
      <vt:lpstr>B</vt:lpstr>
      <vt:lpstr>İŞ SAĞLIĞI VE GÜVENLİĞİ KURULLARI HAKKINDA YÖNETMELİK</vt:lpstr>
      <vt:lpstr>B</vt:lpstr>
      <vt:lpstr>6331 Sayılı İş Sağlığı ve Güvenliği Kanunu</vt:lpstr>
      <vt:lpstr>D</vt:lpstr>
      <vt:lpstr>Dünyada İş Sağlığı ve Güvenliğinin Mevcut Durumu </vt:lpstr>
      <vt:lpstr>Grafik 5. Yeni Oluşan Meslek Hastalıklarının Dağılımı/100.000 (WHO-2005) </vt:lpstr>
      <vt:lpstr>PowerPoint Sunusu</vt:lpstr>
      <vt:lpstr>2008-2012 Yılları İş kazası sayısı</vt:lpstr>
      <vt:lpstr>Kaza Sebeplerinin Dağılımı (2010 Yılı)</vt:lpstr>
      <vt:lpstr>C</vt:lpstr>
      <vt:lpstr> 5510 SAYILI SOSYAL SİGORTALAR VE GENEL SAĞLIK  SİGORTASI KANUNU </vt:lpstr>
      <vt:lpstr>A</vt:lpstr>
      <vt:lpstr>MESLEK  HASTALIKLARI</vt:lpstr>
      <vt:lpstr>D</vt:lpstr>
      <vt:lpstr>HEKZAKARBON</vt:lpstr>
      <vt:lpstr>PowerPoint Sunusu</vt:lpstr>
      <vt:lpstr>C</vt:lpstr>
      <vt:lpstr>KTS</vt:lpstr>
      <vt:lpstr>Karpal Tünel Sendromu Tedavi</vt:lpstr>
      <vt:lpstr>B</vt:lpstr>
      <vt:lpstr>4857 SAYILI İŞ KANUNU</vt:lpstr>
      <vt:lpstr>C</vt:lpstr>
      <vt:lpstr> ÇOCUK VE GENÇ İŞÇİLERİN ÇALIŞTIRILMA USUL VE ESASLARI HAKKINDA YÖNETMELİK </vt:lpstr>
      <vt:lpstr>C</vt:lpstr>
      <vt:lpstr>İSG Kavram ve Kurallarının Gelişimi</vt:lpstr>
      <vt:lpstr>Güvenlik Kültürü</vt:lpstr>
      <vt:lpstr>D</vt:lpstr>
      <vt:lpstr>Güvenlik Kültürü</vt:lpstr>
      <vt:lpstr>Güvenlik Kültürü</vt:lpstr>
      <vt:lpstr>Güvenlik Kültürü</vt:lpstr>
      <vt:lpstr>Güvenlik Kültürü</vt:lpstr>
      <vt:lpstr>6331 Sayılı İş Sağlığı ve Güvenliği Kanunu</vt:lpstr>
      <vt:lpstr>6331 Sayılı İş Sağlığı ve Güvenliği Kanunu</vt:lpstr>
      <vt:lpstr>A</vt:lpstr>
      <vt:lpstr>Türkiye’de İş Sağlığı ve Güvenliğinde Mevcut Durum (SGK)</vt:lpstr>
      <vt:lpstr>PowerPoint Sunusu</vt:lpstr>
      <vt:lpstr>C</vt:lpstr>
      <vt:lpstr>6331 Sayılı İş Sağlığı ve Güvenliği Kanunu</vt:lpstr>
      <vt:lpstr>B</vt:lpstr>
      <vt:lpstr>Uluslararası Çalışma Örgütü- ILO</vt:lpstr>
      <vt:lpstr>Uluslararası Çalışma Örgütü- ILO</vt:lpstr>
      <vt:lpstr>Uluslararası Çalışma Örgütü- ILO</vt:lpstr>
      <vt:lpstr>Avrupa Komisyonu İş Sağlığı ve Güvenliği Ajansı - OSHA</vt:lpstr>
      <vt:lpstr>B</vt:lpstr>
      <vt:lpstr> İŞ SAĞLIĞI HİZMETLERİNE İLİŞKİN 161 SAYILI ILO SÖZLEŞMESİ </vt:lpstr>
      <vt:lpstr>C</vt:lpstr>
      <vt:lpstr>İŞYERİ HEKİMİ VE DİĞER SAĞLIK PERSONELİNİN GÖREV, YETKİ, SORUMLULUK VE EĞİTİMLERİ HAKKINDA YÖNETMELİK</vt:lpstr>
      <vt:lpstr>İŞYERİ HEKİMİ VE DİĞER SAĞLIK PERSONELİNİN GÖREV, YETKİ, SORUMLULUK VE EĞİTİMLERİ HAKKINDA YÖNETMELİK</vt:lpstr>
      <vt:lpstr>İŞYERİ HEKİMİ VE DİĞER SAĞLIK PERSONELİNİN GÖREV, YETKİ, SORUMLULUK VE EĞİTİMLERİ HAKKINDA YÖNETMELİK</vt:lpstr>
      <vt:lpstr>D</vt:lpstr>
      <vt:lpstr>PowerPoint Sunusu</vt:lpstr>
      <vt:lpstr>PowerPoint Sunusu</vt:lpstr>
      <vt:lpstr>A</vt:lpstr>
      <vt:lpstr>C</vt:lpstr>
      <vt:lpstr>B</vt:lpstr>
      <vt:lpstr> Arsenik </vt:lpstr>
      <vt:lpstr>B</vt:lpstr>
      <vt:lpstr>4857 SAYILI İŞ KANUNU</vt:lpstr>
      <vt:lpstr>B</vt:lpstr>
      <vt:lpstr>EKRANLI ARAÇLARLA ÇALIŞMALARDA SAĞLIK VE GÜVENLİK  ÖNLEMLERİ HAKKINDA YÖNETMELİK</vt:lpstr>
      <vt:lpstr>A</vt:lpstr>
      <vt:lpstr>6331 Sayılı İş Sağlığı ve Güvenliği Kanunu</vt:lpstr>
      <vt:lpstr>A</vt:lpstr>
      <vt:lpstr>Mesleki  İrritan  Kontak  Dermatit  Tedavisi</vt:lpstr>
      <vt:lpstr>Mesleki  İrritan  Kontak  Dermatit  Tedavisi</vt:lpstr>
      <vt:lpstr>C</vt:lpstr>
      <vt:lpstr>PSİKOSOSYAL STRES KAYNAKLARI</vt:lpstr>
      <vt:lpstr>Posttravmatik stres bozukluğu (PTSB) </vt:lpstr>
      <vt:lpstr> Tükenmişlik Sendromu Belirtileri </vt:lpstr>
      <vt:lpstr>B</vt:lpstr>
      <vt:lpstr>C</vt:lpstr>
      <vt:lpstr>İŞ STRESİ</vt:lpstr>
      <vt:lpstr>İŞ STRESİ</vt:lpstr>
      <vt:lpstr>C</vt:lpstr>
      <vt:lpstr>A</vt:lpstr>
      <vt:lpstr>B</vt:lpstr>
      <vt:lpstr>D</vt:lpstr>
      <vt:lpstr>Meslek Hastalıklarının Özellikleri ve Sınıflandırılması </vt:lpstr>
      <vt:lpstr>MESLEKİ ALÜMİNYUM İNTOKSİKASYONLARI</vt:lpstr>
      <vt:lpstr>MESLEKİ ALÜMİNYUM İNTOKSİKASYONLARI</vt:lpstr>
      <vt:lpstr>MESLEKİ ALÜMİNYUM İNTOKSİKASYONLARI</vt:lpstr>
      <vt:lpstr>C</vt:lpstr>
      <vt:lpstr>B</vt:lpstr>
      <vt:lpstr>PowerPoint Sunusu</vt:lpstr>
      <vt:lpstr>PowerPoint Sunusu</vt:lpstr>
      <vt:lpstr>PowerPoint Sunusu</vt:lpstr>
      <vt:lpstr>B</vt:lpstr>
      <vt:lpstr>B</vt:lpstr>
      <vt:lpstr>“Birikimsel zedelenmeler”</vt:lpstr>
      <vt:lpstr>C</vt:lpstr>
      <vt:lpstr>İşletme Tipi ile Koruma Politikası </vt:lpstr>
      <vt:lpstr>TAYLORCU İŞLETME</vt:lpstr>
      <vt:lpstr>YETİŞKİN İŞLETME </vt:lpstr>
      <vt:lpstr>D</vt:lpstr>
      <vt:lpstr>C</vt:lpstr>
      <vt:lpstr>PowerPoint Sunusu</vt:lpstr>
      <vt:lpstr>PowerPoint Sunusu</vt:lpstr>
      <vt:lpstr>C</vt:lpstr>
      <vt:lpstr>B</vt:lpstr>
      <vt:lpstr>D</vt:lpstr>
      <vt:lpstr>D</vt:lpstr>
      <vt:lpstr>A</vt:lpstr>
      <vt:lpstr>Subakut/Kronik Toksisite Belirteçleri</vt:lpstr>
      <vt:lpstr>Subakut/Kronik Toksisite Belirteçleri</vt:lpstr>
      <vt:lpstr>B</vt:lpstr>
      <vt:lpstr>A</vt:lpstr>
      <vt:lpstr>“Birikimsel Zedelenmeler”</vt:lpstr>
      <vt:lpstr>“Birikimsel Zedelenmeler”</vt:lpstr>
      <vt:lpstr>“Birikimsel Zedelenmeler”</vt:lpstr>
      <vt:lpstr>B</vt:lpstr>
      <vt:lpstr>Mezotelyoma</vt:lpstr>
      <vt:lpstr>A</vt:lpstr>
      <vt:lpstr>Mesleki Deri Hastalıkları</vt:lpstr>
      <vt:lpstr>Mesleki Deri Hastalıkları</vt:lpstr>
      <vt:lpstr>A</vt:lpstr>
      <vt:lpstr>B</vt:lpstr>
      <vt:lpstr>İŞ SAĞLIĞI VE GÜVENLİĞİ KANUNU</vt:lpstr>
      <vt:lpstr>C</vt:lpstr>
      <vt:lpstr>İŞ SAĞLIĞI VE GÜVENLİĞİ KANUNU</vt:lpstr>
      <vt:lpstr>İŞ SAĞLIĞI VE GÜVENLİĞİ KANUNU</vt:lpstr>
      <vt:lpstr>A</vt:lpstr>
      <vt:lpstr>4857 SAYILI İŞ KANUNU</vt:lpstr>
      <vt:lpstr>B</vt:lpstr>
      <vt:lpstr>İŞ SAĞLIĞI VE GÜVENLİĞİ KANUNU</vt:lpstr>
      <vt:lpstr>C</vt:lpstr>
      <vt:lpstr>İŞ SAĞLIĞI VE GÜVENLİĞİ KANUNU</vt:lpstr>
      <vt:lpstr>C</vt:lpstr>
      <vt:lpstr>D</vt:lpstr>
      <vt:lpstr>İŞ SAĞLIĞI VE GÜVENLİĞİ KANUNU</vt:lpstr>
      <vt:lpstr>İŞ SAĞLIĞI VE GÜVENLİĞİ KANUNU</vt:lpstr>
      <vt:lpstr>A</vt:lpstr>
      <vt:lpstr>  İŞ SAĞLIĞI VE GÜVENLİĞİ HİZMETLERİ YÖNETMELİĞİ </vt:lpstr>
      <vt:lpstr>C</vt:lpstr>
      <vt:lpstr>İŞYERİ HEKİMİ VE DİĞER SAĞLIK PERSONELİNİN GÖREV, YETKİ, SORUMLULUK VE EĞİTİMLERİ HAKKINDA YÖNETMELİK</vt:lpstr>
      <vt:lpstr>İŞYERİ HEKİMİ VE DİĞER SAĞLIK PERSONELİNİN GÖREV, YETKİ, SORUMLULUK VE EĞİTİMLERİ HAKKINDA YÖNETMELİK</vt:lpstr>
      <vt:lpstr>B</vt:lpstr>
      <vt:lpstr>İŞYERİ HEKİMİ VE DİĞER SAĞLIK PERSONELİNİN GÖREV, YETKİ, SORUMLULUK VE EĞİTİMLERİ HAKKINDA YÖNETMELİK</vt:lpstr>
      <vt:lpstr>PowerPoint Sunusu</vt:lpstr>
      <vt:lpstr> MADDE 9 – İşyeri hekimlerinin görevleri </vt:lpstr>
      <vt:lpstr> MADDE 9 – İşyeri hekimlerinin görevleri </vt:lpstr>
      <vt:lpstr>B</vt:lpstr>
      <vt:lpstr>İŞ SAĞLIĞI VE GÜVENLİĞİ KURULLARI HAKKINDA YÖNETMELİK</vt:lpstr>
      <vt:lpstr>İŞ SAĞLIĞI VE GÜVENLİĞİ KURULLARI HAKKINDA YÖNETMELİK</vt:lpstr>
      <vt:lpstr>D</vt:lpstr>
      <vt:lpstr>İŞ SAĞLIĞI VE GÜVENLİĞİ KURULLARI HAKKINDA YÖNETMELİK</vt:lpstr>
      <vt:lpstr>A</vt:lpstr>
      <vt:lpstr> SAĞLIK KURALLARI BAKIMINDAN GÜNDE AZAMİ YEDİ BUÇUK SAAT VEYA DAHA AZ ÇALIŞILMASI GEREKEN İŞLER HAKKINDA YÖNETMELİK </vt:lpstr>
      <vt:lpstr>D</vt:lpstr>
      <vt:lpstr> İŞYERİ HEKİMİ VE DİĞER SAĞLIK PERSONELİNİN GÖREV, YETKİ, SORUMLULUK VE EĞİTİMLERİ HAKKINDA YÖNETMELİK 20 Temmuz 2013  CUMARTESİ</vt:lpstr>
      <vt:lpstr>C</vt:lpstr>
      <vt:lpstr> İŞYERİ HEKİMİ VE DİĞER SAĞLIK PERSONELİNİN GÖREV, YETKİ, SORUMLULUK VE EĞİTİMLERİ HAKKINDA YÖNETMELİK 20 Temmuz 2013  CUMARTESİ</vt:lpstr>
      <vt:lpstr> İŞYERİ HEKİMİ VE DİĞER SAĞLIK PERSONELİNİN GÖREV, YETKİ, SORUMLULUK VE EĞİTİMLERİ HAKKINDA YÖNETMELİK 20 Temmuz 2013  CUMARTESİ</vt:lpstr>
      <vt:lpstr>A</vt:lpstr>
      <vt:lpstr>Sesin Şiddeti</vt:lpstr>
      <vt:lpstr>C</vt:lpstr>
      <vt:lpstr>Günlük Konuşma Sesleri</vt:lpstr>
      <vt:lpstr>B</vt:lpstr>
      <vt:lpstr>B</vt:lpstr>
      <vt:lpstr> İşyerlerinde Sağlığı Olumsuz Etkileyebilecek Fiziksel Risk Etmenleri</vt:lpstr>
      <vt:lpstr>İşyerlerinde Sağlığı Olumsuz Etkileyebilecek Fiziksel Risk Etmenleri</vt:lpstr>
      <vt:lpstr>C</vt:lpstr>
      <vt:lpstr> İşçi Sağlığı ve İş Güvenliği Tüzüğü </vt:lpstr>
      <vt:lpstr> İşçi Sağlığı ve İş Güvenliği Tüzüğü </vt:lpstr>
      <vt:lpstr>    SAĞLIK KURALLARI BAKIMINDAN GÜNDE AZAMİ YEDİ BUÇUK SAAT  VEYA DAHA AZ ÇALIŞILMASI GEREKEN İŞLER HAKKINDA YÖNETMELİK  </vt:lpstr>
      <vt:lpstr>    SAĞLIK KURALLARI BAKIMINDAN GÜNDE AZAMİ YEDİ BUÇUK SAAT  VEYA DAHA AZ ÇALIŞILMASI GEREKEN İŞLER HAKKINDA YÖNETMELİK  </vt:lpstr>
      <vt:lpstr>A</vt:lpstr>
      <vt:lpstr>İşçi Sağlığı ve İş Güvenliği Tüzüğü</vt:lpstr>
      <vt:lpstr>İşçi Sağlığı ve İş Güvenliği Tüzüğü</vt:lpstr>
      <vt:lpstr>D</vt:lpstr>
      <vt:lpstr>İşçi Sağlığı ve İş Güvenliği Tüzüğü</vt:lpstr>
      <vt:lpstr>B</vt:lpstr>
      <vt:lpstr>İşçi Sağlığı ve İş Güvenliği Tüzüğü</vt:lpstr>
      <vt:lpstr>C</vt:lpstr>
      <vt:lpstr>KANSEROJEN VEYA MUTAJEN MADDELERLE ÇALIŞMALARDA SAĞLIK VE GÜVENLİK ÖNLEMLERİ HAKKINDA YÖNETMELİK </vt:lpstr>
      <vt:lpstr>D</vt:lpstr>
      <vt:lpstr>Mesleki Solunum Sistemi Hastalıkları</vt:lpstr>
      <vt:lpstr>C</vt:lpstr>
      <vt:lpstr>B</vt:lpstr>
      <vt:lpstr>  TEHLİKELİ MADDELER VE MÜSTAHZARLARA İLİŞKİN GÜVENLİK BİLGİ FORMLARININ HAZIRLANMASI VE DAĞITILMASI HAKKINDA YÖNETMELİK </vt:lpstr>
      <vt:lpstr>PowerPoint Sunusu</vt:lpstr>
      <vt:lpstr>C</vt:lpstr>
      <vt:lpstr>CIVA</vt:lpstr>
      <vt:lpstr>B</vt:lpstr>
      <vt:lpstr>PowerPoint Sunusu</vt:lpstr>
      <vt:lpstr>Fibula Başı Nöropatisi (FBN)</vt:lpstr>
      <vt:lpstr>C</vt:lpstr>
      <vt:lpstr> İŞ SAĞLIĞI VE GÜVENLİĞİ HİZMETLERİ YÖNETMELİĞİ </vt:lpstr>
      <vt:lpstr>A</vt:lpstr>
      <vt:lpstr>  Eğitim Tipleri</vt:lpstr>
      <vt:lpstr>Eğitim Tipleri</vt:lpstr>
      <vt:lpstr>Eğitim Tipleri  </vt:lpstr>
      <vt:lpstr>D</vt:lpstr>
      <vt:lpstr> ÇALIŞANLARIN İŞ SAĞLIĞI VE GÜVENLİĞİ EĞİTİMLERİNİN USUL VE ESASLARI HAKKINDA YÖNETMELİK </vt:lpstr>
      <vt:lpstr> ÇALIŞANLARIN İŞ SAĞLIĞI VE GÜVENLİĞİ EĞİTİMLERİNİN USUL VE ESASLARI HAKKINDA YÖNETMELİK </vt:lpstr>
      <vt:lpstr>B</vt:lpstr>
      <vt:lpstr>4857 SAYILI İŞ KANUNU</vt:lpstr>
      <vt:lpstr>A</vt:lpstr>
      <vt:lpstr>4857 SAYILI İŞ KANUNU</vt:lpstr>
      <vt:lpstr>4857 SAYILI İŞ KANUNU</vt:lpstr>
      <vt:lpstr>C</vt:lpstr>
      <vt:lpstr>4857 SAYILI İŞ KANUNU</vt:lpstr>
      <vt:lpstr>4857 SAYILI İŞ KANUNU</vt:lpstr>
      <vt:lpstr>C</vt:lpstr>
      <vt:lpstr>Tehlikeli Hareketler</vt:lpstr>
      <vt:lpstr>Tehlikeli Durumlar</vt:lpstr>
      <vt:lpstr>B</vt:lpstr>
      <vt:lpstr>Pozitif Hukuk Bağlamında Normlar Hiyerarşisi</vt:lpstr>
      <vt:lpstr>Tüzük</vt:lpstr>
      <vt:lpstr>Yönetmelik</vt:lpstr>
      <vt:lpstr>Genelge (Tamim, Sirküler)</vt:lpstr>
      <vt:lpstr>Yönerge</vt:lpstr>
      <vt:lpstr>C</vt:lpstr>
      <vt:lpstr>  ASBESTLE ÇALIŞMALARDA SAĞLIK VE GÜVENLİK ÖNLEMLERİ HAKKINDA YÖNETMELİK </vt:lpstr>
      <vt:lpstr>  ASBESTLE ÇALIŞMALARDA SAĞLIK VE GÜVENLİK ÖNLEMLERİ HAKKINDA YÖNETMELİK </vt:lpstr>
      <vt:lpstr>  ASBESTLE ÇALIŞMALARDA SAĞLIK VE GÜVENLİK ÖNLEMLERİ HAKKINDA YÖNETMELİK </vt:lpstr>
      <vt:lpstr>A</vt:lpstr>
      <vt:lpstr>  KİMYASAL MADDELERLE ÇALIŞMALARDA SAĞLIK VE GÜVENLİK ÖNLEMLERİ HAKKINDA YÖNETMELİK </vt:lpstr>
      <vt:lpstr>KİMYASAL MADDELERLE ÇALIŞMALARDA SAĞLIK VE GÜVENLİK ÖNLEMLERİ HAKKINDA YÖNETMELİK</vt:lpstr>
      <vt:lpstr>C</vt:lpstr>
      <vt:lpstr>4-İSG Yönetim Sistemleri Unsurları</vt:lpstr>
      <vt:lpstr>4-İSG Yönetim Sistemleri Unsurları</vt:lpstr>
      <vt:lpstr>4-İSG Yönetim Sistemleri Unsurları</vt:lpstr>
      <vt:lpstr>C</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SEMİH</dc:creator>
  <cp:lastModifiedBy>SEMİH</cp:lastModifiedBy>
  <cp:revision>233</cp:revision>
  <dcterms:created xsi:type="dcterms:W3CDTF">2013-04-25T19:51:05Z</dcterms:created>
  <dcterms:modified xsi:type="dcterms:W3CDTF">2013-11-03T21:14:57Z</dcterms:modified>
</cp:coreProperties>
</file>