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4.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9"/>
  </p:notesMasterIdLst>
  <p:sldIdLst>
    <p:sldId id="256" r:id="rId2"/>
    <p:sldId id="556" r:id="rId3"/>
    <p:sldId id="457" r:id="rId4"/>
    <p:sldId id="557" r:id="rId5"/>
    <p:sldId id="458" r:id="rId6"/>
    <p:sldId id="558" r:id="rId7"/>
    <p:sldId id="459" r:id="rId8"/>
    <p:sldId id="559" r:id="rId9"/>
    <p:sldId id="460" r:id="rId10"/>
    <p:sldId id="560" r:id="rId11"/>
    <p:sldId id="461" r:id="rId12"/>
    <p:sldId id="561" r:id="rId13"/>
    <p:sldId id="462" r:id="rId14"/>
    <p:sldId id="562" r:id="rId15"/>
    <p:sldId id="463" r:id="rId16"/>
    <p:sldId id="563" r:id="rId17"/>
    <p:sldId id="464" r:id="rId18"/>
    <p:sldId id="564" r:id="rId19"/>
    <p:sldId id="465" r:id="rId20"/>
    <p:sldId id="565" r:id="rId21"/>
    <p:sldId id="466" r:id="rId22"/>
    <p:sldId id="566" r:id="rId23"/>
    <p:sldId id="467" r:id="rId24"/>
    <p:sldId id="567" r:id="rId25"/>
    <p:sldId id="468" r:id="rId26"/>
    <p:sldId id="568" r:id="rId27"/>
    <p:sldId id="469" r:id="rId28"/>
    <p:sldId id="569" r:id="rId29"/>
    <p:sldId id="470" r:id="rId30"/>
    <p:sldId id="570" r:id="rId31"/>
    <p:sldId id="471" r:id="rId32"/>
    <p:sldId id="571" r:id="rId33"/>
    <p:sldId id="472" r:id="rId34"/>
    <p:sldId id="572" r:id="rId35"/>
    <p:sldId id="473" r:id="rId36"/>
    <p:sldId id="474" r:id="rId37"/>
    <p:sldId id="573" r:id="rId38"/>
    <p:sldId id="475" r:id="rId39"/>
    <p:sldId id="574" r:id="rId40"/>
    <p:sldId id="476" r:id="rId41"/>
    <p:sldId id="575" r:id="rId42"/>
    <p:sldId id="477" r:id="rId43"/>
    <p:sldId id="576" r:id="rId44"/>
    <p:sldId id="478" r:id="rId45"/>
    <p:sldId id="577" r:id="rId46"/>
    <p:sldId id="479" r:id="rId47"/>
    <p:sldId id="578" r:id="rId48"/>
    <p:sldId id="480" r:id="rId49"/>
    <p:sldId id="579" r:id="rId50"/>
    <p:sldId id="481" r:id="rId51"/>
    <p:sldId id="580" r:id="rId52"/>
    <p:sldId id="482" r:id="rId53"/>
    <p:sldId id="581" r:id="rId54"/>
    <p:sldId id="483" r:id="rId55"/>
    <p:sldId id="582" r:id="rId56"/>
    <p:sldId id="484" r:id="rId57"/>
    <p:sldId id="583" r:id="rId58"/>
    <p:sldId id="485" r:id="rId59"/>
    <p:sldId id="584" r:id="rId60"/>
    <p:sldId id="486" r:id="rId61"/>
    <p:sldId id="585" r:id="rId62"/>
    <p:sldId id="487" r:id="rId63"/>
    <p:sldId id="488" r:id="rId64"/>
    <p:sldId id="489" r:id="rId65"/>
    <p:sldId id="490" r:id="rId66"/>
    <p:sldId id="491" r:id="rId67"/>
    <p:sldId id="586" r:id="rId68"/>
    <p:sldId id="492" r:id="rId69"/>
    <p:sldId id="493" r:id="rId70"/>
    <p:sldId id="587" r:id="rId71"/>
    <p:sldId id="494" r:id="rId72"/>
    <p:sldId id="588" r:id="rId73"/>
    <p:sldId id="495" r:id="rId74"/>
    <p:sldId id="589" r:id="rId75"/>
    <p:sldId id="496" r:id="rId76"/>
    <p:sldId id="497" r:id="rId77"/>
    <p:sldId id="590" r:id="rId78"/>
    <p:sldId id="498" r:id="rId79"/>
    <p:sldId id="499" r:id="rId80"/>
    <p:sldId id="500" r:id="rId81"/>
    <p:sldId id="591" r:id="rId82"/>
    <p:sldId id="501" r:id="rId83"/>
    <p:sldId id="592" r:id="rId84"/>
    <p:sldId id="502" r:id="rId85"/>
    <p:sldId id="593" r:id="rId86"/>
    <p:sldId id="503" r:id="rId87"/>
    <p:sldId id="594" r:id="rId88"/>
    <p:sldId id="504" r:id="rId89"/>
    <p:sldId id="595" r:id="rId90"/>
    <p:sldId id="505" r:id="rId91"/>
    <p:sldId id="596" r:id="rId92"/>
    <p:sldId id="506" r:id="rId93"/>
    <p:sldId id="597" r:id="rId94"/>
    <p:sldId id="507" r:id="rId95"/>
    <p:sldId id="598" r:id="rId96"/>
    <p:sldId id="508" r:id="rId97"/>
    <p:sldId id="599" r:id="rId98"/>
    <p:sldId id="509" r:id="rId99"/>
    <p:sldId id="600" r:id="rId100"/>
    <p:sldId id="510" r:id="rId101"/>
    <p:sldId id="601" r:id="rId102"/>
    <p:sldId id="511" r:id="rId103"/>
    <p:sldId id="602" r:id="rId104"/>
    <p:sldId id="512" r:id="rId105"/>
    <p:sldId id="603" r:id="rId106"/>
    <p:sldId id="513" r:id="rId107"/>
    <p:sldId id="604" r:id="rId108"/>
    <p:sldId id="514" r:id="rId109"/>
    <p:sldId id="605" r:id="rId110"/>
    <p:sldId id="515" r:id="rId111"/>
    <p:sldId id="606" r:id="rId112"/>
    <p:sldId id="516" r:id="rId113"/>
    <p:sldId id="607" r:id="rId114"/>
    <p:sldId id="517" r:id="rId115"/>
    <p:sldId id="608" r:id="rId116"/>
    <p:sldId id="518" r:id="rId117"/>
    <p:sldId id="609" r:id="rId118"/>
    <p:sldId id="519" r:id="rId119"/>
    <p:sldId id="610" r:id="rId120"/>
    <p:sldId id="520" r:id="rId121"/>
    <p:sldId id="611" r:id="rId122"/>
    <p:sldId id="521" r:id="rId123"/>
    <p:sldId id="612" r:id="rId124"/>
    <p:sldId id="522" r:id="rId125"/>
    <p:sldId id="613" r:id="rId126"/>
    <p:sldId id="523" r:id="rId127"/>
    <p:sldId id="614" r:id="rId128"/>
    <p:sldId id="524" r:id="rId129"/>
    <p:sldId id="622" r:id="rId130"/>
    <p:sldId id="525" r:id="rId131"/>
    <p:sldId id="623" r:id="rId132"/>
    <p:sldId id="526" r:id="rId133"/>
    <p:sldId id="624" r:id="rId134"/>
    <p:sldId id="527" r:id="rId135"/>
    <p:sldId id="625" r:id="rId136"/>
    <p:sldId id="528" r:id="rId137"/>
    <p:sldId id="626" r:id="rId138"/>
    <p:sldId id="529" r:id="rId139"/>
    <p:sldId id="627" r:id="rId140"/>
    <p:sldId id="530" r:id="rId141"/>
    <p:sldId id="628" r:id="rId142"/>
    <p:sldId id="531" r:id="rId143"/>
    <p:sldId id="629" r:id="rId144"/>
    <p:sldId id="532" r:id="rId145"/>
    <p:sldId id="630" r:id="rId146"/>
    <p:sldId id="533" r:id="rId147"/>
    <p:sldId id="615" r:id="rId148"/>
    <p:sldId id="534" r:id="rId149"/>
    <p:sldId id="616" r:id="rId150"/>
    <p:sldId id="535" r:id="rId151"/>
    <p:sldId id="617" r:id="rId152"/>
    <p:sldId id="536" r:id="rId153"/>
    <p:sldId id="619" r:id="rId154"/>
    <p:sldId id="537" r:id="rId155"/>
    <p:sldId id="621" r:id="rId156"/>
    <p:sldId id="538" r:id="rId157"/>
    <p:sldId id="631" r:id="rId158"/>
    <p:sldId id="539" r:id="rId159"/>
    <p:sldId id="632" r:id="rId160"/>
    <p:sldId id="540" r:id="rId161"/>
    <p:sldId id="633" r:id="rId162"/>
    <p:sldId id="541" r:id="rId163"/>
    <p:sldId id="542" r:id="rId164"/>
    <p:sldId id="634" r:id="rId165"/>
    <p:sldId id="543" r:id="rId166"/>
    <p:sldId id="635" r:id="rId167"/>
    <p:sldId id="544" r:id="rId168"/>
    <p:sldId id="636" r:id="rId169"/>
    <p:sldId id="545" r:id="rId170"/>
    <p:sldId id="546" r:id="rId171"/>
    <p:sldId id="637" r:id="rId172"/>
    <p:sldId id="547" r:id="rId173"/>
    <p:sldId id="548" r:id="rId174"/>
    <p:sldId id="638" r:id="rId175"/>
    <p:sldId id="549" r:id="rId176"/>
    <p:sldId id="550" r:id="rId177"/>
    <p:sldId id="639" r:id="rId178"/>
    <p:sldId id="551" r:id="rId179"/>
    <p:sldId id="640" r:id="rId180"/>
    <p:sldId id="552" r:id="rId181"/>
    <p:sldId id="641" r:id="rId182"/>
    <p:sldId id="553" r:id="rId183"/>
    <p:sldId id="554" r:id="rId184"/>
    <p:sldId id="642" r:id="rId185"/>
    <p:sldId id="555" r:id="rId186"/>
    <p:sldId id="643" r:id="rId187"/>
    <p:sldId id="456" r:id="rId188"/>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7549" autoAdjust="0"/>
    <p:restoredTop sz="86374" autoAdjust="0"/>
  </p:normalViewPr>
  <p:slideViewPr>
    <p:cSldViewPr>
      <p:cViewPr>
        <p:scale>
          <a:sx n="100" d="100"/>
          <a:sy n="100" d="100"/>
        </p:scale>
        <p:origin x="-1920" y="-4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A25D2F1-5C4E-4D0D-A965-9C28B8BE0367}" type="datetimeFigureOut">
              <a:rPr lang="tr-TR"/>
              <a:pPr>
                <a:defRPr/>
              </a:pPr>
              <a:t>02/11/2013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9DAF0BB-4DB6-481F-9A6A-BD870117C681}" type="slidenum">
              <a:rPr lang="tr-TR"/>
              <a:pPr>
                <a:defRPr/>
              </a:pPr>
              <a:t>‹#›</a:t>
            </a:fld>
            <a:endParaRPr lang="tr-TR"/>
          </a:p>
        </p:txBody>
      </p:sp>
    </p:spTree>
    <p:extLst>
      <p:ext uri="{BB962C8B-B14F-4D97-AF65-F5344CB8AC3E}">
        <p14:creationId xmlns:p14="http://schemas.microsoft.com/office/powerpoint/2010/main" val="10514299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19</a:t>
            </a:fld>
            <a:endParaRPr lang="tr-T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182</a:t>
            </a:fld>
            <a:endParaRPr lang="tr-T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183</a:t>
            </a:fld>
            <a:endParaRPr lang="tr-T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185</a:t>
            </a:fld>
            <a:endParaRPr lang="tr-T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20836" name="Slayt Numarası Yer Tutucus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E92DC723-DBED-4B40-A5C4-9287A9ED68B6}" type="slidenum">
              <a:rPr lang="tr-TR" sz="1200"/>
              <a:pPr algn="r"/>
              <a:t>187</a:t>
            </a:fld>
            <a:endParaRPr lang="tr-T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21</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23</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25</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27</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505C47-A9D8-46A6-9A0F-09B3964F5C9E}" type="slidenum">
              <a:rPr lang="tr-TR" altLang="tr-TR"/>
              <a:pPr/>
              <a:t>28</a:t>
            </a:fld>
            <a:endParaRPr lang="tr-TR" altLang="tr-TR"/>
          </a:p>
        </p:txBody>
      </p:sp>
      <p:sp>
        <p:nvSpPr>
          <p:cNvPr id="25602" name="Rectangle 1"/>
          <p:cNvSpPr>
            <a:spLocks noGrp="1" noRot="1" noChangeAspect="1" noChangeArrowheads="1" noTextEdit="1"/>
          </p:cNvSpPr>
          <p:nvPr>
            <p:ph type="sldImg"/>
          </p:nvPr>
        </p:nvSpPr>
        <p:spPr>
          <a:ln/>
        </p:spPr>
      </p:sp>
      <p:sp>
        <p:nvSpPr>
          <p:cNvPr id="25603" name="Rectangle 2"/>
          <p:cNvSpPr>
            <a:spLocks noGrp="1" noChangeArrowheads="1"/>
          </p:cNvSpPr>
          <p:nvPr>
            <p:ph type="body" idx="1"/>
          </p:nvPr>
        </p:nvSpPr>
        <p:spPr>
          <a:xfrm>
            <a:off x="1060450" y="4349750"/>
            <a:ext cx="4740275" cy="3511550"/>
          </a:xfrm>
          <a:noFill/>
        </p:spPr>
        <p:txBody>
          <a:bodyPr wrap="none" lIns="0" tIns="0" rIns="0" bIns="0" anchor="ctr"/>
          <a:lstStyle/>
          <a:p>
            <a:endParaRPr lang="tr-TR" alt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29</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31</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33</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35</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3</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36</a:t>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B92A311-F3AF-42F5-9843-8BE5C9A4BEB8}" type="slidenum">
              <a:rPr lang="tr-TR" altLang="tr-TR"/>
              <a:pPr/>
              <a:t>37</a:t>
            </a:fld>
            <a:endParaRPr lang="tr-TR" altLang="tr-TR"/>
          </a:p>
        </p:txBody>
      </p:sp>
      <p:sp>
        <p:nvSpPr>
          <p:cNvPr id="307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EA6431F0-14B5-459E-8A46-5ABA596ADD7A}" type="slidenum">
              <a:rPr lang="tr-TR" altLang="tr-TR" sz="1200">
                <a:latin typeface="Calibri" pitchFamily="34" charset="0"/>
              </a:rPr>
              <a:pPr algn="r"/>
              <a:t>37</a:t>
            </a:fld>
            <a:endParaRPr lang="tr-TR" altLang="tr-TR" sz="1200">
              <a:latin typeface="Calibri"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p:txBody>
          <a:bodyPr/>
          <a:lstStyle/>
          <a:p>
            <a:pPr>
              <a:spcBef>
                <a:spcPct val="0"/>
              </a:spcBef>
            </a:pPr>
            <a:endParaRPr lang="tr-TR" alt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38</a:t>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40</a:t>
            </a:fld>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42</a:t>
            </a:fld>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44</a:t>
            </a:fld>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46</a:t>
            </a:fld>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48</a:t>
            </a:fld>
            <a:endParaRPr 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50</a:t>
            </a:fld>
            <a:endParaRPr 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52</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5</a:t>
            </a:fld>
            <a:endParaRPr 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54</a:t>
            </a:fld>
            <a:endParaRPr 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56</a:t>
            </a:fld>
            <a:endParaRPr lang="tr-T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58</a:t>
            </a:fld>
            <a:endParaRPr lang="tr-T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60</a:t>
            </a:fld>
            <a:endParaRPr lang="tr-T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62</a:t>
            </a:fld>
            <a:endParaRPr lang="tr-T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63</a:t>
            </a:fld>
            <a:endParaRPr lang="tr-T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64</a:t>
            </a:fld>
            <a:endParaRPr lang="tr-T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65</a:t>
            </a:fld>
            <a:endParaRPr lang="tr-T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66</a:t>
            </a:fld>
            <a:endParaRPr lang="tr-T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68</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7</a:t>
            </a:fld>
            <a:endParaRPr lang="tr-T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69</a:t>
            </a:fld>
            <a:endParaRPr lang="tr-T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71</a:t>
            </a:fld>
            <a:endParaRPr lang="tr-T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73</a:t>
            </a:fld>
            <a:endParaRPr lang="tr-T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75</a:t>
            </a:fld>
            <a:endParaRPr lang="tr-T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76</a:t>
            </a:fld>
            <a:endParaRPr lang="tr-T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78</a:t>
            </a:fld>
            <a:endParaRPr lang="tr-T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79</a:t>
            </a:fld>
            <a:endParaRPr lang="tr-T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80</a:t>
            </a:fld>
            <a:endParaRPr lang="tr-T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82</a:t>
            </a:fld>
            <a:endParaRPr lang="tr-T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84</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9</a:t>
            </a:fld>
            <a:endParaRPr lang="tr-T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86</a:t>
            </a:fld>
            <a:endParaRPr lang="tr-T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88</a:t>
            </a:fld>
            <a:endParaRPr lang="tr-T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90</a:t>
            </a:fld>
            <a:endParaRPr lang="tr-T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92</a:t>
            </a:fld>
            <a:endParaRPr lang="tr-T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94</a:t>
            </a:fld>
            <a:endParaRPr lang="tr-T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96</a:t>
            </a:fld>
            <a:endParaRPr lang="tr-T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98</a:t>
            </a:fld>
            <a:endParaRPr lang="tr-T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100</a:t>
            </a:fld>
            <a:endParaRPr lang="tr-T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102</a:t>
            </a:fld>
            <a:endParaRPr lang="tr-T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104</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11</a:t>
            </a:fld>
            <a:endParaRPr lang="tr-T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106</a:t>
            </a:fld>
            <a:endParaRPr lang="tr-T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108</a:t>
            </a:fld>
            <a:endParaRPr lang="tr-T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110</a:t>
            </a:fld>
            <a:endParaRPr lang="tr-T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112</a:t>
            </a:fld>
            <a:endParaRPr lang="tr-T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114</a:t>
            </a:fld>
            <a:endParaRPr lang="tr-T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116</a:t>
            </a:fld>
            <a:endParaRPr lang="tr-T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118</a:t>
            </a:fld>
            <a:endParaRPr lang="tr-T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120</a:t>
            </a:fld>
            <a:endParaRPr lang="tr-T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122</a:t>
            </a:fld>
            <a:endParaRPr lang="tr-T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124</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13</a:t>
            </a:fld>
            <a:endParaRPr lang="tr-T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126</a:t>
            </a:fld>
            <a:endParaRPr lang="tr-T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128</a:t>
            </a:fld>
            <a:endParaRPr lang="tr-T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130</a:t>
            </a:fld>
            <a:endParaRPr lang="tr-T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132</a:t>
            </a:fld>
            <a:endParaRPr lang="tr-T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134</a:t>
            </a:fld>
            <a:endParaRPr lang="tr-T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136</a:t>
            </a:fld>
            <a:endParaRPr lang="tr-T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138</a:t>
            </a:fld>
            <a:endParaRPr lang="tr-T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140</a:t>
            </a:fld>
            <a:endParaRPr lang="tr-T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142</a:t>
            </a:fld>
            <a:endParaRPr lang="tr-T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144</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15</a:t>
            </a:fld>
            <a:endParaRPr lang="tr-T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146</a:t>
            </a:fld>
            <a:endParaRPr lang="tr-T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148</a:t>
            </a:fld>
            <a:endParaRPr lang="tr-T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150</a:t>
            </a:fld>
            <a:endParaRPr lang="tr-T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152</a:t>
            </a:fld>
            <a:endParaRPr lang="tr-T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154</a:t>
            </a:fld>
            <a:endParaRPr lang="tr-T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156</a:t>
            </a:fld>
            <a:endParaRPr lang="tr-T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158</a:t>
            </a:fld>
            <a:endParaRPr lang="tr-T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160</a:t>
            </a:fld>
            <a:endParaRPr lang="tr-T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162</a:t>
            </a:fld>
            <a:endParaRPr lang="tr-T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163</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17</a:t>
            </a:fld>
            <a:endParaRPr lang="tr-T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165</a:t>
            </a:fld>
            <a:endParaRPr lang="tr-T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167</a:t>
            </a:fld>
            <a:endParaRPr lang="tr-T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169</a:t>
            </a:fld>
            <a:endParaRPr lang="tr-T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170</a:t>
            </a:fld>
            <a:endParaRPr lang="tr-T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172</a:t>
            </a:fld>
            <a:endParaRPr lang="tr-T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173</a:t>
            </a:fld>
            <a:endParaRPr lang="tr-T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175</a:t>
            </a:fld>
            <a:endParaRPr lang="tr-T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176</a:t>
            </a:fld>
            <a:endParaRPr lang="tr-T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178</a:t>
            </a:fld>
            <a:endParaRPr lang="tr-T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180</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C06B741F-BA94-41AC-BBA7-E91C0585A0B3}" type="datetime1">
              <a:rPr lang="tr-TR"/>
              <a:pPr>
                <a:defRPr/>
              </a:pPr>
              <a:t>02/11/2013</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4B7C1043-FB37-4145-826F-22A505C230DB}" type="slidenum">
              <a:rPr lang="tr-TR"/>
              <a:pPr>
                <a:defRPr/>
              </a:pPr>
              <a:t>‹#›</a:t>
            </a:fld>
            <a:endParaRPr lang="tr-TR"/>
          </a:p>
        </p:txBody>
      </p:sp>
    </p:spTree>
    <p:extLst>
      <p:ext uri="{BB962C8B-B14F-4D97-AF65-F5344CB8AC3E}">
        <p14:creationId xmlns:p14="http://schemas.microsoft.com/office/powerpoint/2010/main" val="1152990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2E4D2858-9566-418B-B790-90F6EB72B78F}" type="datetime1">
              <a:rPr lang="tr-TR"/>
              <a:pPr>
                <a:defRPr/>
              </a:pPr>
              <a:t>02/11/2013</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D6E6AE6E-D396-450E-A69F-F78C5F79F396}" type="slidenum">
              <a:rPr lang="tr-TR"/>
              <a:pPr>
                <a:defRPr/>
              </a:pPr>
              <a:t>‹#›</a:t>
            </a:fld>
            <a:endParaRPr lang="tr-TR"/>
          </a:p>
        </p:txBody>
      </p:sp>
    </p:spTree>
    <p:extLst>
      <p:ext uri="{BB962C8B-B14F-4D97-AF65-F5344CB8AC3E}">
        <p14:creationId xmlns:p14="http://schemas.microsoft.com/office/powerpoint/2010/main" val="4075168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BA9FF032-8E6D-40D5-B15B-7E411B982A3C}" type="datetime1">
              <a:rPr lang="tr-TR"/>
              <a:pPr>
                <a:defRPr/>
              </a:pPr>
              <a:t>02/11/2013</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78FB22ED-4BEF-486E-A438-6ED8596B99A7}" type="slidenum">
              <a:rPr lang="tr-TR"/>
              <a:pPr>
                <a:defRPr/>
              </a:pPr>
              <a:t>‹#›</a:t>
            </a:fld>
            <a:endParaRPr lang="tr-TR"/>
          </a:p>
        </p:txBody>
      </p:sp>
    </p:spTree>
    <p:extLst>
      <p:ext uri="{BB962C8B-B14F-4D97-AF65-F5344CB8AC3E}">
        <p14:creationId xmlns:p14="http://schemas.microsoft.com/office/powerpoint/2010/main" val="1403766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457200" y="6245225"/>
            <a:ext cx="2133600" cy="476250"/>
          </a:xfrm>
        </p:spPr>
        <p:txBody>
          <a:bodyPr/>
          <a:lstStyle>
            <a:lvl1pPr>
              <a:defRPr/>
            </a:lvl1pPr>
          </a:lstStyle>
          <a:p>
            <a:endParaRPr lang="tr-TR" altLang="tr-T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endParaRPr lang="tr-TR" altLang="tr-T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E17016A9-1769-403F-87E0-16D5D6A4398E}" type="slidenum">
              <a:rPr lang="tr-TR" altLang="tr-TR"/>
              <a:pPr/>
              <a:t>‹#›</a:t>
            </a:fld>
            <a:endParaRPr lang="tr-TR" altLang="tr-TR"/>
          </a:p>
        </p:txBody>
      </p:sp>
    </p:spTree>
    <p:extLst>
      <p:ext uri="{BB962C8B-B14F-4D97-AF65-F5344CB8AC3E}">
        <p14:creationId xmlns:p14="http://schemas.microsoft.com/office/powerpoint/2010/main" val="4071295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0"/>
            <a:ext cx="8229600" cy="4525963"/>
          </a:xfrm>
        </p:spPr>
        <p:txBody>
          <a:bodyPr/>
          <a:lstStyle/>
          <a:p>
            <a:endParaRPr lang="tr-TR"/>
          </a:p>
        </p:txBody>
      </p:sp>
      <p:sp>
        <p:nvSpPr>
          <p:cNvPr id="4" name="Veri Yer Tutucusu 3"/>
          <p:cNvSpPr>
            <a:spLocks noGrp="1"/>
          </p:cNvSpPr>
          <p:nvPr>
            <p:ph type="dt" sz="half" idx="10"/>
          </p:nvPr>
        </p:nvSpPr>
        <p:spPr>
          <a:xfrm>
            <a:off x="457200" y="6245225"/>
            <a:ext cx="2133600" cy="476250"/>
          </a:xfrm>
        </p:spPr>
        <p:txBody>
          <a:bodyPr/>
          <a:lstStyle>
            <a:lvl1pPr>
              <a:defRPr/>
            </a:lvl1pPr>
          </a:lstStyle>
          <a:p>
            <a:endParaRPr lang="tr-TR" altLang="tr-TR"/>
          </a:p>
        </p:txBody>
      </p:sp>
      <p:sp>
        <p:nvSpPr>
          <p:cNvPr id="5" name="Altbilgi Yer Tutucusu 4"/>
          <p:cNvSpPr>
            <a:spLocks noGrp="1"/>
          </p:cNvSpPr>
          <p:nvPr>
            <p:ph type="ftr" sz="quarter" idx="11"/>
          </p:nvPr>
        </p:nvSpPr>
        <p:spPr>
          <a:xfrm>
            <a:off x="3124200" y="6245225"/>
            <a:ext cx="2895600" cy="476250"/>
          </a:xfrm>
        </p:spPr>
        <p:txBody>
          <a:bodyPr/>
          <a:lstStyle>
            <a:lvl1pPr>
              <a:defRPr/>
            </a:lvl1pPr>
          </a:lstStyle>
          <a:p>
            <a:endParaRPr lang="tr-TR" altLang="tr-TR"/>
          </a:p>
        </p:txBody>
      </p:sp>
      <p:sp>
        <p:nvSpPr>
          <p:cNvPr id="6" name="Slayt Numarası Yer Tutucusu 5"/>
          <p:cNvSpPr>
            <a:spLocks noGrp="1"/>
          </p:cNvSpPr>
          <p:nvPr>
            <p:ph type="sldNum" sz="quarter" idx="12"/>
          </p:nvPr>
        </p:nvSpPr>
        <p:spPr>
          <a:xfrm>
            <a:off x="6553200" y="6245225"/>
            <a:ext cx="2133600" cy="476250"/>
          </a:xfrm>
        </p:spPr>
        <p:txBody>
          <a:bodyPr/>
          <a:lstStyle>
            <a:lvl1pPr>
              <a:defRPr/>
            </a:lvl1pPr>
          </a:lstStyle>
          <a:p>
            <a:fld id="{7391AD09-DD9D-4120-8F89-73849DB01E7F}" type="slidenum">
              <a:rPr lang="tr-TR" altLang="tr-TR"/>
              <a:pPr/>
              <a:t>‹#›</a:t>
            </a:fld>
            <a:endParaRPr lang="tr-TR" altLang="tr-TR"/>
          </a:p>
        </p:txBody>
      </p:sp>
    </p:spTree>
    <p:extLst>
      <p:ext uri="{BB962C8B-B14F-4D97-AF65-F5344CB8AC3E}">
        <p14:creationId xmlns:p14="http://schemas.microsoft.com/office/powerpoint/2010/main" val="1330978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D1A1C32B-665B-4656-83F1-9A3EB72D90E3}" type="datetime1">
              <a:rPr lang="tr-TR"/>
              <a:pPr>
                <a:defRPr/>
              </a:pPr>
              <a:t>02/11/2013</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988B27FD-AB22-4964-B91B-39F7442AC49F}" type="slidenum">
              <a:rPr lang="tr-TR"/>
              <a:pPr>
                <a:defRPr/>
              </a:pPr>
              <a:t>‹#›</a:t>
            </a:fld>
            <a:endParaRPr lang="tr-TR"/>
          </a:p>
        </p:txBody>
      </p:sp>
    </p:spTree>
    <p:extLst>
      <p:ext uri="{BB962C8B-B14F-4D97-AF65-F5344CB8AC3E}">
        <p14:creationId xmlns:p14="http://schemas.microsoft.com/office/powerpoint/2010/main" val="8281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50512571-0E92-4B60-858F-9A7172A97ED6}" type="datetime1">
              <a:rPr lang="tr-TR"/>
              <a:pPr>
                <a:defRPr/>
              </a:pPr>
              <a:t>02/11/2013</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201C205D-6FF1-43E2-87D8-D989E903E699}" type="slidenum">
              <a:rPr lang="tr-TR"/>
              <a:pPr>
                <a:defRPr/>
              </a:pPr>
              <a:t>‹#›</a:t>
            </a:fld>
            <a:endParaRPr lang="tr-TR"/>
          </a:p>
        </p:txBody>
      </p:sp>
    </p:spTree>
    <p:extLst>
      <p:ext uri="{BB962C8B-B14F-4D97-AF65-F5344CB8AC3E}">
        <p14:creationId xmlns:p14="http://schemas.microsoft.com/office/powerpoint/2010/main" val="2417741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DB689988-759A-47A1-A94D-F5E1EF68C41A}" type="datetime1">
              <a:rPr lang="tr-TR"/>
              <a:pPr>
                <a:defRPr/>
              </a:pPr>
              <a:t>02/11/2013</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26136436-F198-46CC-8F58-B2A965556C64}" type="slidenum">
              <a:rPr lang="tr-TR"/>
              <a:pPr>
                <a:defRPr/>
              </a:pPr>
              <a:t>‹#›</a:t>
            </a:fld>
            <a:endParaRPr lang="tr-TR"/>
          </a:p>
        </p:txBody>
      </p:sp>
    </p:spTree>
    <p:extLst>
      <p:ext uri="{BB962C8B-B14F-4D97-AF65-F5344CB8AC3E}">
        <p14:creationId xmlns:p14="http://schemas.microsoft.com/office/powerpoint/2010/main" val="1853195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6946E682-EFB9-4C6E-BAD7-F48F4D78D125}" type="datetime1">
              <a:rPr lang="tr-TR"/>
              <a:pPr>
                <a:defRPr/>
              </a:pPr>
              <a:t>02/11/2013</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268F3DB6-5130-411C-A0A5-99AF15A475A0}" type="slidenum">
              <a:rPr lang="tr-TR"/>
              <a:pPr>
                <a:defRPr/>
              </a:pPr>
              <a:t>‹#›</a:t>
            </a:fld>
            <a:endParaRPr lang="tr-TR"/>
          </a:p>
        </p:txBody>
      </p:sp>
    </p:spTree>
    <p:extLst>
      <p:ext uri="{BB962C8B-B14F-4D97-AF65-F5344CB8AC3E}">
        <p14:creationId xmlns:p14="http://schemas.microsoft.com/office/powerpoint/2010/main" val="2484317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D79DB577-4530-4A53-BE16-FCE39FA1DE57}" type="datetime1">
              <a:rPr lang="tr-TR"/>
              <a:pPr>
                <a:defRPr/>
              </a:pPr>
              <a:t>02/11/2013</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17DEB257-3282-4EE6-982D-52208177D50E}" type="slidenum">
              <a:rPr lang="tr-TR"/>
              <a:pPr>
                <a:defRPr/>
              </a:pPr>
              <a:t>‹#›</a:t>
            </a:fld>
            <a:endParaRPr lang="tr-TR"/>
          </a:p>
        </p:txBody>
      </p:sp>
    </p:spTree>
    <p:extLst>
      <p:ext uri="{BB962C8B-B14F-4D97-AF65-F5344CB8AC3E}">
        <p14:creationId xmlns:p14="http://schemas.microsoft.com/office/powerpoint/2010/main" val="3048927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D603CD8D-25E6-43A2-A08A-B920F2EEF082}" type="datetime1">
              <a:rPr lang="tr-TR"/>
              <a:pPr>
                <a:defRPr/>
              </a:pPr>
              <a:t>02/11/2013</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DD0D4352-DB7A-4982-8BD1-8D8C863EE550}" type="slidenum">
              <a:rPr lang="tr-TR"/>
              <a:pPr>
                <a:defRPr/>
              </a:pPr>
              <a:t>‹#›</a:t>
            </a:fld>
            <a:endParaRPr lang="tr-TR"/>
          </a:p>
        </p:txBody>
      </p:sp>
    </p:spTree>
    <p:extLst>
      <p:ext uri="{BB962C8B-B14F-4D97-AF65-F5344CB8AC3E}">
        <p14:creationId xmlns:p14="http://schemas.microsoft.com/office/powerpoint/2010/main" val="144967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2CDC2B5C-81A1-4BE4-9B47-6D2CA4FCA623}" type="datetime1">
              <a:rPr lang="tr-TR"/>
              <a:pPr>
                <a:defRPr/>
              </a:pPr>
              <a:t>02/11/2013</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30ECC020-36BA-4B2F-B214-CAB00ED7959A}" type="slidenum">
              <a:rPr lang="tr-TR"/>
              <a:pPr>
                <a:defRPr/>
              </a:pPr>
              <a:t>‹#›</a:t>
            </a:fld>
            <a:endParaRPr lang="tr-TR"/>
          </a:p>
        </p:txBody>
      </p:sp>
    </p:spTree>
    <p:extLst>
      <p:ext uri="{BB962C8B-B14F-4D97-AF65-F5344CB8AC3E}">
        <p14:creationId xmlns:p14="http://schemas.microsoft.com/office/powerpoint/2010/main" val="373673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3EC064F3-36C7-4A4B-9C6E-D3F9D15B093B}" type="datetime1">
              <a:rPr lang="tr-TR"/>
              <a:pPr>
                <a:defRPr/>
              </a:pPr>
              <a:t>02/11/2013</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5025C4A7-4866-44E3-A8B5-A62207F30383}" type="slidenum">
              <a:rPr lang="tr-TR"/>
              <a:pPr>
                <a:defRPr/>
              </a:pPr>
              <a:t>‹#›</a:t>
            </a:fld>
            <a:endParaRPr lang="tr-TR"/>
          </a:p>
        </p:txBody>
      </p:sp>
    </p:spTree>
    <p:extLst>
      <p:ext uri="{BB962C8B-B14F-4D97-AF65-F5344CB8AC3E}">
        <p14:creationId xmlns:p14="http://schemas.microsoft.com/office/powerpoint/2010/main" val="3193953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65D48C4-CBBF-4927-AD9A-C62F4D2D7492}" type="datetime1">
              <a:rPr lang="tr-TR"/>
              <a:pPr>
                <a:defRPr/>
              </a:pPr>
              <a:t>02/11/2013</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EAD8AF8-68D3-4F9F-A100-92DF12A89843}"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 id="2147483661" r:id="rId13"/>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http://www.isguvenligi.net/images/tasyurek/Image53.jpg" TargetMode="External"/><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http://www.isguvenligi.net/images/tasyurek/Image60.jpg" TargetMode="External"/><Relationship Id="rId4" Type="http://schemas.openxmlformats.org/officeDocument/2006/relationships/image" Target="../media/image25.jpeg"/></Relationships>
</file>

<file path=ppt/slides/_rels/slide10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4.png"/><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hyperlink" Target="http://www.batiosgb.com.tr/DersKonularinaGoreMevzuat.aspx?id=39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hyperlink" Target="http://www.batiosgb.com.tr/DersKonularinaGoreMevzuat.aspx?id=391" TargetMode="Externa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hyperlink" Target="http://www.batiosgb.com.tr/DersKonularinaGoreMevzuat.aspx?id=391" TargetMode="Externa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hyperlink" Target="http://www.batiosgb.com.tr/DersKonularinaGoreMevzuat.aspx?id=391" TargetMode="Externa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B</a:t>
            </a:r>
            <a:endParaRPr lang="tr-TR"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1)	“Bu Kanun; kamu ve özel sektöre ait bütün işlere ve işyerlerine, bu işyerlerinin işverenleri ile işveren vekillerine, ……………………….. de dâhil olmak üzere tüm çalışanlarına faaliyet konularına bakılmaksızın uygulanır.”</a:t>
            </a:r>
          </a:p>
          <a:p>
            <a:pPr algn="l"/>
            <a:r>
              <a:rPr lang="tr-TR" sz="2400" dirty="0">
                <a:solidFill>
                  <a:schemeClr val="tx1"/>
                </a:solidFill>
              </a:rPr>
              <a:t>Yukarıda ifade edilen 6331 Sayılı İş Sağlığı ve Güvenliği Kanunu’nun kapsam maddesindeki boşluğa aşağıdakilerden hangisi gelmelidir?</a:t>
            </a:r>
          </a:p>
          <a:p>
            <a:pPr algn="l"/>
            <a:r>
              <a:rPr lang="tr-TR" sz="2400" dirty="0">
                <a:solidFill>
                  <a:schemeClr val="tx1"/>
                </a:solidFill>
              </a:rPr>
              <a:t>A)	Ev hizmetlerinde çalışanlar		</a:t>
            </a:r>
          </a:p>
          <a:p>
            <a:pPr algn="l"/>
            <a:r>
              <a:rPr lang="tr-TR" sz="2400" dirty="0">
                <a:solidFill>
                  <a:schemeClr val="tx1"/>
                </a:solidFill>
              </a:rPr>
              <a:t>B)	Çırak ve stajyerler</a:t>
            </a:r>
          </a:p>
          <a:p>
            <a:pPr algn="l"/>
            <a:r>
              <a:rPr lang="tr-TR" sz="2400" dirty="0">
                <a:solidFill>
                  <a:schemeClr val="tx1"/>
                </a:solidFill>
              </a:rPr>
              <a:t>C)	Kendi nam ve hesabına mal ve hizmet üretimi yapanlar</a:t>
            </a:r>
          </a:p>
          <a:p>
            <a:pPr algn="l"/>
            <a:r>
              <a:rPr lang="tr-TR" sz="2400" dirty="0">
                <a:solidFill>
                  <a:schemeClr val="tx1"/>
                </a:solidFill>
              </a:rPr>
              <a:t>D)	Afet ve acil durum birimleri</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a:t>
            </a:fld>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l"/>
            <a:r>
              <a:rPr lang="tr-TR" altLang="tr-TR" sz="3600">
                <a:solidFill>
                  <a:schemeClr val="accent2"/>
                </a:solidFill>
              </a:rPr>
              <a:t>Tehlikeli Durumlar</a:t>
            </a:r>
          </a:p>
        </p:txBody>
      </p:sp>
      <p:sp>
        <p:nvSpPr>
          <p:cNvPr id="13315" name="Rectangle 3"/>
          <p:cNvSpPr>
            <a:spLocks noGrp="1" noChangeArrowheads="1"/>
          </p:cNvSpPr>
          <p:nvPr>
            <p:ph type="body" idx="1"/>
          </p:nvPr>
        </p:nvSpPr>
        <p:spPr>
          <a:xfrm>
            <a:off x="0" y="1600200"/>
            <a:ext cx="5562600" cy="4525963"/>
          </a:xfrm>
        </p:spPr>
        <p:txBody>
          <a:bodyPr/>
          <a:lstStyle/>
          <a:p>
            <a:pPr lvl="1">
              <a:buFont typeface="Wingdings" pitchFamily="2" charset="2"/>
              <a:buChar char="Ø"/>
            </a:pPr>
            <a:r>
              <a:rPr lang="tr-TR" altLang="tr-TR" sz="2000" u="sng"/>
              <a:t>Uygun olmayan koruyucular</a:t>
            </a:r>
          </a:p>
          <a:p>
            <a:pPr lvl="1">
              <a:buFont typeface="Wingdings" pitchFamily="2" charset="2"/>
              <a:buChar char="Ø"/>
            </a:pPr>
            <a:r>
              <a:rPr lang="tr-TR" altLang="tr-TR" sz="2000" u="sng"/>
              <a:t>Koruyucusuz çalışma</a:t>
            </a:r>
          </a:p>
          <a:p>
            <a:pPr lvl="1">
              <a:buFont typeface="Wingdings" pitchFamily="2" charset="2"/>
              <a:buChar char="Ø"/>
            </a:pPr>
            <a:r>
              <a:rPr lang="tr-TR" altLang="tr-TR" sz="2000" u="sng"/>
              <a:t>Kusurlu alet, makine, teçhizat kullanma</a:t>
            </a:r>
          </a:p>
          <a:p>
            <a:pPr lvl="1">
              <a:buFont typeface="Wingdings" pitchFamily="2" charset="2"/>
              <a:buChar char="Ø"/>
            </a:pPr>
            <a:r>
              <a:rPr lang="tr-TR" altLang="tr-TR" sz="2000" u="sng"/>
              <a:t>Emniyetsiz yapılmış alet ve makineler</a:t>
            </a:r>
          </a:p>
          <a:p>
            <a:pPr lvl="1">
              <a:buFont typeface="Wingdings" pitchFamily="2" charset="2"/>
              <a:buChar char="Ø"/>
            </a:pPr>
            <a:r>
              <a:rPr lang="tr-TR" altLang="tr-TR" sz="2000" u="sng"/>
              <a:t>Yetersiz- bakımsız bina, alet ve makineler</a:t>
            </a:r>
          </a:p>
          <a:p>
            <a:pPr lvl="1">
              <a:buFont typeface="Wingdings" pitchFamily="2" charset="2"/>
              <a:buChar char="Ø"/>
            </a:pPr>
            <a:r>
              <a:rPr lang="tr-TR" altLang="tr-TR" sz="2000" u="sng"/>
              <a:t>Yetersiz ya da fazla aydınlatma</a:t>
            </a:r>
          </a:p>
          <a:p>
            <a:pPr lvl="1">
              <a:buFont typeface="Wingdings" pitchFamily="2" charset="2"/>
              <a:buChar char="Ø"/>
            </a:pPr>
            <a:r>
              <a:rPr lang="tr-TR" altLang="tr-TR" sz="2000" u="sng"/>
              <a:t>Yetersiz havalandırma</a:t>
            </a:r>
          </a:p>
          <a:p>
            <a:pPr lvl="1">
              <a:buFont typeface="Wingdings" pitchFamily="2" charset="2"/>
              <a:buChar char="Ø"/>
            </a:pPr>
            <a:r>
              <a:rPr lang="tr-TR" altLang="tr-TR" sz="2000" u="sng"/>
              <a:t>Emniyetsiz yöntem ve şartlar</a:t>
            </a:r>
          </a:p>
          <a:p>
            <a:pPr>
              <a:buFontTx/>
              <a:buNone/>
            </a:pPr>
            <a:endParaRPr lang="tr-TR" altLang="tr-TR" sz="2000"/>
          </a:p>
        </p:txBody>
      </p:sp>
      <p:pic>
        <p:nvPicPr>
          <p:cNvPr id="13316" name="4 Resim" descr="is.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752600"/>
            <a:ext cx="3352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069490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55)	Aşağıdakilerde hangisi anahtarlar ile çalışma yapılırken uyulacak tedbirlerden değildir?</a:t>
            </a:r>
          </a:p>
          <a:p>
            <a:pPr algn="l"/>
            <a:r>
              <a:rPr lang="tr-TR" sz="2400" dirty="0">
                <a:solidFill>
                  <a:schemeClr val="tx1"/>
                </a:solidFill>
              </a:rPr>
              <a:t>A)	Ağzı bozulmuş anahtar kullanılmamalı</a:t>
            </a:r>
          </a:p>
          <a:p>
            <a:pPr algn="l"/>
            <a:r>
              <a:rPr lang="tr-TR" sz="2400" dirty="0">
                <a:solidFill>
                  <a:schemeClr val="tx1"/>
                </a:solidFill>
              </a:rPr>
              <a:t>B)	Anahtar iterek değil çekerek kullanılmalı</a:t>
            </a:r>
          </a:p>
          <a:p>
            <a:pPr algn="l"/>
            <a:r>
              <a:rPr lang="tr-TR" sz="2400" dirty="0">
                <a:solidFill>
                  <a:schemeClr val="tx1"/>
                </a:solidFill>
              </a:rPr>
              <a:t>C)	Küçük anahtarlar fazla zorlanmamalı</a:t>
            </a:r>
          </a:p>
          <a:p>
            <a:pPr algn="l"/>
            <a:r>
              <a:rPr lang="tr-TR" sz="2400" dirty="0">
                <a:solidFill>
                  <a:schemeClr val="tx1"/>
                </a:solidFill>
              </a:rPr>
              <a:t>D)	Anahtar başka amaçla (Çekiç veya manivela gibi) kullanılmalı</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100</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gn="l"/>
            <a:r>
              <a:rPr lang="tr-TR" altLang="tr-TR" sz="3200">
                <a:solidFill>
                  <a:schemeClr val="accent2"/>
                </a:solidFill>
              </a:rPr>
              <a:t>El Aletleri Güvenlik</a:t>
            </a:r>
          </a:p>
        </p:txBody>
      </p:sp>
      <p:sp>
        <p:nvSpPr>
          <p:cNvPr id="70659" name="Rectangle 3"/>
          <p:cNvSpPr>
            <a:spLocks noGrp="1" noChangeArrowheads="1"/>
          </p:cNvSpPr>
          <p:nvPr>
            <p:ph type="body" idx="1"/>
          </p:nvPr>
        </p:nvSpPr>
        <p:spPr>
          <a:xfrm>
            <a:off x="457200" y="1600200"/>
            <a:ext cx="5334000" cy="4525963"/>
          </a:xfrm>
        </p:spPr>
        <p:txBody>
          <a:bodyPr/>
          <a:lstStyle/>
          <a:p>
            <a:pPr>
              <a:lnSpc>
                <a:spcPct val="85000"/>
              </a:lnSpc>
              <a:buFontTx/>
              <a:buNone/>
            </a:pPr>
            <a:r>
              <a:rPr lang="tr-TR" altLang="tr-TR" sz="2000" b="1"/>
              <a:t>	</a:t>
            </a:r>
            <a:r>
              <a:rPr lang="tr-TR" altLang="tr-TR" sz="2000" b="1" u="sng">
                <a:solidFill>
                  <a:srgbClr val="990033"/>
                </a:solidFill>
              </a:rPr>
              <a:t>Anahtarla Yapılan Çalışmalarda</a:t>
            </a:r>
            <a:r>
              <a:rPr lang="tr-TR" altLang="tr-TR" sz="2000" b="1" u="sng"/>
              <a:t> </a:t>
            </a:r>
            <a:endParaRPr lang="tr-TR" altLang="tr-TR" sz="2000" u="sng"/>
          </a:p>
          <a:p>
            <a:r>
              <a:rPr lang="tr-TR" altLang="tr-TR" sz="2000" u="sng"/>
              <a:t>Ağzı bozulmuş anahtar kullanılmamalı</a:t>
            </a:r>
          </a:p>
          <a:p>
            <a:r>
              <a:rPr lang="tr-TR" altLang="tr-TR" sz="2000" u="sng"/>
              <a:t>Anahtar iterek değil çekerek kullanılmalı</a:t>
            </a:r>
          </a:p>
          <a:p>
            <a:r>
              <a:rPr lang="tr-TR" altLang="tr-TR" sz="2000" u="sng"/>
              <a:t>Küçük anahtarlar fazla zorlanmamalı</a:t>
            </a:r>
          </a:p>
          <a:p>
            <a:r>
              <a:rPr lang="tr-TR" altLang="tr-TR" sz="2000"/>
              <a:t>(Anahtar özel olarak yapılmış değilse) </a:t>
            </a:r>
            <a:r>
              <a:rPr lang="tr-TR" altLang="tr-TR" sz="2000" u="sng"/>
              <a:t>Anahtara çekiç vurulmamalı</a:t>
            </a:r>
          </a:p>
          <a:p>
            <a:r>
              <a:rPr lang="tr-TR" altLang="tr-TR" sz="2000"/>
              <a:t>Anahtar başka amaçla </a:t>
            </a:r>
            <a:r>
              <a:rPr lang="tr-TR" altLang="tr-TR" sz="2000" u="sng"/>
              <a:t>(Çekiç veya manivela gibi) kullanılmamalı</a:t>
            </a:r>
          </a:p>
          <a:p>
            <a:endParaRPr lang="tr-TR" altLang="tr-TR" sz="2000"/>
          </a:p>
        </p:txBody>
      </p:sp>
      <p:pic>
        <p:nvPicPr>
          <p:cNvPr id="70660" name="Picture 6" descr="http://www.isguvenligi.net/images/tasyurek/Image53.jpg"/>
          <p:cNvPicPr>
            <a:picLocks noChangeAspect="1" noChangeArrowheads="1"/>
          </p:cNvPicPr>
          <p:nvPr/>
        </p:nvPicPr>
        <p:blipFill>
          <a:blip r:embed="rId2" r:link="rId3">
            <a:extLst>
              <a:ext uri="{28A0092B-C50C-407E-A947-70E740481C1C}">
                <a14:useLocalDpi xmlns:a14="http://schemas.microsoft.com/office/drawing/2010/main" val="0"/>
              </a:ext>
            </a:extLst>
          </a:blip>
          <a:srcRect l="9277" t="5988"/>
          <a:stretch>
            <a:fillRect/>
          </a:stretch>
        </p:blipFill>
        <p:spPr bwMode="auto">
          <a:xfrm>
            <a:off x="5943600" y="1524000"/>
            <a:ext cx="2743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6" descr="http://www.isguvenligi.net/images/tasyurek/Image60.jpg"/>
          <p:cNvPicPr>
            <a:picLocks noChangeAspect="1" noChangeArrowheads="1"/>
          </p:cNvPicPr>
          <p:nvPr/>
        </p:nvPicPr>
        <p:blipFill>
          <a:blip r:embed="rId4" r:link="rId5">
            <a:extLst>
              <a:ext uri="{28A0092B-C50C-407E-A947-70E740481C1C}">
                <a14:useLocalDpi xmlns:a14="http://schemas.microsoft.com/office/drawing/2010/main" val="0"/>
              </a:ext>
            </a:extLst>
          </a:blip>
          <a:srcRect t="3625" r="12199" b="6165"/>
          <a:stretch>
            <a:fillRect/>
          </a:stretch>
        </p:blipFill>
        <p:spPr bwMode="auto">
          <a:xfrm>
            <a:off x="5943600" y="4191000"/>
            <a:ext cx="277495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0108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56)	 Üzerinde bir veya daha fazla çalışanın bulunduğu </a:t>
            </a:r>
            <a:r>
              <a:rPr lang="tr-TR" sz="2000" dirty="0" err="1">
                <a:solidFill>
                  <a:schemeClr val="tx1"/>
                </a:solidFill>
              </a:rPr>
              <a:t>forkliftlerin</a:t>
            </a:r>
            <a:r>
              <a:rPr lang="tr-TR" sz="2000" dirty="0">
                <a:solidFill>
                  <a:schemeClr val="tx1"/>
                </a:solidFill>
              </a:rPr>
              <a:t> devrilmesinden kaynaklanan risklerin azaltılması için;</a:t>
            </a:r>
          </a:p>
          <a:p>
            <a:pPr algn="l"/>
            <a:r>
              <a:rPr lang="tr-TR" sz="2000" dirty="0">
                <a:solidFill>
                  <a:schemeClr val="tx1"/>
                </a:solidFill>
              </a:rPr>
              <a:t>I-	Sürücü için kabin bulunur </a:t>
            </a:r>
          </a:p>
          <a:p>
            <a:pPr algn="l"/>
            <a:r>
              <a:rPr lang="tr-TR" sz="2000" dirty="0">
                <a:solidFill>
                  <a:schemeClr val="tx1"/>
                </a:solidFill>
              </a:rPr>
              <a:t>II-	</a:t>
            </a:r>
            <a:r>
              <a:rPr lang="tr-TR" sz="2000" dirty="0" err="1">
                <a:solidFill>
                  <a:schemeClr val="tx1"/>
                </a:solidFill>
              </a:rPr>
              <a:t>Forklift</a:t>
            </a:r>
            <a:r>
              <a:rPr lang="tr-TR" sz="2000" dirty="0">
                <a:solidFill>
                  <a:schemeClr val="tx1"/>
                </a:solidFill>
              </a:rPr>
              <a:t> devrilmeyecek yapıda olur </a:t>
            </a:r>
          </a:p>
          <a:p>
            <a:pPr algn="l"/>
            <a:r>
              <a:rPr lang="tr-TR" sz="2000" dirty="0">
                <a:solidFill>
                  <a:schemeClr val="tx1"/>
                </a:solidFill>
              </a:rPr>
              <a:t>III-	</a:t>
            </a:r>
            <a:r>
              <a:rPr lang="tr-TR" sz="2000" dirty="0" err="1">
                <a:solidFill>
                  <a:schemeClr val="tx1"/>
                </a:solidFill>
              </a:rPr>
              <a:t>Forkliftin</a:t>
            </a:r>
            <a:r>
              <a:rPr lang="tr-TR" sz="2000" dirty="0">
                <a:solidFill>
                  <a:schemeClr val="tx1"/>
                </a:solidFill>
              </a:rPr>
              <a:t> devrilmesi halinde, parçalarının ezilmemesini sağlayacak şekilde sağlam yapıda olur</a:t>
            </a:r>
          </a:p>
          <a:p>
            <a:pPr algn="l"/>
            <a:r>
              <a:rPr lang="tr-TR" sz="2000" dirty="0">
                <a:solidFill>
                  <a:schemeClr val="tx1"/>
                </a:solidFill>
              </a:rPr>
              <a:t>IV-	</a:t>
            </a:r>
            <a:r>
              <a:rPr lang="tr-TR" sz="2000" dirty="0" err="1">
                <a:solidFill>
                  <a:schemeClr val="tx1"/>
                </a:solidFill>
              </a:rPr>
              <a:t>Forklift</a:t>
            </a:r>
            <a:r>
              <a:rPr lang="tr-TR" sz="2000" dirty="0">
                <a:solidFill>
                  <a:schemeClr val="tx1"/>
                </a:solidFill>
              </a:rPr>
              <a:t>, devrilmesi halinde sürücünün </a:t>
            </a:r>
            <a:r>
              <a:rPr lang="tr-TR" sz="2000" dirty="0" err="1">
                <a:solidFill>
                  <a:schemeClr val="tx1"/>
                </a:solidFill>
              </a:rPr>
              <a:t>forkliftin</a:t>
            </a:r>
            <a:r>
              <a:rPr lang="tr-TR" sz="2000" dirty="0">
                <a:solidFill>
                  <a:schemeClr val="tx1"/>
                </a:solidFill>
              </a:rPr>
              <a:t> parçaları tarafından ezilmesini önleyecek yapıda olur.</a:t>
            </a:r>
          </a:p>
          <a:p>
            <a:pPr algn="l"/>
            <a:endParaRPr lang="tr-TR" sz="2000" dirty="0">
              <a:solidFill>
                <a:schemeClr val="tx1"/>
              </a:solidFill>
            </a:endParaRPr>
          </a:p>
          <a:p>
            <a:pPr algn="l"/>
            <a:r>
              <a:rPr lang="tr-TR" sz="2000" dirty="0">
                <a:solidFill>
                  <a:schemeClr val="tx1"/>
                </a:solidFill>
              </a:rPr>
              <a:t>İş Ekipmanlarının Kullanımında Sağlık Ve Güvenlik Şartları Yönetmeliği’ne göre motorlu taşıtlardan </a:t>
            </a:r>
            <a:r>
              <a:rPr lang="tr-TR" sz="2000" dirty="0" err="1">
                <a:solidFill>
                  <a:schemeClr val="tx1"/>
                </a:solidFill>
              </a:rPr>
              <a:t>forkliftlerle</a:t>
            </a:r>
            <a:r>
              <a:rPr lang="tr-TR" sz="2000" dirty="0">
                <a:solidFill>
                  <a:schemeClr val="tx1"/>
                </a:solidFill>
              </a:rPr>
              <a:t> ilgili olarak yukarıdaki tanımlardan hangi/hangileri yanlıştır?</a:t>
            </a:r>
          </a:p>
          <a:p>
            <a:pPr algn="l"/>
            <a:r>
              <a:rPr lang="tr-TR" sz="2000" dirty="0">
                <a:solidFill>
                  <a:schemeClr val="tx1"/>
                </a:solidFill>
              </a:rPr>
              <a:t>A) II	B) III		C) I		D) IV</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102</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lgn="l"/>
            <a:r>
              <a:rPr lang="tr-TR" altLang="tr-TR" sz="3200">
                <a:solidFill>
                  <a:schemeClr val="accent2"/>
                </a:solidFill>
              </a:rPr>
              <a:t>İş Ekipmanlarının Kullanımında Sağlık Ve Güvenlik Şartları Yönetmeliği</a:t>
            </a:r>
          </a:p>
        </p:txBody>
      </p:sp>
      <p:sp>
        <p:nvSpPr>
          <p:cNvPr id="71683" name="Rectangle 3"/>
          <p:cNvSpPr>
            <a:spLocks noGrp="1" noChangeArrowheads="1"/>
          </p:cNvSpPr>
          <p:nvPr>
            <p:ph type="body" idx="1"/>
          </p:nvPr>
        </p:nvSpPr>
        <p:spPr/>
        <p:txBody>
          <a:bodyPr/>
          <a:lstStyle/>
          <a:p>
            <a:pPr>
              <a:lnSpc>
                <a:spcPct val="90000"/>
              </a:lnSpc>
            </a:pPr>
            <a:r>
              <a:rPr lang="tr-TR" altLang="tr-TR" sz="2000"/>
              <a:t>3.1.5. Üzerinde bir veya daha fazla çalışanın bulunduğu</a:t>
            </a:r>
            <a:r>
              <a:rPr lang="tr-TR" altLang="tr-TR" sz="2000" u="sng">
                <a:solidFill>
                  <a:srgbClr val="0000CC"/>
                </a:solidFill>
              </a:rPr>
              <a:t> forkliftlerin devrilmesinden kaynaklanan risklerin azaltılması için;</a:t>
            </a:r>
          </a:p>
          <a:p>
            <a:pPr>
              <a:lnSpc>
                <a:spcPct val="90000"/>
              </a:lnSpc>
            </a:pPr>
            <a:r>
              <a:rPr lang="tr-TR" altLang="tr-TR" sz="2000"/>
              <a:t>a) </a:t>
            </a:r>
            <a:r>
              <a:rPr lang="tr-TR" altLang="tr-TR" sz="2000" u="sng">
                <a:solidFill>
                  <a:srgbClr val="0000CC"/>
                </a:solidFill>
              </a:rPr>
              <a:t>Sürücü için kabin bulunur</a:t>
            </a:r>
            <a:r>
              <a:rPr lang="tr-TR" altLang="tr-TR" sz="2000"/>
              <a:t> veya</a:t>
            </a:r>
          </a:p>
          <a:p>
            <a:pPr>
              <a:lnSpc>
                <a:spcPct val="90000"/>
              </a:lnSpc>
            </a:pPr>
            <a:r>
              <a:rPr lang="tr-TR" altLang="tr-TR" sz="2000"/>
              <a:t>b) </a:t>
            </a:r>
            <a:r>
              <a:rPr lang="tr-TR" altLang="tr-TR" sz="2000" u="sng">
                <a:solidFill>
                  <a:srgbClr val="0000CC"/>
                </a:solidFill>
              </a:rPr>
              <a:t>Forklift devrilmeyecek yapıda</a:t>
            </a:r>
            <a:r>
              <a:rPr lang="tr-TR" altLang="tr-TR" sz="2000"/>
              <a:t> olur veya</a:t>
            </a:r>
          </a:p>
          <a:p>
            <a:pPr>
              <a:lnSpc>
                <a:spcPct val="90000"/>
              </a:lnSpc>
            </a:pPr>
            <a:r>
              <a:rPr lang="tr-TR" altLang="tr-TR" sz="2000"/>
              <a:t>c) Forkliftin </a:t>
            </a:r>
            <a:r>
              <a:rPr lang="tr-TR" altLang="tr-TR" sz="2000" u="sng">
                <a:solidFill>
                  <a:srgbClr val="0000CC"/>
                </a:solidFill>
              </a:rPr>
              <a:t>devrilmesi halinde, yer ile forkliftin belirli kısımları arasında taşınan çalışanlar için, yeterli açıklık kalmasını sağlayacak yapıda</a:t>
            </a:r>
            <a:r>
              <a:rPr lang="tr-TR" altLang="tr-TR" sz="2000"/>
              <a:t> veya</a:t>
            </a:r>
          </a:p>
          <a:p>
            <a:pPr>
              <a:lnSpc>
                <a:spcPct val="90000"/>
              </a:lnSpc>
            </a:pPr>
            <a:r>
              <a:rPr lang="tr-TR" altLang="tr-TR" sz="2000"/>
              <a:t>ç) Forklift, </a:t>
            </a:r>
            <a:r>
              <a:rPr lang="tr-TR" altLang="tr-TR" sz="2000" u="sng">
                <a:solidFill>
                  <a:srgbClr val="0000CC"/>
                </a:solidFill>
              </a:rPr>
              <a:t>devrilmesi halinde sürücünün forkliftin parçaları tarafından ezilmesini önleyecek yapıda olur.</a:t>
            </a:r>
          </a:p>
        </p:txBody>
      </p:sp>
    </p:spTree>
    <p:extLst>
      <p:ext uri="{BB962C8B-B14F-4D97-AF65-F5344CB8AC3E}">
        <p14:creationId xmlns:p14="http://schemas.microsoft.com/office/powerpoint/2010/main" val="294503057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57)	Makine Emniyeti Yönetmeliğine göre Kaldırma araçlarında kullanılan bir sapanı oluşturan ve sapanla birlikte kullanılan bütün metalik aksamlar yeterli bir güvenlik düzeyi sağlayacak şekilde seçilmiş bir çalışma katsayısına sahip olmalıdır. Genel bir kural olarak bu katsayı kaçtır?</a:t>
            </a:r>
          </a:p>
          <a:p>
            <a:pPr algn="l"/>
            <a:r>
              <a:rPr lang="tr-TR" sz="2400" dirty="0">
                <a:solidFill>
                  <a:schemeClr val="tx1"/>
                </a:solidFill>
              </a:rPr>
              <a:t>A) 4	B) 5		C) 7		D) 3</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104</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gn="l"/>
            <a:r>
              <a:rPr lang="tr-TR" altLang="tr-TR" sz="3200">
                <a:solidFill>
                  <a:srgbClr val="6600CC"/>
                </a:solidFill>
              </a:rPr>
              <a:t>Kaldırma aksesuarları ve bunların aksamları</a:t>
            </a:r>
          </a:p>
        </p:txBody>
      </p:sp>
      <p:sp>
        <p:nvSpPr>
          <p:cNvPr id="72707" name="Rectangle 3"/>
          <p:cNvSpPr>
            <a:spLocks noGrp="1" noChangeArrowheads="1"/>
          </p:cNvSpPr>
          <p:nvPr>
            <p:ph type="body" idx="1"/>
          </p:nvPr>
        </p:nvSpPr>
        <p:spPr>
          <a:xfrm>
            <a:off x="457200" y="1600200"/>
            <a:ext cx="4800600" cy="4525963"/>
          </a:xfrm>
        </p:spPr>
        <p:txBody>
          <a:bodyPr/>
          <a:lstStyle/>
          <a:p>
            <a:endParaRPr lang="tr-TR" altLang="tr-TR" sz="2000"/>
          </a:p>
          <a:p>
            <a:r>
              <a:rPr lang="tr-TR" altLang="tr-TR" sz="2000" b="1">
                <a:solidFill>
                  <a:srgbClr val="000099"/>
                </a:solidFill>
              </a:rPr>
              <a:t>Kancalar</a:t>
            </a:r>
          </a:p>
          <a:p>
            <a:r>
              <a:rPr lang="tr-TR" altLang="tr-TR" sz="2000"/>
              <a:t>(d) </a:t>
            </a:r>
            <a:r>
              <a:rPr lang="tr-TR" altLang="tr-TR" sz="2000" u="sng">
                <a:solidFill>
                  <a:srgbClr val="000099"/>
                </a:solidFill>
              </a:rPr>
              <a:t>Bir sapanı oluşturan ve sapanla birlikte kullanılan bütün metalik aksamlar</a:t>
            </a:r>
            <a:r>
              <a:rPr lang="tr-TR" altLang="tr-TR" sz="2000" u="sng"/>
              <a:t> yeterli bir güvenlik düzeyi sağlayacak şekilde </a:t>
            </a:r>
            <a:r>
              <a:rPr lang="tr-TR" altLang="tr-TR" sz="2000" u="sng">
                <a:solidFill>
                  <a:srgbClr val="000099"/>
                </a:solidFill>
              </a:rPr>
              <a:t>seçilmiş bir çalışma katsayısına sahip olmalıdır;</a:t>
            </a:r>
            <a:r>
              <a:rPr lang="tr-TR" altLang="tr-TR" sz="2000">
                <a:solidFill>
                  <a:srgbClr val="000099"/>
                </a:solidFill>
              </a:rPr>
              <a:t> </a:t>
            </a:r>
            <a:r>
              <a:rPr lang="tr-TR" altLang="tr-TR" sz="2000" b="1" u="sng">
                <a:solidFill>
                  <a:srgbClr val="000099"/>
                </a:solidFill>
              </a:rPr>
              <a:t>genel bir kural olarak bu katsayı 4’e eşittir,</a:t>
            </a:r>
          </a:p>
        </p:txBody>
      </p:sp>
      <p:sp>
        <p:nvSpPr>
          <p:cNvPr id="72708" name="AutoShape 4"/>
          <p:cNvSpPr>
            <a:spLocks noChangeArrowheads="1"/>
          </p:cNvSpPr>
          <p:nvPr/>
        </p:nvSpPr>
        <p:spPr bwMode="auto">
          <a:xfrm>
            <a:off x="6096000" y="3124200"/>
            <a:ext cx="2362200" cy="1905000"/>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3200"/>
              <a:t>G</a:t>
            </a:r>
          </a:p>
        </p:txBody>
      </p:sp>
      <p:sp>
        <p:nvSpPr>
          <p:cNvPr id="72709" name="AutoShape 5"/>
          <p:cNvSpPr>
            <a:spLocks noChangeArrowheads="1"/>
          </p:cNvSpPr>
          <p:nvPr/>
        </p:nvSpPr>
        <p:spPr bwMode="auto">
          <a:xfrm>
            <a:off x="6019800" y="2971800"/>
            <a:ext cx="152400" cy="376238"/>
          </a:xfrm>
          <a:prstGeom prst="curvedRightArrow">
            <a:avLst>
              <a:gd name="adj1" fmla="val 45169"/>
              <a:gd name="adj2" fmla="val 9875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72710" name="AutoShape 6"/>
          <p:cNvSpPr>
            <a:spLocks noChangeArrowheads="1"/>
          </p:cNvSpPr>
          <p:nvPr/>
        </p:nvSpPr>
        <p:spPr bwMode="auto">
          <a:xfrm flipH="1">
            <a:off x="8382000" y="2971800"/>
            <a:ext cx="152400" cy="376238"/>
          </a:xfrm>
          <a:prstGeom prst="curvedRightArrow">
            <a:avLst>
              <a:gd name="adj1" fmla="val 45169"/>
              <a:gd name="adj2" fmla="val 9875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72711" name="Line 7"/>
          <p:cNvSpPr>
            <a:spLocks noChangeShapeType="1"/>
          </p:cNvSpPr>
          <p:nvPr/>
        </p:nvSpPr>
        <p:spPr bwMode="auto">
          <a:xfrm flipV="1">
            <a:off x="6096000" y="1905000"/>
            <a:ext cx="12192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2712" name="Line 8"/>
          <p:cNvSpPr>
            <a:spLocks noChangeShapeType="1"/>
          </p:cNvSpPr>
          <p:nvPr/>
        </p:nvSpPr>
        <p:spPr bwMode="auto">
          <a:xfrm flipH="1" flipV="1">
            <a:off x="7239000" y="1905000"/>
            <a:ext cx="12192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2713" name="AutoShape 9"/>
          <p:cNvSpPr>
            <a:spLocks noChangeArrowheads="1"/>
          </p:cNvSpPr>
          <p:nvPr/>
        </p:nvSpPr>
        <p:spPr bwMode="auto">
          <a:xfrm rot="10800000">
            <a:off x="7086600" y="1752600"/>
            <a:ext cx="276225" cy="347663"/>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72714" name="Line 10"/>
          <p:cNvSpPr>
            <a:spLocks noChangeShapeType="1"/>
          </p:cNvSpPr>
          <p:nvPr/>
        </p:nvSpPr>
        <p:spPr bwMode="auto">
          <a:xfrm flipV="1">
            <a:off x="7315200" y="11430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2715" name="Text Box 11"/>
          <p:cNvSpPr txBox="1">
            <a:spLocks noChangeArrowheads="1"/>
          </p:cNvSpPr>
          <p:nvPr/>
        </p:nvSpPr>
        <p:spPr bwMode="auto">
          <a:xfrm>
            <a:off x="7451725" y="117951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a:t>F</a:t>
            </a:r>
          </a:p>
        </p:txBody>
      </p:sp>
    </p:spTree>
    <p:extLst>
      <p:ext uri="{BB962C8B-B14F-4D97-AF65-F5344CB8AC3E}">
        <p14:creationId xmlns:p14="http://schemas.microsoft.com/office/powerpoint/2010/main" val="251863629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58)	Standartlarda aksi belirtilmediği sürece, kaldırma ve iletme ekipmanları, beyan edilen yükün en az ……… katını, etkili ve güvenli bir şekilde kaldıracak ve askıda tutabilecek güçte olur ve bunların bu yüke dayanıklı ve yeterli yük frenleri bulunur.</a:t>
            </a:r>
          </a:p>
          <a:p>
            <a:pPr algn="l"/>
            <a:r>
              <a:rPr lang="tr-TR" sz="2400" dirty="0">
                <a:solidFill>
                  <a:schemeClr val="tx1"/>
                </a:solidFill>
              </a:rPr>
              <a:t>İş Ekipmanlarının Kullanımında Sağlık Ve Güvenlik Şartları Yönetmeliği’ne göre yukarıdaki ifadedeki boşluğa aşağıdakilerden hangisi gelmelidir?</a:t>
            </a:r>
          </a:p>
          <a:p>
            <a:pPr algn="l"/>
            <a:r>
              <a:rPr lang="tr-TR" sz="2400" dirty="0">
                <a:solidFill>
                  <a:schemeClr val="tx1"/>
                </a:solidFill>
              </a:rPr>
              <a:t>A) 1,5					B) 1,25</a:t>
            </a:r>
          </a:p>
          <a:p>
            <a:pPr algn="l"/>
            <a:r>
              <a:rPr lang="tr-TR" sz="2400" dirty="0">
                <a:solidFill>
                  <a:schemeClr val="tx1"/>
                </a:solidFill>
              </a:rPr>
              <a:t>C) 1,1					D) 1,75</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106</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lgn="l"/>
            <a:r>
              <a:rPr lang="tr-TR" altLang="tr-TR" sz="3200">
                <a:solidFill>
                  <a:srgbClr val="6600CC"/>
                </a:solidFill>
              </a:rPr>
              <a:t>Bakım, Onarım Ve Periyodik Kontroller</a:t>
            </a:r>
          </a:p>
        </p:txBody>
      </p:sp>
      <p:sp>
        <p:nvSpPr>
          <p:cNvPr id="73731" name="Rectangle 3"/>
          <p:cNvSpPr>
            <a:spLocks noGrp="1" noChangeArrowheads="1"/>
          </p:cNvSpPr>
          <p:nvPr>
            <p:ph type="body" idx="1"/>
          </p:nvPr>
        </p:nvSpPr>
        <p:spPr/>
        <p:txBody>
          <a:bodyPr/>
          <a:lstStyle/>
          <a:p>
            <a:pPr>
              <a:lnSpc>
                <a:spcPct val="80000"/>
              </a:lnSpc>
            </a:pPr>
            <a:r>
              <a:rPr lang="tr-TR" altLang="tr-TR" sz="2000" b="1"/>
              <a:t>2.2. Kaldırma ve iletme ekipmanları</a:t>
            </a:r>
            <a:endParaRPr lang="tr-TR" altLang="tr-TR" sz="2000"/>
          </a:p>
          <a:p>
            <a:pPr>
              <a:lnSpc>
                <a:spcPct val="80000"/>
              </a:lnSpc>
            </a:pPr>
            <a:r>
              <a:rPr lang="tr-TR" altLang="tr-TR" sz="2000"/>
              <a:t>2.2.1. </a:t>
            </a:r>
            <a:r>
              <a:rPr lang="tr-TR" altLang="tr-TR" sz="2000" b="1" u="sng">
                <a:solidFill>
                  <a:srgbClr val="000099"/>
                </a:solidFill>
              </a:rPr>
              <a:t>Standartlarda aksi belirtilmediği sürece, kaldırma ve iletme ekipmanları, beyan edilen </a:t>
            </a:r>
            <a:r>
              <a:rPr lang="tr-TR" altLang="tr-TR" sz="2000" b="1" u="sng">
                <a:solidFill>
                  <a:srgbClr val="A50021"/>
                </a:solidFill>
              </a:rPr>
              <a:t>yükün en az 1,25 katını</a:t>
            </a:r>
            <a:r>
              <a:rPr lang="tr-TR" altLang="tr-TR" sz="2000" b="1" u="sng">
                <a:solidFill>
                  <a:srgbClr val="000099"/>
                </a:solidFill>
              </a:rPr>
              <a:t>, etkili ve güvenli bir şekilde kaldıracak ve askıda tutabilecek güçte olur ve bunların bu yüke dayanıklı ve yeterli yük frenleri bulunur.</a:t>
            </a:r>
          </a:p>
          <a:p>
            <a:pPr>
              <a:lnSpc>
                <a:spcPct val="80000"/>
              </a:lnSpc>
            </a:pPr>
            <a:r>
              <a:rPr lang="tr-TR" altLang="tr-TR" sz="2000"/>
              <a:t>2.2.2. Kaldırma ve iletme ekipmanlarının</a:t>
            </a:r>
            <a:r>
              <a:rPr lang="tr-TR" altLang="tr-TR" sz="2000" u="sng">
                <a:solidFill>
                  <a:srgbClr val="000099"/>
                </a:solidFill>
              </a:rPr>
              <a:t> periyodik kontrolleri, makine mühendisleri ve makine tekniker veya yüksek teknikerleri tarafından yapılır</a:t>
            </a:r>
            <a:r>
              <a:rPr lang="tr-TR" altLang="tr-TR" sz="2000"/>
              <a:t>. Söz konusu periyodik kontrollerin tahribatsız muayene yöntemleri ile yapılması durumunda, bu </a:t>
            </a:r>
            <a:r>
              <a:rPr lang="tr-TR" altLang="tr-TR" sz="2000" u="sng">
                <a:solidFill>
                  <a:srgbClr val="336699"/>
                </a:solidFill>
              </a:rPr>
              <a:t>kontroller sadece TS EN 473 standardına göre eğitim almış mühendisler ve aynı eğitimi almış tekniker veya yüksek teknikerler tarafından yapılabilir.</a:t>
            </a:r>
          </a:p>
          <a:p>
            <a:pPr>
              <a:lnSpc>
                <a:spcPct val="80000"/>
              </a:lnSpc>
            </a:pPr>
            <a:r>
              <a:rPr lang="tr-TR" altLang="tr-TR" sz="2000"/>
              <a:t>2.2.3. Madde 2.1.1.’de belirtilen kriterler saklı kalmak kaydı ile bir kısım kaldırma ve iletme ekipmanının periyodik kontrol kriterleri ve kontrol süreleri Tablo: 2’de belirtilmiştir. </a:t>
            </a:r>
          </a:p>
        </p:txBody>
      </p:sp>
    </p:spTree>
    <p:extLst>
      <p:ext uri="{BB962C8B-B14F-4D97-AF65-F5344CB8AC3E}">
        <p14:creationId xmlns:p14="http://schemas.microsoft.com/office/powerpoint/2010/main" val="82493709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59)	  </a:t>
            </a:r>
          </a:p>
          <a:p>
            <a:pPr algn="l"/>
            <a:r>
              <a:rPr lang="tr-TR" sz="2000" dirty="0">
                <a:solidFill>
                  <a:schemeClr val="tx1"/>
                </a:solidFill>
              </a:rPr>
              <a:t>I- 	Alt ve üst kasnak arasındaki kısımlar menteşeli kapaklarla kapatılmalı</a:t>
            </a:r>
          </a:p>
          <a:p>
            <a:pPr algn="l"/>
            <a:r>
              <a:rPr lang="tr-TR" sz="2000" dirty="0">
                <a:solidFill>
                  <a:schemeClr val="tx1"/>
                </a:solidFill>
              </a:rPr>
              <a:t>II- 	Şerit testere sürekli gergin tutulmalı</a:t>
            </a:r>
          </a:p>
          <a:p>
            <a:pPr algn="l"/>
            <a:r>
              <a:rPr lang="tr-TR" sz="2000" dirty="0">
                <a:solidFill>
                  <a:schemeClr val="tx1"/>
                </a:solidFill>
              </a:rPr>
              <a:t>III- 	Arıza durumunda tezgâh durdurularak müdahale edilmeli</a:t>
            </a:r>
          </a:p>
          <a:p>
            <a:pPr algn="l"/>
            <a:r>
              <a:rPr lang="tr-TR" sz="2000" dirty="0">
                <a:solidFill>
                  <a:schemeClr val="tx1"/>
                </a:solidFill>
              </a:rPr>
              <a:t>IV- 	Şerit testere bağlantıları en az iki ayda bir kere kontrol edilmeli</a:t>
            </a:r>
          </a:p>
          <a:p>
            <a:pPr algn="l"/>
            <a:r>
              <a:rPr lang="tr-TR" sz="2000" dirty="0">
                <a:solidFill>
                  <a:schemeClr val="tx1"/>
                </a:solidFill>
              </a:rPr>
              <a:t>Şerit Testere Tezgâhlarında Güvenlik için yukarıda ifade edilenlerden hangileri doğrudur?</a:t>
            </a:r>
          </a:p>
          <a:p>
            <a:pPr algn="l"/>
            <a:r>
              <a:rPr lang="tr-TR" sz="2000" dirty="0">
                <a:solidFill>
                  <a:schemeClr val="tx1"/>
                </a:solidFill>
              </a:rPr>
              <a:t>A) I, II ve III				B) II, III ve IV</a:t>
            </a:r>
          </a:p>
          <a:p>
            <a:pPr algn="l"/>
            <a:r>
              <a:rPr lang="tr-TR" sz="2000" dirty="0">
                <a:solidFill>
                  <a:schemeClr val="tx1"/>
                </a:solidFill>
              </a:rPr>
              <a:t>C) I, II ve IV			D) I, III ve IV</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108</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gn="l"/>
            <a:r>
              <a:rPr lang="tr-TR" altLang="tr-TR" sz="3200">
                <a:solidFill>
                  <a:srgbClr val="18479F"/>
                </a:solidFill>
              </a:rPr>
              <a:t>Şerit Testere Tezgahlarında Güvenlik</a:t>
            </a:r>
          </a:p>
        </p:txBody>
      </p:sp>
      <p:sp>
        <p:nvSpPr>
          <p:cNvPr id="74755" name="Rectangle 3"/>
          <p:cNvSpPr>
            <a:spLocks noGrp="1" noChangeArrowheads="1"/>
          </p:cNvSpPr>
          <p:nvPr>
            <p:ph type="body" idx="1"/>
          </p:nvPr>
        </p:nvSpPr>
        <p:spPr>
          <a:xfrm>
            <a:off x="381000" y="1600200"/>
            <a:ext cx="4876800" cy="4525963"/>
          </a:xfrm>
        </p:spPr>
        <p:txBody>
          <a:bodyPr/>
          <a:lstStyle/>
          <a:p>
            <a:r>
              <a:rPr lang="tr-TR" altLang="tr-TR" sz="2000" u="sng"/>
              <a:t>Alt ve üst kasnak arasındaki kısımlar menteşeli kapaklarla kapatılmalı</a:t>
            </a:r>
            <a:r>
              <a:rPr lang="tr-TR" altLang="tr-TR" sz="2000"/>
              <a:t>,</a:t>
            </a:r>
          </a:p>
          <a:p>
            <a:r>
              <a:rPr lang="tr-TR" altLang="tr-TR" sz="2000" u="sng"/>
              <a:t>Şerit testere sürekli gergin tutulmalı, bağlantıları en az ayda bir kere kontrol edilmeli, çatlak testereler kullanılmamalı,</a:t>
            </a:r>
          </a:p>
          <a:p>
            <a:r>
              <a:rPr lang="tr-TR" altLang="tr-TR" sz="2000"/>
              <a:t>Arıza durumunda tezgah durdurularak müdahale edilmelidir.</a:t>
            </a:r>
            <a:endParaRPr lang="tr-TR" altLang="tr-TR"/>
          </a:p>
        </p:txBody>
      </p:sp>
      <p:pic>
        <p:nvPicPr>
          <p:cNvPr id="74756" name="2 Resim" descr="şerit teste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524000"/>
            <a:ext cx="3078163"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5540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6)	 Hukuk kurallarının sıralaması hangi kuram ile ifade edilir?</a:t>
            </a:r>
          </a:p>
          <a:p>
            <a:pPr algn="l"/>
            <a:r>
              <a:rPr lang="tr-TR" sz="2400" dirty="0">
                <a:solidFill>
                  <a:schemeClr val="tx1"/>
                </a:solidFill>
              </a:rPr>
              <a:t>A)	Normlar karmaşası</a:t>
            </a:r>
          </a:p>
          <a:p>
            <a:pPr algn="l"/>
            <a:r>
              <a:rPr lang="tr-TR" sz="2400" dirty="0">
                <a:solidFill>
                  <a:schemeClr val="tx1"/>
                </a:solidFill>
              </a:rPr>
              <a:t>B)	Normların Eşitliği</a:t>
            </a:r>
          </a:p>
          <a:p>
            <a:pPr algn="l"/>
            <a:r>
              <a:rPr lang="tr-TR" sz="2400" dirty="0">
                <a:solidFill>
                  <a:schemeClr val="tx1"/>
                </a:solidFill>
              </a:rPr>
              <a:t>C)	Normların Ayrılığı</a:t>
            </a:r>
          </a:p>
          <a:p>
            <a:pPr algn="l"/>
            <a:r>
              <a:rPr lang="tr-TR" sz="2400" dirty="0">
                <a:solidFill>
                  <a:schemeClr val="tx1"/>
                </a:solidFill>
              </a:rPr>
              <a:t>D)	Normlar Hiyerarşisi</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11</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60)	Makine Emniyet Yönetmeliğine göre İş ekipmanlarında güvenlik için aşağıdakilerden hangisi söylenemez?</a:t>
            </a:r>
          </a:p>
          <a:p>
            <a:pPr algn="l"/>
            <a:r>
              <a:rPr lang="tr-TR" sz="2400" dirty="0">
                <a:solidFill>
                  <a:schemeClr val="tx1"/>
                </a:solidFill>
              </a:rPr>
              <a:t>A)	Makine tarafından tutulan, makine veya bölümünün hiçbir hareketli parçası düşmemeli veya fırlamamalı</a:t>
            </a:r>
          </a:p>
          <a:p>
            <a:pPr algn="l"/>
            <a:r>
              <a:rPr lang="tr-TR" sz="2400" dirty="0">
                <a:solidFill>
                  <a:schemeClr val="tx1"/>
                </a:solidFill>
              </a:rPr>
              <a:t>B)	Makine beklenmeyen şekilde çalışmamalı</a:t>
            </a:r>
          </a:p>
          <a:p>
            <a:pPr algn="l"/>
            <a:r>
              <a:rPr lang="tr-TR" sz="2400" dirty="0">
                <a:solidFill>
                  <a:schemeClr val="tx1"/>
                </a:solidFill>
              </a:rPr>
              <a:t>C)	Koruyucu tertibatlar bütünüyle etkin kalmalı veya bir durdurma komutu vermelidir</a:t>
            </a:r>
          </a:p>
          <a:p>
            <a:pPr algn="l"/>
            <a:r>
              <a:rPr lang="tr-TR" sz="2400" dirty="0">
                <a:solidFill>
                  <a:schemeClr val="tx1"/>
                </a:solidFill>
              </a:rPr>
              <a:t>D)	Hareket eden parçalar, her ne olursa olsun, otomatik veya elle durdurulamamalı</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110</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l"/>
            <a:r>
              <a:rPr lang="tr-TR" altLang="tr-TR" sz="3200">
                <a:solidFill>
                  <a:srgbClr val="18479F"/>
                </a:solidFill>
              </a:rPr>
              <a:t>Kumanda Cihazlarında Güvenlik</a:t>
            </a:r>
          </a:p>
        </p:txBody>
      </p:sp>
      <p:sp>
        <p:nvSpPr>
          <p:cNvPr id="75779" name="Rectangle 3"/>
          <p:cNvSpPr>
            <a:spLocks noGrp="1" noChangeArrowheads="1"/>
          </p:cNvSpPr>
          <p:nvPr>
            <p:ph type="body" idx="1"/>
          </p:nvPr>
        </p:nvSpPr>
        <p:spPr>
          <a:xfrm>
            <a:off x="0" y="1295400"/>
            <a:ext cx="6400800" cy="4830763"/>
          </a:xfrm>
        </p:spPr>
        <p:txBody>
          <a:bodyPr/>
          <a:lstStyle/>
          <a:p>
            <a:pPr>
              <a:lnSpc>
                <a:spcPct val="80000"/>
              </a:lnSpc>
            </a:pPr>
            <a:r>
              <a:rPr lang="tr-TR" altLang="tr-TR" sz="2000">
                <a:solidFill>
                  <a:srgbClr val="CC0000"/>
                </a:solidFill>
              </a:rPr>
              <a:t>Makine Emniyet Yönetmeliği EK-1 Madde 1.2.6</a:t>
            </a:r>
            <a:r>
              <a:rPr lang="tr-TR" altLang="tr-TR" sz="2000"/>
              <a:t>  </a:t>
            </a:r>
          </a:p>
          <a:p>
            <a:pPr>
              <a:lnSpc>
                <a:spcPct val="80000"/>
              </a:lnSpc>
            </a:pPr>
            <a:endParaRPr lang="tr-TR" altLang="tr-TR" sz="2000"/>
          </a:p>
          <a:p>
            <a:pPr>
              <a:lnSpc>
                <a:spcPct val="80000"/>
              </a:lnSpc>
            </a:pPr>
            <a:r>
              <a:rPr lang="tr-TR" altLang="tr-TR" sz="2000" b="1"/>
              <a:t>1.2.1-Kumanda sistemlerinin güvenliği ve güvenilirliği;</a:t>
            </a:r>
          </a:p>
          <a:p>
            <a:pPr>
              <a:lnSpc>
                <a:spcPct val="80000"/>
              </a:lnSpc>
            </a:pPr>
            <a:r>
              <a:rPr lang="tr-TR" altLang="tr-TR" sz="2000" u="sng">
                <a:solidFill>
                  <a:schemeClr val="accent2"/>
                </a:solidFill>
              </a:rPr>
              <a:t>Makine beklenmeyen şekilde çalışmamalı</a:t>
            </a:r>
            <a:r>
              <a:rPr lang="tr-TR" altLang="tr-TR" sz="2000"/>
              <a:t>,</a:t>
            </a:r>
          </a:p>
          <a:p>
            <a:pPr>
              <a:lnSpc>
                <a:spcPct val="80000"/>
              </a:lnSpc>
            </a:pPr>
            <a:endParaRPr lang="tr-TR" altLang="tr-TR" sz="2000" u="sng">
              <a:solidFill>
                <a:schemeClr val="accent2"/>
              </a:solidFill>
            </a:endParaRPr>
          </a:p>
          <a:p>
            <a:pPr>
              <a:lnSpc>
                <a:spcPct val="80000"/>
              </a:lnSpc>
            </a:pPr>
            <a:r>
              <a:rPr lang="tr-TR" altLang="tr-TR" sz="2000" u="sng">
                <a:solidFill>
                  <a:schemeClr val="accent2"/>
                </a:solidFill>
              </a:rPr>
              <a:t>Emir verilmiş ise durmaktan alıkonulamamalı,</a:t>
            </a:r>
          </a:p>
          <a:p>
            <a:pPr>
              <a:lnSpc>
                <a:spcPct val="80000"/>
              </a:lnSpc>
            </a:pPr>
            <a:endParaRPr lang="tr-TR" altLang="tr-TR" sz="2000" u="sng">
              <a:solidFill>
                <a:schemeClr val="accent2"/>
              </a:solidFill>
            </a:endParaRPr>
          </a:p>
          <a:p>
            <a:pPr>
              <a:lnSpc>
                <a:spcPct val="80000"/>
              </a:lnSpc>
            </a:pPr>
            <a:r>
              <a:rPr lang="tr-TR" altLang="tr-TR" sz="2000" u="sng">
                <a:solidFill>
                  <a:schemeClr val="accent2"/>
                </a:solidFill>
              </a:rPr>
              <a:t>Makine tarafından tutulan, makine veya bölümünün hiçbir hareketli parçası düşmemeli veya fırlamamalı</a:t>
            </a:r>
            <a:r>
              <a:rPr lang="tr-TR" altLang="tr-TR" sz="2000">
                <a:solidFill>
                  <a:schemeClr val="accent2"/>
                </a:solidFill>
              </a:rPr>
              <a:t>,</a:t>
            </a:r>
          </a:p>
          <a:p>
            <a:pPr>
              <a:lnSpc>
                <a:spcPct val="80000"/>
              </a:lnSpc>
            </a:pPr>
            <a:endParaRPr lang="tr-TR" altLang="tr-TR" sz="2000" u="sng">
              <a:solidFill>
                <a:schemeClr val="accent2"/>
              </a:solidFill>
            </a:endParaRPr>
          </a:p>
          <a:p>
            <a:pPr>
              <a:lnSpc>
                <a:spcPct val="80000"/>
              </a:lnSpc>
            </a:pPr>
            <a:r>
              <a:rPr lang="tr-TR" altLang="tr-TR" sz="2000" u="sng">
                <a:solidFill>
                  <a:schemeClr val="accent2"/>
                </a:solidFill>
              </a:rPr>
              <a:t>Hareket eden parçalar, her ne olursa olsun, otomatik veya elle durdurulmaları engellenmemeli</a:t>
            </a:r>
            <a:r>
              <a:rPr lang="tr-TR" altLang="tr-TR" sz="2000"/>
              <a:t>,</a:t>
            </a:r>
          </a:p>
          <a:p>
            <a:pPr>
              <a:lnSpc>
                <a:spcPct val="80000"/>
              </a:lnSpc>
            </a:pPr>
            <a:endParaRPr lang="tr-TR" altLang="tr-TR" sz="2000"/>
          </a:p>
          <a:p>
            <a:pPr>
              <a:lnSpc>
                <a:spcPct val="80000"/>
              </a:lnSpc>
            </a:pPr>
            <a:r>
              <a:rPr lang="tr-TR" altLang="tr-TR" sz="2000" u="sng">
                <a:solidFill>
                  <a:srgbClr val="000099"/>
                </a:solidFill>
              </a:rPr>
              <a:t>Koruyucu tertibatlar bütünüyle etkin kalmalı veya bir durdurma komutu vermelidir</a:t>
            </a:r>
            <a:r>
              <a:rPr lang="tr-TR" altLang="tr-TR" sz="2000"/>
              <a:t>.  </a:t>
            </a:r>
          </a:p>
        </p:txBody>
      </p:sp>
      <p:pic>
        <p:nvPicPr>
          <p:cNvPr id="75780" name="2 Resim" descr="planya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447800"/>
            <a:ext cx="25225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85987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C</a:t>
            </a:r>
            <a:endParaRPr lang="tr-TR" dirty="0">
              <a:solidFill>
                <a:srgbClr val="FF0000"/>
              </a:solidFill>
            </a:endParaRPr>
          </a:p>
        </p:txBody>
      </p:sp>
      <p:sp>
        <p:nvSpPr>
          <p:cNvPr id="16386" name="Alt Başlık 2"/>
          <p:cNvSpPr>
            <a:spLocks noGrp="1"/>
          </p:cNvSpPr>
          <p:nvPr>
            <p:ph type="subTitle" idx="1"/>
          </p:nvPr>
        </p:nvSpPr>
        <p:spPr>
          <a:xfrm>
            <a:off x="539552" y="1268413"/>
            <a:ext cx="7777162" cy="4752975"/>
          </a:xfrm>
        </p:spPr>
        <p:txBody>
          <a:bodyPr/>
          <a:lstStyle/>
          <a:p>
            <a:pPr algn="l"/>
            <a:r>
              <a:rPr lang="tr-TR" sz="1800" dirty="0">
                <a:solidFill>
                  <a:schemeClr val="tx1"/>
                </a:solidFill>
              </a:rPr>
              <a:t>61)	 </a:t>
            </a:r>
          </a:p>
          <a:p>
            <a:pPr algn="l"/>
            <a:r>
              <a:rPr lang="tr-TR" sz="1800" dirty="0">
                <a:solidFill>
                  <a:schemeClr val="tx1"/>
                </a:solidFill>
              </a:rPr>
              <a:t>I- 	Makineye bağlanan taşın makinenin yapısına (özellikle devir adedine) uygun olmaması,</a:t>
            </a:r>
          </a:p>
          <a:p>
            <a:pPr algn="l"/>
            <a:r>
              <a:rPr lang="tr-TR" sz="1800" dirty="0">
                <a:solidFill>
                  <a:schemeClr val="tx1"/>
                </a:solidFill>
              </a:rPr>
              <a:t>II- 	Makineye takılacak olan ve takılan taşın kontrol edilmeden kullanılması,</a:t>
            </a:r>
          </a:p>
          <a:p>
            <a:pPr algn="l"/>
            <a:r>
              <a:rPr lang="tr-TR" sz="1800" dirty="0">
                <a:solidFill>
                  <a:schemeClr val="tx1"/>
                </a:solidFill>
              </a:rPr>
              <a:t>III- 	Zımpara taşının makineye uygun ve sağlam şekilde bağlanmamış olması,</a:t>
            </a:r>
          </a:p>
          <a:p>
            <a:pPr algn="l"/>
            <a:r>
              <a:rPr lang="tr-TR" sz="1800" dirty="0">
                <a:solidFill>
                  <a:schemeClr val="tx1"/>
                </a:solidFill>
              </a:rPr>
              <a:t>IV- 	Zımpara taşının taş mahfazalarının olmaması veya uygun olmaması, Taşın minimum kısmı dışarıda kalacak şekilde koruma sağlanmalı.</a:t>
            </a:r>
          </a:p>
          <a:p>
            <a:pPr algn="l"/>
            <a:r>
              <a:rPr lang="tr-TR" sz="1800" dirty="0">
                <a:solidFill>
                  <a:schemeClr val="tx1"/>
                </a:solidFill>
              </a:rPr>
              <a:t>Sanayide yoğun bir şekilde seyyar zımpara makineleri kullanılmaktadır; Bu makinelerde taşın parçalanması sonucu yaralanmalara çok sık rastlanmaktadır. Bu tür bir kazanın sebeplerine bakıldığında, kaza sebepleri olarak aşağıdakilerden hangilerini görmek mümkündür?</a:t>
            </a:r>
          </a:p>
          <a:p>
            <a:pPr algn="l"/>
            <a:r>
              <a:rPr lang="tr-TR" sz="1800" dirty="0">
                <a:solidFill>
                  <a:schemeClr val="tx1"/>
                </a:solidFill>
              </a:rPr>
              <a:t>A) I,II, III                           		B) II, III, IV       </a:t>
            </a:r>
          </a:p>
          <a:p>
            <a:pPr algn="l"/>
            <a:r>
              <a:rPr lang="tr-TR" sz="1800" dirty="0">
                <a:solidFill>
                  <a:schemeClr val="tx1"/>
                </a:solidFill>
              </a:rPr>
              <a:t>C) Hepsi 				D) I, II, IV</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112</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gn="l"/>
            <a:r>
              <a:rPr lang="tr-TR" altLang="tr-TR" sz="3200">
                <a:solidFill>
                  <a:srgbClr val="18479F"/>
                </a:solidFill>
              </a:rPr>
              <a:t>Taşlama Tezgahlarında Güvenlik</a:t>
            </a:r>
          </a:p>
        </p:txBody>
      </p:sp>
      <p:sp>
        <p:nvSpPr>
          <p:cNvPr id="76803" name="Rectangle 3"/>
          <p:cNvSpPr>
            <a:spLocks noGrp="1" noChangeArrowheads="1"/>
          </p:cNvSpPr>
          <p:nvPr>
            <p:ph type="body" idx="1"/>
          </p:nvPr>
        </p:nvSpPr>
        <p:spPr>
          <a:xfrm>
            <a:off x="457200" y="1295400"/>
            <a:ext cx="5181600" cy="4830763"/>
          </a:xfrm>
        </p:spPr>
        <p:txBody>
          <a:bodyPr/>
          <a:lstStyle/>
          <a:p>
            <a:pPr>
              <a:spcBef>
                <a:spcPts val="600"/>
              </a:spcBef>
              <a:spcAft>
                <a:spcPts val="600"/>
              </a:spcAft>
            </a:pPr>
            <a:r>
              <a:rPr lang="tr-TR" altLang="tr-TR" sz="2000"/>
              <a:t>Zımpara taşları, işin ve tezgahın özelliğine uygun olacak,</a:t>
            </a:r>
          </a:p>
          <a:p>
            <a:pPr>
              <a:spcBef>
                <a:spcPts val="600"/>
              </a:spcBef>
              <a:spcAft>
                <a:spcPts val="600"/>
              </a:spcAft>
            </a:pPr>
            <a:r>
              <a:rPr lang="tr-TR" altLang="tr-TR" sz="2000" u="sng"/>
              <a:t>Uygun taş mahfazaları olacak</a:t>
            </a:r>
            <a:r>
              <a:rPr lang="tr-TR" altLang="tr-TR" sz="2000"/>
              <a:t>,</a:t>
            </a:r>
          </a:p>
          <a:p>
            <a:pPr>
              <a:spcBef>
                <a:spcPts val="600"/>
              </a:spcBef>
              <a:spcAft>
                <a:spcPts val="600"/>
              </a:spcAft>
            </a:pPr>
            <a:r>
              <a:rPr lang="tr-TR" altLang="tr-TR" sz="2000"/>
              <a:t>Mahfazaların toz emme sistemi olacak,</a:t>
            </a:r>
          </a:p>
          <a:p>
            <a:pPr>
              <a:spcBef>
                <a:spcPts val="600"/>
              </a:spcBef>
              <a:spcAft>
                <a:spcPts val="600"/>
              </a:spcAft>
            </a:pPr>
            <a:r>
              <a:rPr lang="tr-TR" altLang="tr-TR" sz="2000"/>
              <a:t>Fırlayan çapaklar için uygun siper veya gözlük kullanılacak,</a:t>
            </a:r>
          </a:p>
          <a:p>
            <a:pPr>
              <a:spcBef>
                <a:spcPts val="600"/>
              </a:spcBef>
              <a:spcAft>
                <a:spcPts val="600"/>
              </a:spcAft>
            </a:pPr>
            <a:r>
              <a:rPr lang="tr-TR" altLang="tr-TR" sz="2000" u="sng"/>
              <a:t>Gözlük veya maske için ikaz levhası olacak</a:t>
            </a:r>
            <a:r>
              <a:rPr lang="tr-TR" altLang="tr-TR" sz="2000"/>
              <a:t>,</a:t>
            </a:r>
          </a:p>
        </p:txBody>
      </p:sp>
      <p:pic>
        <p:nvPicPr>
          <p:cNvPr id="768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447800"/>
            <a:ext cx="2819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372710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62)	  </a:t>
            </a:r>
          </a:p>
          <a:p>
            <a:pPr algn="l"/>
            <a:r>
              <a:rPr lang="tr-TR" sz="2000" dirty="0">
                <a:solidFill>
                  <a:schemeClr val="tx1"/>
                </a:solidFill>
              </a:rPr>
              <a:t>  I- 	İşçilere maskeler, solunum cihazları ile emniyet kemerleri gibi uygun kişisel korunma araçları verilecek </a:t>
            </a:r>
          </a:p>
          <a:p>
            <a:pPr algn="l"/>
            <a:r>
              <a:rPr lang="tr-TR" sz="2000" dirty="0">
                <a:solidFill>
                  <a:schemeClr val="tx1"/>
                </a:solidFill>
              </a:rPr>
              <a:t>II- 	İş süresince tank veya depo ağızlarında bir gözlemci bulundurulacaktır.</a:t>
            </a:r>
          </a:p>
          <a:p>
            <a:pPr algn="l"/>
            <a:r>
              <a:rPr lang="tr-TR" sz="2000" dirty="0">
                <a:solidFill>
                  <a:schemeClr val="tx1"/>
                </a:solidFill>
              </a:rPr>
              <a:t>III- 	Başka depo veya tanklarla bağlantılı bulunduklarında, bağlantı borularının vanaları sökülerek iptal edilecek.</a:t>
            </a:r>
          </a:p>
          <a:p>
            <a:pPr algn="l"/>
            <a:r>
              <a:rPr lang="tr-TR" sz="2000" dirty="0">
                <a:solidFill>
                  <a:schemeClr val="tx1"/>
                </a:solidFill>
              </a:rPr>
              <a:t>IV- 	Onarılacak tank veya depoların içinde mekanik karıştırma tertibatı bulunduğu hallerde, bakım ve onarıma başlanmadan önce, karıştırıcı tertibatın güç kaynağı ile bağlantısı kesilecek .</a:t>
            </a:r>
          </a:p>
          <a:p>
            <a:pPr algn="l"/>
            <a:r>
              <a:rPr lang="tr-TR" sz="2000" dirty="0">
                <a:solidFill>
                  <a:schemeClr val="tx1"/>
                </a:solidFill>
              </a:rPr>
              <a:t>Tehlikeli gaz, buhar veya sislerin meydana gelebileceği tank veya depoların bakım ve onarımı için yukarıda ifade edilenlerden hangi/hangileri yanlıştır?</a:t>
            </a:r>
          </a:p>
          <a:p>
            <a:pPr algn="l"/>
            <a:r>
              <a:rPr lang="tr-TR" sz="2000" dirty="0">
                <a:solidFill>
                  <a:schemeClr val="tx1"/>
                </a:solidFill>
              </a:rPr>
              <a:t>A) III	B) I		C) IV		D) II</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114</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gn="l"/>
            <a:r>
              <a:rPr lang="tr-TR" altLang="tr-TR" sz="3200">
                <a:solidFill>
                  <a:srgbClr val="7030A0"/>
                </a:solidFill>
              </a:rPr>
              <a:t>İlgili Mevzuat</a:t>
            </a:r>
          </a:p>
        </p:txBody>
      </p:sp>
      <p:sp>
        <p:nvSpPr>
          <p:cNvPr id="77827" name="Rectangle 3"/>
          <p:cNvSpPr>
            <a:spLocks noGrp="1" noChangeArrowheads="1"/>
          </p:cNvSpPr>
          <p:nvPr>
            <p:ph type="body" idx="1"/>
          </p:nvPr>
        </p:nvSpPr>
        <p:spPr>
          <a:xfrm>
            <a:off x="457200" y="1600200"/>
            <a:ext cx="4267200" cy="4525963"/>
          </a:xfrm>
        </p:spPr>
        <p:txBody>
          <a:bodyPr/>
          <a:lstStyle/>
          <a:p>
            <a:pPr>
              <a:buFontTx/>
              <a:buNone/>
            </a:pPr>
            <a:endParaRPr lang="tr-TR" altLang="tr-TR" sz="2000"/>
          </a:p>
          <a:p>
            <a:r>
              <a:rPr lang="tr-TR" altLang="tr-TR" sz="2000" b="1" u="sng">
                <a:solidFill>
                  <a:srgbClr val="0000CC"/>
                </a:solidFill>
              </a:rPr>
              <a:t>Onarılacak depo veya tanklar,</a:t>
            </a:r>
            <a:r>
              <a:rPr lang="tr-TR" altLang="tr-TR" sz="2000"/>
              <a:t> </a:t>
            </a:r>
            <a:r>
              <a:rPr lang="tr-TR" altLang="tr-TR" sz="2000" u="sng">
                <a:solidFill>
                  <a:srgbClr val="A50021"/>
                </a:solidFill>
              </a:rPr>
              <a:t>başka depo veya tanklarla bağlantılı</a:t>
            </a:r>
            <a:r>
              <a:rPr lang="tr-TR" altLang="tr-TR" sz="2000"/>
              <a:t> </a:t>
            </a:r>
            <a:r>
              <a:rPr lang="tr-TR" altLang="tr-TR" sz="2000">
                <a:solidFill>
                  <a:srgbClr val="A50021"/>
                </a:solidFill>
              </a:rPr>
              <a:t>bulunduklarında</a:t>
            </a:r>
            <a:r>
              <a:rPr lang="tr-TR" altLang="tr-TR" sz="2000"/>
              <a:t>, bağlantı borularının vanaları, güvenli bir şekilde kapatılacak veya bu borular sökülerek </a:t>
            </a:r>
            <a:r>
              <a:rPr lang="tr-TR" altLang="tr-TR" sz="2000" u="sng">
                <a:solidFill>
                  <a:srgbClr val="A50021"/>
                </a:solidFill>
              </a:rPr>
              <a:t>bağlantı ağızları, kör tapa veya kapaklarla kapanacaktır.</a:t>
            </a:r>
            <a:endParaRPr lang="tr-TR" altLang="tr-TR">
              <a:solidFill>
                <a:srgbClr val="A50021"/>
              </a:solidFill>
            </a:endParaRPr>
          </a:p>
        </p:txBody>
      </p:sp>
      <p:pic>
        <p:nvPicPr>
          <p:cNvPr id="23556" name="Picture 4" descr="http://www.pilz.com/imperia/md/images/import/International/020_Solutions/040_Branches/F-Bran-Kraftwerk-188.jpg"/>
          <p:cNvPicPr>
            <a:picLocks noChangeAspect="1" noChangeArrowheads="1"/>
          </p:cNvPicPr>
          <p:nvPr>
            <p:custDataLst>
              <p:tags r:id="rId1"/>
            </p:custDataLst>
          </p:nvPr>
        </p:nvPicPr>
        <p:blipFill>
          <a:blip r:embed="rId3" cstate="print"/>
          <a:srcRect/>
          <a:stretch>
            <a:fillRect/>
          </a:stretch>
        </p:blipFill>
        <p:spPr bwMode="auto">
          <a:xfrm>
            <a:off x="4729132" y="2065323"/>
            <a:ext cx="4125035" cy="3071835"/>
          </a:xfrm>
          <a:prstGeom prst="rect">
            <a:avLst/>
          </a:prstGeom>
          <a:noFill/>
          <a:effectLst>
            <a:softEdge rad="317500"/>
          </a:effectLst>
        </p:spPr>
      </p:pic>
    </p:spTree>
    <p:extLst>
      <p:ext uri="{BB962C8B-B14F-4D97-AF65-F5344CB8AC3E}">
        <p14:creationId xmlns:p14="http://schemas.microsoft.com/office/powerpoint/2010/main" val="27115567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C</a:t>
            </a:r>
            <a:endParaRPr lang="tr-TR"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63)	Binaların Yangından Korunması Hakkındaki Yönetmeliğe göre,  acil durum ekipleri personelinin söndürme ve tahliye tatbikatları en fazla ne kadar sürede periyodik olarak yapılmalıdır? </a:t>
            </a:r>
          </a:p>
          <a:p>
            <a:pPr algn="l"/>
            <a:r>
              <a:rPr lang="tr-TR" sz="2400" dirty="0">
                <a:solidFill>
                  <a:schemeClr val="tx1"/>
                </a:solidFill>
              </a:rPr>
              <a:t>A) 3 ay				</a:t>
            </a:r>
            <a:r>
              <a:rPr lang="tr-TR" sz="2400" dirty="0" smtClean="0">
                <a:solidFill>
                  <a:schemeClr val="tx1"/>
                </a:solidFill>
              </a:rPr>
              <a:t>	B</a:t>
            </a:r>
            <a:r>
              <a:rPr lang="tr-TR" sz="2400" dirty="0">
                <a:solidFill>
                  <a:schemeClr val="tx1"/>
                </a:solidFill>
              </a:rPr>
              <a:t>) 6 ay		</a:t>
            </a:r>
          </a:p>
          <a:p>
            <a:pPr algn="l"/>
            <a:r>
              <a:rPr lang="tr-TR" sz="2400" dirty="0">
                <a:solidFill>
                  <a:schemeClr val="tx1"/>
                </a:solidFill>
              </a:rPr>
              <a:t>C) 12 ay				D) Ayda bir</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116</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dirty="0"/>
              <a:t>Binaların Yangından Korunması Hakkında Yönetmelik </a:t>
            </a:r>
          </a:p>
        </p:txBody>
      </p:sp>
      <p:sp>
        <p:nvSpPr>
          <p:cNvPr id="3" name="İçerik Yer Tutucusu 2"/>
          <p:cNvSpPr>
            <a:spLocks noGrp="1"/>
          </p:cNvSpPr>
          <p:nvPr>
            <p:ph idx="1"/>
          </p:nvPr>
        </p:nvSpPr>
        <p:spPr/>
        <p:txBody>
          <a:bodyPr/>
          <a:lstStyle/>
          <a:p>
            <a:pPr marL="0" indent="0">
              <a:buNone/>
            </a:pPr>
            <a:r>
              <a:rPr lang="tr-TR" sz="2000" dirty="0"/>
              <a:t>Genel eğitim</a:t>
            </a:r>
          </a:p>
          <a:p>
            <a:pPr marL="0" indent="0">
              <a:buNone/>
            </a:pPr>
            <a:r>
              <a:rPr lang="tr-TR" sz="2000" dirty="0"/>
              <a:t>MADDE 129- (1) Acil durum ekiplerinin personeli; bina sahibi, yöneticisi veya amirinin sorumluluğunda yangından</a:t>
            </a:r>
          </a:p>
          <a:p>
            <a:pPr marL="0" indent="0">
              <a:buNone/>
            </a:pPr>
            <a:r>
              <a:rPr lang="tr-TR" sz="2000" dirty="0"/>
              <a:t>korunma, yangının söndürülmesi, can ve mal kurtarma, ilk yardım faaliyetleri, itfaiye ile işbirliği ve organizasyon sağlanması</a:t>
            </a:r>
          </a:p>
          <a:p>
            <a:pPr marL="0" indent="0">
              <a:buNone/>
            </a:pPr>
            <a:r>
              <a:rPr lang="tr-TR" sz="2000" dirty="0"/>
              <a:t>konularında, mahalli itfaiye ve sivil savunma teşkilatlarından yararlanılarak eğitilir ve yapılan tatbikatlar ile bilgi ve</a:t>
            </a:r>
          </a:p>
          <a:p>
            <a:pPr marL="0" indent="0">
              <a:buNone/>
            </a:pPr>
            <a:r>
              <a:rPr lang="tr-TR" sz="2000" dirty="0"/>
              <a:t>becerileri artırılır. Ekip personeli ile binadaki diğer görevliler, yangın söndürme alet ve malzemelerinin nasıl kullanılacağı ve</a:t>
            </a:r>
          </a:p>
          <a:p>
            <a:pPr marL="0" indent="0">
              <a:buNone/>
            </a:pPr>
            <a:r>
              <a:rPr lang="tr-TR" sz="2000" dirty="0"/>
              <a:t>en kısa zamanda itfaiyeye nasıl ulaşılacağı konularında tatbikî eğitimden geçirilir. Binada senede en az 1 kez söndürme ve</a:t>
            </a:r>
          </a:p>
          <a:p>
            <a:pPr marL="0" indent="0">
              <a:buNone/>
            </a:pPr>
            <a:r>
              <a:rPr lang="tr-TR" sz="2000" dirty="0"/>
              <a:t>tahliye tatbikatı yapılır.</a:t>
            </a:r>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117</a:t>
            </a:fld>
            <a:endParaRPr lang="tr-TR"/>
          </a:p>
        </p:txBody>
      </p:sp>
    </p:spTree>
    <p:extLst>
      <p:ext uri="{BB962C8B-B14F-4D97-AF65-F5344CB8AC3E}">
        <p14:creationId xmlns:p14="http://schemas.microsoft.com/office/powerpoint/2010/main" val="264110432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64)	Taşınabilir söndürme cihazlarının tipi ve sayısı, mekânlarda var olan durum ve risklere göre belirlenir. Yangın sınıflarına göre aşağıdakilerden hangisi yanlıştır?</a:t>
            </a:r>
          </a:p>
          <a:p>
            <a:pPr algn="l"/>
            <a:r>
              <a:rPr lang="tr-TR" sz="2400" dirty="0">
                <a:solidFill>
                  <a:schemeClr val="tx1"/>
                </a:solidFill>
              </a:rPr>
              <a:t>A)	A sınıfı yangın çıkması muhtemel yerlerde, öncelikle çok maksatlı köpüklü,</a:t>
            </a:r>
          </a:p>
          <a:p>
            <a:pPr algn="l"/>
            <a:r>
              <a:rPr lang="tr-TR" sz="2400" dirty="0">
                <a:solidFill>
                  <a:schemeClr val="tx1"/>
                </a:solidFill>
              </a:rPr>
              <a:t>B)	B sınıfı yangın çıkması muhtemel yerlerde, öncelikle kuru kimyevi tozlu, karbondioksitli veya köpüklü,</a:t>
            </a:r>
          </a:p>
          <a:p>
            <a:pPr algn="l"/>
            <a:r>
              <a:rPr lang="tr-TR" sz="2400" dirty="0">
                <a:solidFill>
                  <a:schemeClr val="tx1"/>
                </a:solidFill>
              </a:rPr>
              <a:t>C)	C sınıfı yangın çıkması muhtemel yerlerde, öncelikle kuru kimyevi tozlu veya karbondioksitli,</a:t>
            </a:r>
          </a:p>
          <a:p>
            <a:pPr algn="l"/>
            <a:r>
              <a:rPr lang="tr-TR" sz="2400" dirty="0">
                <a:solidFill>
                  <a:schemeClr val="tx1"/>
                </a:solidFill>
              </a:rPr>
              <a:t>D)	D sınıfı yangın çıkması muhtemel yerlerde, öncelikle kuru metal tozlu,</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118</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Binaların Yangından Korunması Hakkında Yönetmelik </a:t>
            </a:r>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119</a:t>
            </a:fld>
            <a:endParaRPr lang="tr-TR"/>
          </a:p>
        </p:txBody>
      </p:sp>
      <p:sp>
        <p:nvSpPr>
          <p:cNvPr id="6" name="İçerik Yer Tutucusu 5"/>
          <p:cNvSpPr>
            <a:spLocks noGrp="1"/>
          </p:cNvSpPr>
          <p:nvPr>
            <p:ph idx="1"/>
          </p:nvPr>
        </p:nvSpPr>
        <p:spPr/>
        <p:txBody>
          <a:bodyPr/>
          <a:lstStyle/>
          <a:p>
            <a:pPr marL="0" indent="0">
              <a:buNone/>
            </a:pPr>
            <a:r>
              <a:rPr lang="tr-TR" sz="1600" dirty="0"/>
              <a:t>DÖRDÜNCÜ BÖLÜM</a:t>
            </a:r>
          </a:p>
          <a:p>
            <a:pPr marL="0" indent="0">
              <a:buNone/>
            </a:pPr>
            <a:r>
              <a:rPr lang="tr-TR" sz="1600" dirty="0" smtClean="0"/>
              <a:t>Taşınabilir </a:t>
            </a:r>
            <a:r>
              <a:rPr lang="tr-TR" sz="1600" dirty="0"/>
              <a:t>Söndürme Cihazları (1)</a:t>
            </a:r>
          </a:p>
          <a:p>
            <a:pPr marL="0" indent="0">
              <a:buNone/>
            </a:pPr>
            <a:r>
              <a:rPr lang="tr-TR" sz="1600" dirty="0" smtClean="0"/>
              <a:t>Taşınabilir </a:t>
            </a:r>
            <a:r>
              <a:rPr lang="tr-TR" sz="1600" dirty="0"/>
              <a:t>söndürme cihazları (2)</a:t>
            </a:r>
          </a:p>
          <a:p>
            <a:pPr marL="0" indent="0">
              <a:buNone/>
            </a:pPr>
            <a:r>
              <a:rPr lang="tr-TR" sz="1600" dirty="0"/>
              <a:t>MADDE 99- (</a:t>
            </a:r>
            <a:r>
              <a:rPr lang="tr-TR" sz="1600" dirty="0" smtClean="0"/>
              <a:t>Değişik</a:t>
            </a:r>
            <a:r>
              <a:rPr lang="tr-TR" sz="1600" dirty="0"/>
              <a:t>: 10/8/2009-2009/15316 K.)</a:t>
            </a:r>
          </a:p>
          <a:p>
            <a:pPr marL="0" indent="0">
              <a:buNone/>
            </a:pPr>
            <a:r>
              <a:rPr lang="tr-TR" sz="1600" dirty="0"/>
              <a:t>(1) Taşınabilir söndürme cihazlarının tipi ve sayısı, mekânlarda var olan durum ve risklere göre belirlenir. Buna göre;</a:t>
            </a:r>
          </a:p>
          <a:p>
            <a:pPr marL="0" indent="0">
              <a:buNone/>
            </a:pPr>
            <a:r>
              <a:rPr lang="tr-TR" sz="1600" dirty="0"/>
              <a:t>a) A sınıfı yangın çıkması muhtemel yerlerde, öncelikle çok maksatlı kuru kimyevi tozlu veya sulu,</a:t>
            </a:r>
          </a:p>
          <a:p>
            <a:pPr marL="0" indent="0">
              <a:buNone/>
            </a:pPr>
            <a:r>
              <a:rPr lang="tr-TR" sz="1600" dirty="0"/>
              <a:t>b) B sınıfı yangın çıkması muhtemel yerlerde, öncelikle kuru kimyevi tozlu, karbondioksitli veya köpüklü,</a:t>
            </a:r>
          </a:p>
          <a:p>
            <a:pPr marL="0" indent="0">
              <a:buNone/>
            </a:pPr>
            <a:r>
              <a:rPr lang="tr-TR" sz="1600" dirty="0"/>
              <a:t>c) C sınıfı yangın çıkması muhtemel yerlerde, öncelikle kuru kimyevi tozlu veya karbondioksitli,</a:t>
            </a:r>
          </a:p>
          <a:p>
            <a:pPr marL="0" indent="0">
              <a:buNone/>
            </a:pPr>
            <a:r>
              <a:rPr lang="tr-TR" sz="1600" dirty="0"/>
              <a:t>ç) D sınıfı yangın çıkması muhtemel yerlerde, öncelikle kuru metal tozlu,</a:t>
            </a:r>
          </a:p>
          <a:p>
            <a:pPr marL="0" indent="0">
              <a:buNone/>
            </a:pPr>
            <a:r>
              <a:rPr lang="tr-TR" sz="1600" dirty="0"/>
              <a:t>söndürme cihazları bulundurulur. Hastanelerde, huzurevlerinde, anaokullarında ve benzeri yerlerde sulu veya temiz</a:t>
            </a:r>
          </a:p>
          <a:p>
            <a:pPr marL="0" indent="0">
              <a:buNone/>
            </a:pPr>
            <a:r>
              <a:rPr lang="tr-TR" sz="1600" dirty="0"/>
              <a:t>gazlı söndürme cihazlarının tercih edilmesi gerekir.</a:t>
            </a:r>
          </a:p>
        </p:txBody>
      </p:sp>
    </p:spTree>
    <p:extLst>
      <p:ext uri="{BB962C8B-B14F-4D97-AF65-F5344CB8AC3E}">
        <p14:creationId xmlns:p14="http://schemas.microsoft.com/office/powerpoint/2010/main" val="2004235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Başlık 1"/>
          <p:cNvSpPr>
            <a:spLocks noGrp="1"/>
          </p:cNvSpPr>
          <p:nvPr>
            <p:ph type="ctrTitle" idx="4294967295"/>
          </p:nvPr>
        </p:nvSpPr>
        <p:spPr>
          <a:xfrm>
            <a:off x="642938" y="357188"/>
            <a:ext cx="7772400" cy="1285875"/>
          </a:xfrm>
        </p:spPr>
        <p:txBody>
          <a:bodyPr/>
          <a:lstStyle/>
          <a:p>
            <a:pPr algn="just"/>
            <a:r>
              <a:rPr lang="tr-TR" altLang="tr-TR" sz="4200" b="1">
                <a:solidFill>
                  <a:srgbClr val="7F7F7F"/>
                </a:solidFill>
                <a:latin typeface="Times New Roman" pitchFamily="18" charset="0"/>
                <a:cs typeface="Times New Roman" pitchFamily="18" charset="0"/>
              </a:rPr>
              <a:t>Pozitif Hukuk Bağlamında Normlar Hiyerarşisi</a:t>
            </a:r>
            <a:r>
              <a:rPr lang="tr-TR" altLang="tr-TR" sz="4200">
                <a:solidFill>
                  <a:srgbClr val="7F7F7F"/>
                </a:solidFill>
                <a:latin typeface="Times New Roman" pitchFamily="18" charset="0"/>
                <a:cs typeface="Times New Roman" pitchFamily="18" charset="0"/>
              </a:rPr>
              <a:t>	</a:t>
            </a:r>
          </a:p>
        </p:txBody>
      </p:sp>
      <p:sp>
        <p:nvSpPr>
          <p:cNvPr id="14340" name="Alt Başlık 2"/>
          <p:cNvSpPr>
            <a:spLocks noGrp="1"/>
          </p:cNvSpPr>
          <p:nvPr>
            <p:ph type="subTitle" idx="4294967295"/>
          </p:nvPr>
        </p:nvSpPr>
        <p:spPr>
          <a:xfrm>
            <a:off x="357188" y="1643063"/>
            <a:ext cx="8501062" cy="4500562"/>
          </a:xfrm>
        </p:spPr>
        <p:txBody>
          <a:bodyPr/>
          <a:lstStyle/>
          <a:p>
            <a:pPr marL="0" indent="0" algn="just">
              <a:buFont typeface="Wingdings" pitchFamily="2" charset="2"/>
              <a:buChar char="Ø"/>
            </a:pPr>
            <a:r>
              <a:rPr lang="tr-TR" altLang="tr-TR" sz="2800">
                <a:latin typeface="Times New Roman" pitchFamily="18" charset="0"/>
                <a:cs typeface="Times New Roman" pitchFamily="18" charset="0"/>
              </a:rPr>
              <a:t> Pozitif hukukun bir ülkede uygulanan hukuk olduğunu daha önce belirtmiştik. Bir hukuk düzeninde var olan hukuk kuralları ya da normları, dağınık bir şekilde değil, alt alta veya üst üstte düzenlenmiştir ki buna “</a:t>
            </a:r>
            <a:r>
              <a:rPr lang="tr-TR" altLang="tr-TR" sz="2800">
                <a:solidFill>
                  <a:srgbClr val="990033"/>
                </a:solidFill>
                <a:latin typeface="Times New Roman" pitchFamily="18" charset="0"/>
                <a:cs typeface="Times New Roman" pitchFamily="18" charset="0"/>
              </a:rPr>
              <a:t>normlar hiyerarşisi”</a:t>
            </a:r>
            <a:r>
              <a:rPr lang="tr-TR" altLang="tr-TR" sz="2800">
                <a:latin typeface="Times New Roman" pitchFamily="18" charset="0"/>
                <a:cs typeface="Times New Roman" pitchFamily="18" charset="0"/>
              </a:rPr>
              <a:t> ya da “hukuk düzeni piramidi” denir. </a:t>
            </a:r>
          </a:p>
          <a:p>
            <a:pPr marL="0" indent="0" algn="just">
              <a:buFont typeface="Wingdings" pitchFamily="2" charset="2"/>
              <a:buChar char="Ø"/>
            </a:pPr>
            <a:r>
              <a:rPr lang="tr-TR" altLang="tr-TR" sz="2800">
                <a:latin typeface="Times New Roman" pitchFamily="18" charset="0"/>
                <a:cs typeface="Times New Roman" pitchFamily="18" charset="0"/>
              </a:rPr>
              <a:t> Hans KELSEN tarafından geliştirilen bu kurala göre, alt basamakta yer alan norm geçerliliğini üst basamakta bulunandan alır ve ona uygun olmak zorundadır. </a:t>
            </a:r>
          </a:p>
          <a:p>
            <a:pPr marL="0" indent="0" algn="just">
              <a:buFont typeface="Wingdings" pitchFamily="2" charset="2"/>
              <a:buChar char="Ø"/>
            </a:pPr>
            <a:endParaRPr lang="tr-TR" altLang="tr-TR" sz="2800">
              <a:latin typeface="Times New Roman" pitchFamily="18" charset="0"/>
              <a:cs typeface="Times New Roman" pitchFamily="18" charset="0"/>
            </a:endParaRPr>
          </a:p>
        </p:txBody>
      </p:sp>
      <p:pic>
        <p:nvPicPr>
          <p:cNvPr id="14341" name="Resim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275" y="6353175"/>
            <a:ext cx="17605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12944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C</a:t>
            </a:r>
            <a:endParaRPr lang="tr-TR"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65)	Taşınabilir söndürme cihazları ile ilgili  ifadelerden  hangisi yanlıştır?</a:t>
            </a:r>
          </a:p>
          <a:p>
            <a:pPr algn="l"/>
            <a:r>
              <a:rPr lang="tr-TR" sz="2000" dirty="0">
                <a:solidFill>
                  <a:schemeClr val="tx1"/>
                </a:solidFill>
              </a:rPr>
              <a:t>A)	Yangın söndürme cihazlarının periyodik kontrolü ve bakımı TS ISO 11602-2 standardına göre yapılır. </a:t>
            </a:r>
          </a:p>
          <a:p>
            <a:pPr algn="l"/>
            <a:r>
              <a:rPr lang="tr-TR" sz="2000" dirty="0">
                <a:solidFill>
                  <a:schemeClr val="tx1"/>
                </a:solidFill>
              </a:rPr>
              <a:t>B)	Söndürme cihazlarının standartlarda belirtilen hususlar doğrultusunda yılda bir kez yerinde genel kontrolleri yapılır ve dördüncü yılın sonunda içindeki söndürme maddeleri yenilenerek hidrostatik testleri yapılır.</a:t>
            </a:r>
          </a:p>
          <a:p>
            <a:pPr algn="l"/>
            <a:r>
              <a:rPr lang="tr-TR" sz="2000" dirty="0">
                <a:solidFill>
                  <a:schemeClr val="tx1"/>
                </a:solidFill>
              </a:rPr>
              <a:t>C)	Söndürme cihazlarının bakımını yapan üreticinin veya servis firmalarının dolum ve servis yeterlilik belgesine sahip olması gerekmez. </a:t>
            </a:r>
          </a:p>
          <a:p>
            <a:pPr algn="l"/>
            <a:r>
              <a:rPr lang="tr-TR" sz="2000" dirty="0">
                <a:solidFill>
                  <a:schemeClr val="tx1"/>
                </a:solidFill>
              </a:rPr>
              <a:t>D)	Binalara konulacak yangın söndürme cihazlarının cinsi, miktarı ve yerlerinin belirlenmesi konusunda, gerekirse mahalli itfaiye teşkilatının görüşü alınabilir.</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120</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Binaların Yangından Korunması Hakkında Yönetmelik </a:t>
            </a:r>
          </a:p>
        </p:txBody>
      </p:sp>
      <p:sp>
        <p:nvSpPr>
          <p:cNvPr id="3" name="İçerik Yer Tutucusu 2"/>
          <p:cNvSpPr>
            <a:spLocks noGrp="1"/>
          </p:cNvSpPr>
          <p:nvPr>
            <p:ph idx="1"/>
          </p:nvPr>
        </p:nvSpPr>
        <p:spPr/>
        <p:txBody>
          <a:bodyPr/>
          <a:lstStyle/>
          <a:p>
            <a:pPr marL="0" indent="0">
              <a:buNone/>
            </a:pPr>
            <a:r>
              <a:rPr lang="tr-TR" sz="1400" dirty="0"/>
              <a:t>DÖRDÜNCÜ BÖLÜM</a:t>
            </a:r>
          </a:p>
          <a:p>
            <a:pPr marL="0" indent="0">
              <a:buNone/>
            </a:pPr>
            <a:r>
              <a:rPr lang="tr-TR" sz="1400" dirty="0" smtClean="0"/>
              <a:t>Taşınabilir </a:t>
            </a:r>
            <a:r>
              <a:rPr lang="tr-TR" sz="1400" dirty="0"/>
              <a:t>Söndürme Cihazları (1)</a:t>
            </a:r>
          </a:p>
          <a:p>
            <a:pPr marL="0" indent="0">
              <a:buNone/>
            </a:pPr>
            <a:r>
              <a:rPr lang="tr-TR" sz="1400" dirty="0" smtClean="0"/>
              <a:t>Taşınabilir </a:t>
            </a:r>
            <a:r>
              <a:rPr lang="tr-TR" sz="1400" dirty="0"/>
              <a:t>söndürme cihazları (2)</a:t>
            </a:r>
          </a:p>
          <a:p>
            <a:pPr marL="0" indent="0">
              <a:buNone/>
            </a:pPr>
            <a:r>
              <a:rPr lang="tr-TR" sz="1400" dirty="0" smtClean="0"/>
              <a:t>MADDE </a:t>
            </a:r>
            <a:r>
              <a:rPr lang="tr-TR" sz="1400" dirty="0"/>
              <a:t>99- (</a:t>
            </a:r>
            <a:r>
              <a:rPr lang="tr-TR" sz="1400" dirty="0" smtClean="0"/>
              <a:t>Değişik</a:t>
            </a:r>
            <a:r>
              <a:rPr lang="tr-TR" sz="1400" dirty="0"/>
              <a:t>: 10/8/2009-2009/15316 K</a:t>
            </a:r>
            <a:r>
              <a:rPr lang="tr-TR" sz="1400" dirty="0" smtClean="0"/>
              <a:t>.)</a:t>
            </a:r>
          </a:p>
          <a:p>
            <a:pPr marL="0" indent="0">
              <a:buNone/>
            </a:pPr>
            <a:r>
              <a:rPr lang="tr-TR" sz="1400" dirty="0"/>
              <a:t>(7) Yangın söndürme cihazlarının periyodik kontrolü ve bakımı TS ISO 11602-2 standardına göre yapılır. </a:t>
            </a:r>
            <a:r>
              <a:rPr lang="tr-TR" sz="1400" dirty="0" smtClean="0"/>
              <a:t>Söndürme cihazlarının </a:t>
            </a:r>
            <a:r>
              <a:rPr lang="tr-TR" sz="1400" dirty="0"/>
              <a:t>bakımını yapan üreticinin veya servis firmalarının dolum ve servis yeterlilik belgesine sahip olması gerekir.</a:t>
            </a:r>
          </a:p>
          <a:p>
            <a:pPr marL="0" indent="0">
              <a:buNone/>
            </a:pPr>
            <a:r>
              <a:rPr lang="tr-TR" sz="1400" dirty="0"/>
              <a:t>Servis veren firmalar, istenildiğinde müşterilerine belgelerini göstermek zorundadır. Söndürme cihazlarının </a:t>
            </a:r>
            <a:r>
              <a:rPr lang="tr-TR" sz="1400" dirty="0" smtClean="0"/>
              <a:t>standartlarda belirtilen </a:t>
            </a:r>
            <a:r>
              <a:rPr lang="tr-TR" sz="1400" dirty="0"/>
              <a:t>hususlar doğrultusunda yılda bir kez yerinde genel kontrolleri yapılır ve dördüncü yılın sonunda içindeki söndürme</a:t>
            </a:r>
          </a:p>
          <a:p>
            <a:pPr marL="0" indent="0">
              <a:buNone/>
            </a:pPr>
            <a:r>
              <a:rPr lang="tr-TR" sz="1400" dirty="0"/>
              <a:t>maddeleri yenilenerek hidrostatik testleri yapılır. Cihazlar dolum için alındığında, söndürme cihazlarının bulundukları </a:t>
            </a:r>
            <a:r>
              <a:rPr lang="tr-TR" sz="1400" dirty="0" smtClean="0"/>
              <a:t>yerleri tehlike </a:t>
            </a:r>
            <a:r>
              <a:rPr lang="tr-TR" sz="1400" dirty="0"/>
              <a:t>altında bırakmamak için, servisi yapan firmalar, bakıma aldıkları yangın söndürme cihazlarının yerine, </a:t>
            </a:r>
            <a:r>
              <a:rPr lang="tr-TR" sz="1400" dirty="0" smtClean="0"/>
              <a:t>aldıkları söndürücü </a:t>
            </a:r>
            <a:r>
              <a:rPr lang="tr-TR" sz="1400" dirty="0"/>
              <a:t>cihazın özelliğinde ve aynı sayıda kullanıma hazır yangın söndürme cihazlarını geçici olarak bırakmak zorundadır.</a:t>
            </a:r>
          </a:p>
          <a:p>
            <a:pPr marL="0" indent="0">
              <a:buNone/>
            </a:pPr>
            <a:r>
              <a:rPr lang="tr-TR" sz="1400" dirty="0"/>
              <a:t>(8) Binalara konulacak yangın söndürme cihazlarının cinsi, miktarı ve yerlerinin belirlenmesi konusunda, </a:t>
            </a:r>
            <a:r>
              <a:rPr lang="tr-TR" sz="1400" dirty="0" smtClean="0"/>
              <a:t>gerekirse mahalli </a:t>
            </a:r>
            <a:r>
              <a:rPr lang="tr-TR" sz="1400" dirty="0"/>
              <a:t>itfaiye teşkilatının görüşü alınabilir</a:t>
            </a:r>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121</a:t>
            </a:fld>
            <a:endParaRPr lang="tr-TR"/>
          </a:p>
        </p:txBody>
      </p:sp>
    </p:spTree>
    <p:extLst>
      <p:ext uri="{BB962C8B-B14F-4D97-AF65-F5344CB8AC3E}">
        <p14:creationId xmlns:p14="http://schemas.microsoft.com/office/powerpoint/2010/main" val="120031645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66)	Mevcut yapılarda, acil çıkış zorunluluğu için aşağıda belirtilen hususlardan hangisi yanlıştır?</a:t>
            </a:r>
          </a:p>
          <a:p>
            <a:pPr algn="l"/>
            <a:r>
              <a:rPr lang="tr-TR" sz="2000" dirty="0">
                <a:solidFill>
                  <a:schemeClr val="tx1"/>
                </a:solidFill>
              </a:rPr>
              <a:t>A)	Mevcut yapılarda, her bir çıkışın genişliği 200 cm’yi aşmayacak şekilde çıkış kapısı bulunur. </a:t>
            </a:r>
          </a:p>
          <a:p>
            <a:pPr algn="l"/>
            <a:r>
              <a:rPr lang="tr-TR" sz="2000" dirty="0">
                <a:solidFill>
                  <a:schemeClr val="tx1"/>
                </a:solidFill>
              </a:rPr>
              <a:t>B)	Bir katta veya katın bir bölümünde, hesaplanan değerden az olmamak üzere 25 kişinin aşıldığı yüksek tehlikeli yerlerde ve 60 kişinin aşıldığı yerlerde en az 3 çıkış,</a:t>
            </a:r>
          </a:p>
          <a:p>
            <a:pPr algn="l"/>
            <a:r>
              <a:rPr lang="tr-TR" sz="2000" dirty="0">
                <a:solidFill>
                  <a:schemeClr val="tx1"/>
                </a:solidFill>
              </a:rPr>
              <a:t>C)	600 kişinin aşıldığı yerlerde en az 3 çıkış ve 1000 kişinin aşıldığı yerlerde en az 4 çıkış,</a:t>
            </a:r>
          </a:p>
          <a:p>
            <a:pPr algn="l"/>
            <a:r>
              <a:rPr lang="tr-TR" sz="2000" dirty="0">
                <a:solidFill>
                  <a:schemeClr val="tx1"/>
                </a:solidFill>
              </a:rPr>
              <a:t>D)	Kapıların birbirinden olabildiğince uzakta olması gerekir. Bölünmemiş mekânlarda kapılar arasındaki mesafe, en uzun köşegenin 1/3’ünden, yağmurlama sistemli yapılarda ise, 1/4’ünden az olamaz.</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122</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Binaların Yangından Korunması Hakkında Yönetmelik </a:t>
            </a:r>
          </a:p>
        </p:txBody>
      </p:sp>
      <p:sp>
        <p:nvSpPr>
          <p:cNvPr id="3" name="İçerik Yer Tutucusu 2"/>
          <p:cNvSpPr>
            <a:spLocks noGrp="1"/>
          </p:cNvSpPr>
          <p:nvPr>
            <p:ph idx="1"/>
          </p:nvPr>
        </p:nvSpPr>
        <p:spPr/>
        <p:txBody>
          <a:bodyPr/>
          <a:lstStyle/>
          <a:p>
            <a:pPr marL="0" indent="0">
              <a:buNone/>
            </a:pPr>
            <a:r>
              <a:rPr lang="tr-TR" sz="1800" b="1" dirty="0" smtClean="0"/>
              <a:t>İKİNCİ </a:t>
            </a:r>
            <a:r>
              <a:rPr lang="tr-TR" sz="1800" b="1" dirty="0"/>
              <a:t>BÖLÜM</a:t>
            </a:r>
          </a:p>
          <a:p>
            <a:pPr marL="0" indent="0">
              <a:buNone/>
            </a:pPr>
            <a:r>
              <a:rPr lang="tr-TR" sz="1800" b="1" dirty="0"/>
              <a:t>Mevcut Binalar </a:t>
            </a:r>
            <a:r>
              <a:rPr lang="tr-TR" sz="1800" b="1" dirty="0" smtClean="0"/>
              <a:t>için </a:t>
            </a:r>
            <a:r>
              <a:rPr lang="tr-TR" sz="1800" b="1" dirty="0"/>
              <a:t>Özel Hükümler</a:t>
            </a:r>
          </a:p>
          <a:p>
            <a:pPr marL="0" indent="0">
              <a:buNone/>
            </a:pPr>
            <a:r>
              <a:rPr lang="tr-TR" sz="1800" dirty="0" smtClean="0"/>
              <a:t>Acil çıkışı </a:t>
            </a:r>
            <a:r>
              <a:rPr lang="tr-TR" sz="1800" dirty="0"/>
              <a:t>zorunluluğu</a:t>
            </a:r>
          </a:p>
          <a:p>
            <a:pPr marL="0" indent="0">
              <a:buNone/>
            </a:pPr>
            <a:r>
              <a:rPr lang="tr-TR" sz="1800" dirty="0"/>
              <a:t>MADDE 150- (1) Mevcut yapılarda, acil çıkış zorunluluğu için aşağıda belirtilen hususlara uyulur.</a:t>
            </a:r>
          </a:p>
          <a:p>
            <a:pPr marL="0" indent="0">
              <a:buNone/>
            </a:pPr>
            <a:r>
              <a:rPr lang="tr-TR" sz="1800" dirty="0"/>
              <a:t>a) Mevcut yapılarda, 147 nci ve 148 inci maddeler esas alınarak her bir çıkışın genişliği 200 cm’yi aşmayacak şekilde</a:t>
            </a:r>
          </a:p>
          <a:p>
            <a:pPr marL="0" indent="0">
              <a:buNone/>
            </a:pPr>
            <a:r>
              <a:rPr lang="tr-TR" sz="1800" dirty="0"/>
              <a:t>çıkış sayısı bulunur. Bir katta veya katın bir bölümünde, hesaplanan değerden az olmamak üzere 25 kişinin aşıldığı yüksek</a:t>
            </a:r>
          </a:p>
          <a:p>
            <a:pPr marL="0" indent="0">
              <a:buNone/>
            </a:pPr>
            <a:r>
              <a:rPr lang="tr-TR" sz="1800" dirty="0"/>
              <a:t>tehlikeli yerlerde ve 60 kişinin aşıldığı yerlerde en az 2 çıkış, 600 kişinin aşıldığı yerlerde en az 3 çıkış ve 1000 kişinin</a:t>
            </a:r>
          </a:p>
          <a:p>
            <a:pPr marL="0" indent="0">
              <a:buNone/>
            </a:pPr>
            <a:r>
              <a:rPr lang="tr-TR" sz="1800" dirty="0"/>
              <a:t>aşıldığı yerlerde en az 4 çıkış olması şarttır.</a:t>
            </a:r>
          </a:p>
          <a:p>
            <a:pPr marL="0" indent="0">
              <a:buNone/>
            </a:pPr>
            <a:r>
              <a:rPr lang="tr-TR" sz="1800" dirty="0"/>
              <a:t>b) Kapıların birbirinden olabildiğince uzakta olması gerekir. Bölünmemiş mekânlarda kapılar arasındaki mesafe, en</a:t>
            </a:r>
          </a:p>
          <a:p>
            <a:pPr marL="0" indent="0">
              <a:buNone/>
            </a:pPr>
            <a:r>
              <a:rPr lang="tr-TR" sz="1800" dirty="0"/>
              <a:t>uzun köşegenin 1/3’ünden, yağmurlama sistemli yapılarda ise, 1/4’ünden az olamaz.</a:t>
            </a:r>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123</a:t>
            </a:fld>
            <a:endParaRPr lang="tr-TR"/>
          </a:p>
        </p:txBody>
      </p:sp>
    </p:spTree>
    <p:extLst>
      <p:ext uri="{BB962C8B-B14F-4D97-AF65-F5344CB8AC3E}">
        <p14:creationId xmlns:p14="http://schemas.microsoft.com/office/powerpoint/2010/main" val="423207409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67)	 Aşağıdakilerden hangisi yangın kapılarının özelliklerinden değildir?</a:t>
            </a:r>
          </a:p>
          <a:p>
            <a:pPr algn="l"/>
            <a:r>
              <a:rPr lang="tr-TR" sz="2400" dirty="0">
                <a:solidFill>
                  <a:schemeClr val="tx1"/>
                </a:solidFill>
              </a:rPr>
              <a:t>A)	750 C den daha yüksek ısılara dayanabilir</a:t>
            </a:r>
          </a:p>
          <a:p>
            <a:pPr algn="l"/>
            <a:r>
              <a:rPr lang="tr-TR" sz="2400" dirty="0">
                <a:solidFill>
                  <a:schemeClr val="tx1"/>
                </a:solidFill>
              </a:rPr>
              <a:t>B)	Üzerinde “panik bar” sistemi bulunur</a:t>
            </a:r>
          </a:p>
          <a:p>
            <a:pPr algn="l"/>
            <a:r>
              <a:rPr lang="tr-TR" sz="2400" dirty="0">
                <a:solidFill>
                  <a:schemeClr val="tx1"/>
                </a:solidFill>
              </a:rPr>
              <a:t>C)	Otomatik yangın algılama ve söndürme sistemlerine endeksli olarak çalışır</a:t>
            </a:r>
          </a:p>
          <a:p>
            <a:pPr algn="l"/>
            <a:r>
              <a:rPr lang="tr-TR" sz="2400" dirty="0">
                <a:solidFill>
                  <a:schemeClr val="tx1"/>
                </a:solidFill>
              </a:rPr>
              <a:t>D)	Isıyı ileten metal parçalar içermemelidir.</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124</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a:xfrm>
            <a:off x="457200" y="274638"/>
            <a:ext cx="8229600" cy="777875"/>
          </a:xfrm>
        </p:spPr>
        <p:txBody>
          <a:bodyPr/>
          <a:lstStyle/>
          <a:p>
            <a:pPr eaLnBrk="1" hangingPunct="1"/>
            <a:r>
              <a:rPr lang="tr-TR" altLang="tr-TR" sz="3600" b="1" smtClean="0"/>
              <a:t>Kablo Köpükleri</a:t>
            </a:r>
            <a:endParaRPr lang="tr-TR" altLang="tr-TR" sz="3600" smtClean="0"/>
          </a:p>
        </p:txBody>
      </p:sp>
      <p:sp>
        <p:nvSpPr>
          <p:cNvPr id="4" name="Slide Number Placeholder 3"/>
          <p:cNvSpPr>
            <a:spLocks noGrp="1"/>
          </p:cNvSpPr>
          <p:nvPr>
            <p:ph type="sldNum" sz="quarter" idx="12"/>
          </p:nvPr>
        </p:nvSpPr>
        <p:spPr/>
        <p:txBody>
          <a:bodyPr/>
          <a:lstStyle/>
          <a:p>
            <a:pPr>
              <a:defRPr/>
            </a:pPr>
            <a:fld id="{1B249E91-BA4C-476D-9223-C12C2D2C903A}" type="slidenum">
              <a:rPr lang="tr-TR" altLang="en-US"/>
              <a:pPr>
                <a:defRPr/>
              </a:pPr>
              <a:t>125</a:t>
            </a:fld>
            <a:endParaRPr lang="tr-TR" altLang="en-US"/>
          </a:p>
        </p:txBody>
      </p:sp>
      <p:sp>
        <p:nvSpPr>
          <p:cNvPr id="144388" name="TextBox 4"/>
          <p:cNvSpPr txBox="1">
            <a:spLocks noChangeArrowheads="1"/>
          </p:cNvSpPr>
          <p:nvPr/>
        </p:nvSpPr>
        <p:spPr bwMode="auto">
          <a:xfrm>
            <a:off x="0" y="981075"/>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buFont typeface="Arial" pitchFamily="34" charset="0"/>
              <a:buChar char="•"/>
            </a:pPr>
            <a:r>
              <a:rPr lang="tr-TR" altLang="tr-TR">
                <a:latin typeface="Calibri" pitchFamily="34" charset="0"/>
              </a:rPr>
              <a:t>Bina içindeki elektrik kablolarının arasına döşenir</a:t>
            </a:r>
          </a:p>
          <a:p>
            <a:pPr eaLnBrk="1" hangingPunct="1">
              <a:buFont typeface="Arial" pitchFamily="34" charset="0"/>
              <a:buChar char="•"/>
            </a:pPr>
            <a:r>
              <a:rPr lang="tr-TR" altLang="tr-TR">
                <a:latin typeface="Calibri" pitchFamily="34" charset="0"/>
              </a:rPr>
              <a:t>Elektrik tesisatından kaynaklanan yangınlarda ısı artışıyla birlikte şişer ve kabloları boğarak yangının diğer bölümlere geçişini engeller</a:t>
            </a:r>
          </a:p>
          <a:p>
            <a:pPr eaLnBrk="1" hangingPunct="1">
              <a:buFont typeface="Arial" pitchFamily="34" charset="0"/>
              <a:buChar char="•"/>
            </a:pPr>
            <a:r>
              <a:rPr lang="tr-TR" altLang="tr-TR">
                <a:latin typeface="Calibri" pitchFamily="34" charset="0"/>
              </a:rPr>
              <a:t>Böylece yangın olayı bir bölgede hapsedilmiş ve sona erdirilmiş olunur.</a:t>
            </a:r>
          </a:p>
        </p:txBody>
      </p:sp>
      <p:pic>
        <p:nvPicPr>
          <p:cNvPr id="144389" name="Picture 2" descr="r_ykkaretekkan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3124200"/>
            <a:ext cx="25971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90" name="TextBox 6"/>
          <p:cNvSpPr txBox="1">
            <a:spLocks noChangeArrowheads="1"/>
          </p:cNvSpPr>
          <p:nvPr/>
        </p:nvSpPr>
        <p:spPr bwMode="auto">
          <a:xfrm>
            <a:off x="0" y="2590800"/>
            <a:ext cx="320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tr-TR" altLang="tr-TR" b="1" dirty="0">
                <a:latin typeface="Calibri" pitchFamily="34" charset="0"/>
              </a:rPr>
              <a:t>YANGIN KAPILARI </a:t>
            </a:r>
            <a:endParaRPr lang="tr-TR" altLang="tr-TR" dirty="0">
              <a:latin typeface="Calibri" pitchFamily="34" charset="0"/>
            </a:endParaRPr>
          </a:p>
        </p:txBody>
      </p:sp>
      <p:sp>
        <p:nvSpPr>
          <p:cNvPr id="144391" name="TextBox 7"/>
          <p:cNvSpPr txBox="1">
            <a:spLocks noChangeArrowheads="1"/>
          </p:cNvSpPr>
          <p:nvPr/>
        </p:nvSpPr>
        <p:spPr bwMode="auto">
          <a:xfrm>
            <a:off x="3124200" y="2781300"/>
            <a:ext cx="60198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buFont typeface="Arial" pitchFamily="34" charset="0"/>
              <a:buChar char="•"/>
            </a:pPr>
            <a:r>
              <a:rPr lang="tr-TR" altLang="tr-TR" dirty="0">
                <a:latin typeface="Calibri" pitchFamily="34" charset="0"/>
              </a:rPr>
              <a:t>Herhangi bir yangın olayında dumanın, ısının ve alevlerin yangının bulunduğu bölümden bir başka bölüme geçişini engelleyen kapılardır.</a:t>
            </a:r>
          </a:p>
          <a:p>
            <a:pPr eaLnBrk="1" hangingPunct="1">
              <a:buFont typeface="Arial" pitchFamily="34" charset="0"/>
              <a:buChar char="•"/>
            </a:pPr>
            <a:r>
              <a:rPr lang="tr-TR" altLang="tr-TR" dirty="0">
                <a:latin typeface="Calibri" pitchFamily="34" charset="0"/>
              </a:rPr>
              <a:t>Otomatik yangın algılama ve söndürme sistemlerine endeksli olarak çalışır</a:t>
            </a:r>
          </a:p>
          <a:p>
            <a:pPr eaLnBrk="1" hangingPunct="1">
              <a:buFont typeface="Arial" pitchFamily="34" charset="0"/>
              <a:buChar char="•"/>
            </a:pPr>
            <a:r>
              <a:rPr lang="tr-TR" altLang="tr-TR" dirty="0">
                <a:latin typeface="Calibri" pitchFamily="34" charset="0"/>
              </a:rPr>
              <a:t>750 C’den daha yüksek ısılara dayanabilir</a:t>
            </a:r>
          </a:p>
          <a:p>
            <a:pPr eaLnBrk="1" hangingPunct="1">
              <a:buFont typeface="Arial" pitchFamily="34" charset="0"/>
              <a:buChar char="•"/>
            </a:pPr>
            <a:r>
              <a:rPr lang="tr-TR" altLang="tr-TR" dirty="0">
                <a:latin typeface="Calibri" pitchFamily="34" charset="0"/>
              </a:rPr>
              <a:t>Üzerinde “panik bar” sistemi bulunur</a:t>
            </a:r>
          </a:p>
          <a:p>
            <a:pPr eaLnBrk="1" hangingPunct="1">
              <a:buFont typeface="Arial" pitchFamily="34" charset="0"/>
              <a:buChar char="•"/>
            </a:pPr>
            <a:r>
              <a:rPr lang="tr-TR" altLang="tr-TR" dirty="0">
                <a:latin typeface="Calibri" pitchFamily="34" charset="0"/>
              </a:rPr>
              <a:t>Uzun koridorlara ve çok tehlikeli bölümlerden diğer bölümlere geçiş kapısı olarak tesis edilir. </a:t>
            </a:r>
          </a:p>
          <a:p>
            <a:pPr eaLnBrk="1" hangingPunct="1"/>
            <a:endParaRPr lang="tr-TR" altLang="tr-TR" dirty="0">
              <a:latin typeface="Calibri" pitchFamily="34" charset="0"/>
            </a:endParaRPr>
          </a:p>
        </p:txBody>
      </p:sp>
    </p:spTree>
    <p:extLst>
      <p:ext uri="{BB962C8B-B14F-4D97-AF65-F5344CB8AC3E}">
        <p14:creationId xmlns:p14="http://schemas.microsoft.com/office/powerpoint/2010/main" val="119776092"/>
      </p:ext>
    </p:extLst>
  </p:cSld>
  <p:clrMapOvr>
    <a:masterClrMapping/>
  </p:clrMapOvr>
  <p:transition spd="med">
    <p:wedg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68)	  Havalandırma tesisatının içinde bulunan, detektörler vasıtasıyla veya üzerindeki ısıya duyarlı telin kopmasıyla otomatik olarak hava akımını kesen yangın durdurucu elemana ne isim verilir?</a:t>
            </a:r>
          </a:p>
          <a:p>
            <a:pPr algn="l"/>
            <a:r>
              <a:rPr lang="tr-TR" sz="2400" dirty="0">
                <a:solidFill>
                  <a:schemeClr val="tx1"/>
                </a:solidFill>
              </a:rPr>
              <a:t>A)	Yangın damperi</a:t>
            </a:r>
          </a:p>
          <a:p>
            <a:pPr algn="l"/>
            <a:r>
              <a:rPr lang="tr-TR" sz="2400" dirty="0">
                <a:solidFill>
                  <a:schemeClr val="tx1"/>
                </a:solidFill>
              </a:rPr>
              <a:t>B)	Yangın şalteri</a:t>
            </a:r>
          </a:p>
          <a:p>
            <a:pPr algn="l"/>
            <a:r>
              <a:rPr lang="tr-TR" sz="2400" dirty="0">
                <a:solidFill>
                  <a:schemeClr val="tx1"/>
                </a:solidFill>
              </a:rPr>
              <a:t>C)	Yangın </a:t>
            </a:r>
            <a:r>
              <a:rPr lang="tr-TR" sz="2400" dirty="0" err="1">
                <a:solidFill>
                  <a:schemeClr val="tx1"/>
                </a:solidFill>
              </a:rPr>
              <a:t>kesonu</a:t>
            </a:r>
            <a:endParaRPr lang="tr-TR" sz="2400" dirty="0">
              <a:solidFill>
                <a:schemeClr val="tx1"/>
              </a:solidFill>
            </a:endParaRPr>
          </a:p>
          <a:p>
            <a:pPr algn="l"/>
            <a:r>
              <a:rPr lang="tr-TR" sz="2400" dirty="0">
                <a:solidFill>
                  <a:schemeClr val="tx1"/>
                </a:solidFill>
              </a:rPr>
              <a:t>D)	Duman tahliye sistem</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126</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a:xfrm>
            <a:off x="457200" y="274638"/>
            <a:ext cx="8229600" cy="561975"/>
          </a:xfrm>
        </p:spPr>
        <p:txBody>
          <a:bodyPr/>
          <a:lstStyle/>
          <a:p>
            <a:pPr eaLnBrk="1" hangingPunct="1"/>
            <a:r>
              <a:rPr lang="tr-TR" altLang="tr-TR" sz="3600" b="1" u="sng" smtClean="0"/>
              <a:t>Paratoner ( Yıldırımlık ) Tesisatı</a:t>
            </a:r>
            <a:endParaRPr lang="tr-TR" altLang="tr-TR" sz="3600" smtClean="0"/>
          </a:p>
        </p:txBody>
      </p:sp>
      <p:sp>
        <p:nvSpPr>
          <p:cNvPr id="143363" name="Content Placeholder 2"/>
          <p:cNvSpPr>
            <a:spLocks noGrp="1"/>
          </p:cNvSpPr>
          <p:nvPr>
            <p:ph idx="1"/>
          </p:nvPr>
        </p:nvSpPr>
        <p:spPr>
          <a:xfrm>
            <a:off x="0" y="836613"/>
            <a:ext cx="9144000" cy="6021387"/>
          </a:xfrm>
        </p:spPr>
        <p:txBody>
          <a:bodyPr/>
          <a:lstStyle/>
          <a:p>
            <a:pPr eaLnBrk="1" hangingPunct="1">
              <a:buFont typeface="Arial" pitchFamily="34" charset="0"/>
              <a:buNone/>
            </a:pPr>
            <a:r>
              <a:rPr lang="tr-TR" altLang="tr-TR" sz="2400" dirty="0" smtClean="0"/>
              <a:t>Bulutlarda biriken elektrik yüklerinin insan, yapı ve tesislere zarar vermeyecek şekilde istenen bir noktaya yönlendirerek toprağa boşaltılması gerekir. Bilindiği gibi bu noktalar paratonerlerdir.</a:t>
            </a:r>
          </a:p>
          <a:p>
            <a:pPr eaLnBrk="1" hangingPunct="1">
              <a:buFont typeface="Arial" pitchFamily="34" charset="0"/>
              <a:buNone/>
            </a:pPr>
            <a:r>
              <a:rPr lang="tr-TR" altLang="tr-TR" sz="2400" dirty="0" smtClean="0"/>
              <a:t>Paratoner tesisatı genel olarak bina ve tesislerin en yüksek noktalarına monte edilmelidir.</a:t>
            </a:r>
          </a:p>
          <a:p>
            <a:pPr eaLnBrk="1" hangingPunct="1">
              <a:buFont typeface="Arial" pitchFamily="34" charset="0"/>
              <a:buNone/>
            </a:pPr>
            <a:r>
              <a:rPr lang="tr-TR" altLang="tr-TR" sz="2400" dirty="0" smtClean="0"/>
              <a:t> </a:t>
            </a:r>
            <a:r>
              <a:rPr lang="tr-TR" altLang="tr-TR" sz="2400" b="1" dirty="0" smtClean="0"/>
              <a:t>	</a:t>
            </a:r>
            <a:r>
              <a:rPr lang="tr-TR" altLang="tr-TR" sz="2400" b="1" u="sng" dirty="0" smtClean="0"/>
              <a:t>Yangın Durdurucular</a:t>
            </a:r>
            <a:endParaRPr lang="tr-TR" altLang="tr-TR" sz="2400" dirty="0" smtClean="0"/>
          </a:p>
          <a:p>
            <a:pPr eaLnBrk="1" hangingPunct="1">
              <a:buFont typeface="Arial" pitchFamily="34" charset="0"/>
              <a:buNone/>
            </a:pPr>
            <a:r>
              <a:rPr lang="tr-TR" altLang="tr-TR" sz="2400" b="1" dirty="0" smtClean="0"/>
              <a:t>	Yangın Damperleri </a:t>
            </a:r>
            <a:endParaRPr lang="tr-TR" altLang="tr-TR" sz="2400" dirty="0" smtClean="0"/>
          </a:p>
          <a:p>
            <a:pPr eaLnBrk="1" hangingPunct="1"/>
            <a:r>
              <a:rPr lang="tr-TR" altLang="tr-TR" sz="2400" dirty="0" smtClean="0"/>
              <a:t>Havalandırma tesisatının içinde bulunan, </a:t>
            </a:r>
            <a:r>
              <a:rPr lang="tr-TR" altLang="tr-TR" sz="2400" dirty="0" err="1" smtClean="0"/>
              <a:t>dedektörler</a:t>
            </a:r>
            <a:r>
              <a:rPr lang="tr-TR" altLang="tr-TR" sz="2400" dirty="0" smtClean="0"/>
              <a:t> vasıtasıyla veya üzerindeki ısıya duyarlı telin kopmasıyla otomatik olarak hava akımını kesen yangın durdurucu elemandır.</a:t>
            </a:r>
          </a:p>
          <a:p>
            <a:pPr eaLnBrk="1" hangingPunct="1"/>
            <a:r>
              <a:rPr lang="tr-TR" altLang="tr-TR" sz="2400" dirty="0" smtClean="0"/>
              <a:t>Havalandırma tesisatının içerideki kirli havayı çeken kısmında yer alır</a:t>
            </a:r>
          </a:p>
          <a:p>
            <a:pPr eaLnBrk="1" hangingPunct="1"/>
            <a:r>
              <a:rPr lang="tr-TR" altLang="tr-TR" sz="2400" dirty="0" smtClean="0"/>
              <a:t>Yangın anında kapanarak, duman ve sıcak havanın diğer bölümlere gitmesi engeller</a:t>
            </a:r>
          </a:p>
        </p:txBody>
      </p:sp>
      <p:sp>
        <p:nvSpPr>
          <p:cNvPr id="4" name="Slide Number Placeholder 3"/>
          <p:cNvSpPr>
            <a:spLocks noGrp="1"/>
          </p:cNvSpPr>
          <p:nvPr>
            <p:ph type="sldNum" sz="quarter" idx="12"/>
          </p:nvPr>
        </p:nvSpPr>
        <p:spPr/>
        <p:txBody>
          <a:bodyPr/>
          <a:lstStyle/>
          <a:p>
            <a:pPr>
              <a:defRPr/>
            </a:pPr>
            <a:fld id="{3D10FAB6-AA4B-4B52-88BA-77D984CDFE89}" type="slidenum">
              <a:rPr lang="tr-TR" altLang="en-US"/>
              <a:pPr>
                <a:defRPr/>
              </a:pPr>
              <a:t>127</a:t>
            </a:fld>
            <a:endParaRPr lang="tr-TR" altLang="en-US"/>
          </a:p>
        </p:txBody>
      </p:sp>
    </p:spTree>
    <p:extLst>
      <p:ext uri="{BB962C8B-B14F-4D97-AF65-F5344CB8AC3E}">
        <p14:creationId xmlns:p14="http://schemas.microsoft.com/office/powerpoint/2010/main" val="166383103"/>
      </p:ext>
    </p:extLst>
  </p:cSld>
  <p:clrMapOvr>
    <a:masterClrMapping/>
  </p:clrMapOvr>
  <p:transition spd="med">
    <p:wedg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69)	  </a:t>
            </a:r>
          </a:p>
          <a:p>
            <a:pPr algn="l"/>
            <a:r>
              <a:rPr lang="tr-TR" sz="2400" dirty="0">
                <a:solidFill>
                  <a:schemeClr val="tx1"/>
                </a:solidFill>
              </a:rPr>
              <a:t>I-	Planın hazırlanması</a:t>
            </a:r>
          </a:p>
          <a:p>
            <a:pPr algn="l"/>
            <a:r>
              <a:rPr lang="tr-TR" sz="2400" dirty="0">
                <a:solidFill>
                  <a:schemeClr val="tx1"/>
                </a:solidFill>
              </a:rPr>
              <a:t>II-	Planlama için ekip oluşturulması</a:t>
            </a:r>
          </a:p>
          <a:p>
            <a:pPr algn="l"/>
            <a:r>
              <a:rPr lang="tr-TR" sz="2400" dirty="0">
                <a:solidFill>
                  <a:schemeClr val="tx1"/>
                </a:solidFill>
              </a:rPr>
              <a:t>III-	Planın yürürlüğe konulması</a:t>
            </a:r>
          </a:p>
          <a:p>
            <a:pPr algn="l"/>
            <a:r>
              <a:rPr lang="tr-TR" sz="2400" dirty="0">
                <a:solidFill>
                  <a:schemeClr val="tx1"/>
                </a:solidFill>
              </a:rPr>
              <a:t>IV-	Mevcut ve olası risklerin analizi</a:t>
            </a:r>
          </a:p>
          <a:p>
            <a:pPr algn="l"/>
            <a:r>
              <a:rPr lang="tr-TR" sz="2400" dirty="0">
                <a:solidFill>
                  <a:schemeClr val="tx1"/>
                </a:solidFill>
              </a:rPr>
              <a:t> Acil Durum Planlamasının aşamalarının doğru sıralanışı hangisidir? </a:t>
            </a:r>
          </a:p>
          <a:p>
            <a:pPr algn="l"/>
            <a:r>
              <a:rPr lang="tr-TR" sz="2400" dirty="0">
                <a:solidFill>
                  <a:schemeClr val="tx1"/>
                </a:solidFill>
              </a:rPr>
              <a:t>A)	 II-I-III-IV </a:t>
            </a:r>
          </a:p>
          <a:p>
            <a:pPr algn="l"/>
            <a:r>
              <a:rPr lang="tr-TR" sz="2400" dirty="0">
                <a:solidFill>
                  <a:schemeClr val="tx1"/>
                </a:solidFill>
              </a:rPr>
              <a:t>B)	 II-IV-I-III</a:t>
            </a:r>
          </a:p>
          <a:p>
            <a:pPr algn="l"/>
            <a:r>
              <a:rPr lang="tr-TR" sz="2400" dirty="0">
                <a:solidFill>
                  <a:schemeClr val="tx1"/>
                </a:solidFill>
              </a:rPr>
              <a:t>C)	IV-II-I-III</a:t>
            </a:r>
          </a:p>
          <a:p>
            <a:pPr algn="l"/>
            <a:r>
              <a:rPr lang="tr-TR" sz="2400" dirty="0">
                <a:solidFill>
                  <a:schemeClr val="tx1"/>
                </a:solidFill>
              </a:rPr>
              <a:t>D)	I-II-IV-III</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128</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Başlık"/>
          <p:cNvSpPr>
            <a:spLocks noGrp="1"/>
          </p:cNvSpPr>
          <p:nvPr>
            <p:ph type="title" idx="4294967295"/>
          </p:nvPr>
        </p:nvSpPr>
        <p:spPr>
          <a:xfrm>
            <a:off x="442913" y="103188"/>
            <a:ext cx="8243887" cy="588962"/>
          </a:xfrm>
        </p:spPr>
        <p:txBody>
          <a:bodyPr/>
          <a:lstStyle/>
          <a:p>
            <a:r>
              <a:rPr lang="tr-TR" altLang="tr-TR"/>
              <a:t>ACİL DURUM ÇALIŞMALARI</a:t>
            </a:r>
          </a:p>
        </p:txBody>
      </p:sp>
      <p:sp>
        <p:nvSpPr>
          <p:cNvPr id="88067" name="2 İçerik Yer Tutucusu"/>
          <p:cNvSpPr>
            <a:spLocks noGrp="1"/>
          </p:cNvSpPr>
          <p:nvPr>
            <p:ph idx="4294967295"/>
          </p:nvPr>
        </p:nvSpPr>
        <p:spPr>
          <a:xfrm>
            <a:off x="0" y="765175"/>
            <a:ext cx="9144000" cy="5291138"/>
          </a:xfrm>
        </p:spPr>
        <p:txBody>
          <a:bodyPr/>
          <a:lstStyle/>
          <a:p>
            <a:r>
              <a:rPr lang="tr-TR" altLang="tr-TR" sz="2600"/>
              <a:t>Acil durum planında:</a:t>
            </a:r>
          </a:p>
          <a:p>
            <a:r>
              <a:rPr lang="tr-TR" altLang="tr-TR" sz="2600"/>
              <a:t>a) Acil Durum Öncesi</a:t>
            </a:r>
          </a:p>
          <a:p>
            <a:r>
              <a:rPr lang="tr-TR" altLang="tr-TR" sz="2600"/>
              <a:t>b) Acil Durum Sırasında</a:t>
            </a:r>
          </a:p>
          <a:p>
            <a:r>
              <a:rPr lang="tr-TR" altLang="tr-TR" sz="2600"/>
              <a:t>c) Acil Durum Sonrasında </a:t>
            </a:r>
          </a:p>
          <a:p>
            <a:r>
              <a:rPr lang="tr-TR" altLang="tr-TR" sz="2600"/>
              <a:t>Olmak üzere,</a:t>
            </a:r>
          </a:p>
          <a:p>
            <a:r>
              <a:rPr lang="tr-TR" altLang="tr-TR" sz="2600"/>
              <a:t>Şirket içi kaynakların kullanılması ve yönetilmesi</a:t>
            </a:r>
          </a:p>
          <a:p>
            <a:r>
              <a:rPr lang="tr-TR" altLang="tr-TR" sz="2600"/>
              <a:t>Topluluk içi kaynakların kullanılması ve yönetilmesi</a:t>
            </a:r>
          </a:p>
          <a:p>
            <a:r>
              <a:rPr lang="tr-TR" altLang="tr-TR" sz="2600"/>
              <a:t>Topluluk dışı kaynakların kullanılması ve yönetilmesi </a:t>
            </a:r>
          </a:p>
          <a:p>
            <a:r>
              <a:rPr lang="tr-TR" altLang="tr-TR" sz="2600"/>
              <a:t>İçin uygulamaların doğru şekilde yapılmasına yol göstermektir.</a:t>
            </a:r>
          </a:p>
        </p:txBody>
      </p:sp>
    </p:spTree>
    <p:extLst>
      <p:ext uri="{BB962C8B-B14F-4D97-AF65-F5344CB8AC3E}">
        <p14:creationId xmlns:p14="http://schemas.microsoft.com/office/powerpoint/2010/main" val="782649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7)	 İşverenin, yazılı rızasını almak suretiyle bir işçiyi; holding bünyesi içinde veya aynı şirketler topluluğuna bağlı başka bir işyerinde veya yapmakta olduğu işe benzer işlerde çalıştırılması koşuluyla başka bir işverene iş görme edimini yerine getirmek üzere devretmesine ne ad verilir?</a:t>
            </a:r>
          </a:p>
          <a:p>
            <a:pPr algn="l"/>
            <a:r>
              <a:rPr lang="tr-TR" sz="2400" dirty="0">
                <a:solidFill>
                  <a:schemeClr val="tx1"/>
                </a:solidFill>
              </a:rPr>
              <a:t>A)	Kısmi süreli iş sözleşmesi	</a:t>
            </a:r>
          </a:p>
          <a:p>
            <a:pPr algn="l"/>
            <a:r>
              <a:rPr lang="tr-TR" sz="2400" dirty="0">
                <a:solidFill>
                  <a:schemeClr val="tx1"/>
                </a:solidFill>
              </a:rPr>
              <a:t>B)	Geçici iş ilişkisi </a:t>
            </a:r>
          </a:p>
          <a:p>
            <a:pPr algn="l"/>
            <a:r>
              <a:rPr lang="tr-TR" sz="2400" dirty="0">
                <a:solidFill>
                  <a:schemeClr val="tx1"/>
                </a:solidFill>
              </a:rPr>
              <a:t>C)	Çağrı üzerine çalışma		</a:t>
            </a:r>
          </a:p>
          <a:p>
            <a:pPr algn="l"/>
            <a:r>
              <a:rPr lang="tr-TR" sz="2400" dirty="0">
                <a:solidFill>
                  <a:schemeClr val="tx1"/>
                </a:solidFill>
              </a:rPr>
              <a:t>D)	Deneme süreli iş sözleşmesi</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13</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C</a:t>
            </a:r>
            <a:endParaRPr lang="tr-TR"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70)	 600 çalışanı olan tehlikeli sınıfta yer alan bir işyerlerinde kaç çalışanın destek elemanı olarak görevlendirilmesi gerekir?</a:t>
            </a:r>
          </a:p>
          <a:p>
            <a:pPr algn="l"/>
            <a:r>
              <a:rPr lang="tr-TR" sz="2400" dirty="0">
                <a:solidFill>
                  <a:schemeClr val="tx1"/>
                </a:solidFill>
              </a:rPr>
              <a:t>A)	 10 kişi</a:t>
            </a:r>
          </a:p>
          <a:p>
            <a:pPr algn="l"/>
            <a:r>
              <a:rPr lang="tr-TR" sz="2400" dirty="0">
                <a:solidFill>
                  <a:schemeClr val="tx1"/>
                </a:solidFill>
              </a:rPr>
              <a:t>B)	 12 kişi</a:t>
            </a:r>
          </a:p>
          <a:p>
            <a:pPr algn="l"/>
            <a:r>
              <a:rPr lang="tr-TR" sz="2400" dirty="0">
                <a:solidFill>
                  <a:schemeClr val="tx1"/>
                </a:solidFill>
              </a:rPr>
              <a:t>C)	 15 kişi</a:t>
            </a:r>
          </a:p>
          <a:p>
            <a:pPr algn="l"/>
            <a:r>
              <a:rPr lang="tr-TR" sz="2400" dirty="0">
                <a:solidFill>
                  <a:schemeClr val="tx1"/>
                </a:solidFill>
              </a:rPr>
              <a:t>D)	 20 kişi</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130</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lgn="l"/>
            <a:r>
              <a:rPr lang="tr-TR" altLang="tr-TR" sz="3200"/>
              <a:t>Soru 70</a:t>
            </a:r>
          </a:p>
        </p:txBody>
      </p:sp>
      <p:sp>
        <p:nvSpPr>
          <p:cNvPr id="82947" name="Rectangle 3"/>
          <p:cNvSpPr>
            <a:spLocks noGrp="1" noChangeArrowheads="1"/>
          </p:cNvSpPr>
          <p:nvPr>
            <p:ph type="body" idx="1"/>
          </p:nvPr>
        </p:nvSpPr>
        <p:spPr/>
        <p:txBody>
          <a:bodyPr/>
          <a:lstStyle/>
          <a:p>
            <a:pPr>
              <a:lnSpc>
                <a:spcPct val="80000"/>
              </a:lnSpc>
            </a:pPr>
            <a:r>
              <a:rPr lang="tr-TR" altLang="tr-TR" sz="2000" b="1"/>
              <a:t>MADDE 11 –</a:t>
            </a:r>
            <a:r>
              <a:rPr lang="tr-TR" altLang="tr-TR" sz="2000"/>
              <a:t> (1) İşveren; işyerlerinde tehlike sınıflarını tespit eden Tebliğde belirlenmiş olan çok tehlikeli sınıfta yer alan işyerlerinde 30 çalışana, </a:t>
            </a:r>
            <a:r>
              <a:rPr lang="tr-TR" altLang="tr-TR" sz="2000">
                <a:solidFill>
                  <a:srgbClr val="990033"/>
                </a:solidFill>
              </a:rPr>
              <a:t>tehlikeli sınıfta yer alan işyerlerinde 40 çalışana</a:t>
            </a:r>
            <a:r>
              <a:rPr lang="tr-TR" altLang="tr-TR" sz="2000"/>
              <a:t> ve az tehlikeli sınıfta yer alan işyerlerinde 50 çalışana kadar;</a:t>
            </a:r>
          </a:p>
          <a:p>
            <a:pPr>
              <a:lnSpc>
                <a:spcPct val="80000"/>
              </a:lnSpc>
            </a:pPr>
            <a:r>
              <a:rPr lang="tr-TR" altLang="tr-TR" sz="2000"/>
              <a:t>a) Arama, kurtarma ve tahliye,</a:t>
            </a:r>
          </a:p>
          <a:p>
            <a:pPr>
              <a:lnSpc>
                <a:spcPct val="80000"/>
              </a:lnSpc>
            </a:pPr>
            <a:r>
              <a:rPr lang="tr-TR" altLang="tr-TR" sz="2000"/>
              <a:t>b) Yangınla mücadele,</a:t>
            </a:r>
          </a:p>
          <a:p>
            <a:pPr>
              <a:lnSpc>
                <a:spcPct val="80000"/>
              </a:lnSpc>
            </a:pPr>
            <a:r>
              <a:rPr lang="tr-TR" altLang="tr-TR" sz="2000"/>
              <a:t>konularının her biri için uygun donanıma sahip ve özel eğitimli en az birer çalışanı destek elemanı olarak görevlendirir. İşyerinde bunları aşan sayılarda çalışanın bulunması halinde, tehlike sınıfına göre her 30, 40 ve 50’ye kadar çalışan için birer destek elemanı daha görevlendirir.</a:t>
            </a:r>
          </a:p>
        </p:txBody>
      </p:sp>
    </p:spTree>
    <p:extLst>
      <p:ext uri="{BB962C8B-B14F-4D97-AF65-F5344CB8AC3E}">
        <p14:creationId xmlns:p14="http://schemas.microsoft.com/office/powerpoint/2010/main" val="174419585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A</a:t>
            </a:r>
            <a:endParaRPr lang="tr-TR"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1800" dirty="0">
                <a:solidFill>
                  <a:schemeClr val="tx1"/>
                </a:solidFill>
              </a:rPr>
              <a:t>71)	</a:t>
            </a:r>
          </a:p>
          <a:p>
            <a:pPr algn="l"/>
            <a:r>
              <a:rPr lang="tr-TR" sz="1800" dirty="0">
                <a:solidFill>
                  <a:schemeClr val="tx1"/>
                </a:solidFill>
              </a:rPr>
              <a:t>I- 	Çok sayıda işaret gerektiğinde birbirine çok yakın bir şekilde yerleştirilebilir</a:t>
            </a:r>
          </a:p>
          <a:p>
            <a:pPr algn="l"/>
            <a:r>
              <a:rPr lang="tr-TR" sz="1800" dirty="0">
                <a:solidFill>
                  <a:schemeClr val="tx1"/>
                </a:solidFill>
              </a:rPr>
              <a:t>II- 	Çok fazla ortam gürültüsü olan yerlerde sesli sinyal kullanılmayacaktır.</a:t>
            </a:r>
          </a:p>
          <a:p>
            <a:pPr algn="l"/>
            <a:r>
              <a:rPr lang="tr-TR" sz="1800" dirty="0">
                <a:solidFill>
                  <a:schemeClr val="tx1"/>
                </a:solidFill>
              </a:rPr>
              <a:t>III- 	Işıklı bir işaret bir diğer ışıklı işaretin çok yakınında kullanılmayacaktır.</a:t>
            </a:r>
          </a:p>
          <a:p>
            <a:pPr algn="l"/>
            <a:r>
              <a:rPr lang="tr-TR" sz="1800" dirty="0">
                <a:solidFill>
                  <a:schemeClr val="tx1"/>
                </a:solidFill>
              </a:rPr>
              <a:t>IV- 	Karıştırılma ihtimali olan iki işaret levhası aynı anda kullanılmayacaktır.</a:t>
            </a:r>
          </a:p>
          <a:p>
            <a:pPr algn="l"/>
            <a:r>
              <a:rPr lang="tr-TR" sz="1800" dirty="0">
                <a:solidFill>
                  <a:schemeClr val="tx1"/>
                </a:solidFill>
              </a:rPr>
              <a:t>Sağlık ve Güvenlik İşaretleri Yönetmeliğine göre Güvenlik işaretinin görülmesini veya işitilmesini zorlaştıracak veya engelleyecek, aynı türden bir başka emisyon kaynağının bulunması önlemek amacıyla yukarıda ifade edilenlerden hangileri yanlıştır?</a:t>
            </a:r>
          </a:p>
          <a:p>
            <a:pPr algn="l"/>
            <a:r>
              <a:rPr lang="tr-TR" sz="1800" dirty="0">
                <a:solidFill>
                  <a:schemeClr val="tx1"/>
                </a:solidFill>
              </a:rPr>
              <a:t>A) I ve IV				B) II ve IV</a:t>
            </a:r>
          </a:p>
          <a:p>
            <a:pPr algn="l"/>
            <a:r>
              <a:rPr lang="tr-TR" sz="1800" dirty="0">
                <a:solidFill>
                  <a:schemeClr val="tx1"/>
                </a:solidFill>
              </a:rPr>
              <a:t>C) I ve III				D) III ve IV</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132</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81000" y="304800"/>
            <a:ext cx="8229600" cy="1143000"/>
          </a:xfrm>
        </p:spPr>
        <p:txBody>
          <a:bodyPr/>
          <a:lstStyle/>
          <a:p>
            <a:pPr algn="l"/>
            <a:r>
              <a:rPr lang="tr-TR" altLang="tr-TR" sz="3600">
                <a:solidFill>
                  <a:schemeClr val="accent2"/>
                </a:solidFill>
              </a:rPr>
              <a:t>Sağlık ve Güvenlik İşaretleri Yön. </a:t>
            </a:r>
            <a:r>
              <a:rPr lang="tr-TR" altLang="tr-TR" sz="3600">
                <a:solidFill>
                  <a:schemeClr val="tx1"/>
                </a:solidFill>
              </a:rPr>
              <a:t>Ek-1</a:t>
            </a:r>
          </a:p>
        </p:txBody>
      </p:sp>
      <p:sp>
        <p:nvSpPr>
          <p:cNvPr id="89091" name="Rectangle 3"/>
          <p:cNvSpPr>
            <a:spLocks noGrp="1" noChangeArrowheads="1"/>
          </p:cNvSpPr>
          <p:nvPr>
            <p:ph type="body" idx="1"/>
          </p:nvPr>
        </p:nvSpPr>
        <p:spPr>
          <a:xfrm>
            <a:off x="457200" y="1295400"/>
            <a:ext cx="8229600" cy="4830763"/>
          </a:xfrm>
        </p:spPr>
        <p:txBody>
          <a:bodyPr/>
          <a:lstStyle/>
          <a:p>
            <a:pPr>
              <a:lnSpc>
                <a:spcPct val="80000"/>
              </a:lnSpc>
            </a:pPr>
            <a:r>
              <a:rPr lang="tr-TR" altLang="tr-TR" sz="2000" b="1" u="sng">
                <a:solidFill>
                  <a:srgbClr val="800000"/>
                </a:solidFill>
              </a:rPr>
              <a:t>5. Güvenlik işaretinin işlevinin aşağıda belirtilenler tarafından olumsuz etkilenmemesi için : </a:t>
            </a:r>
          </a:p>
          <a:p>
            <a:pPr>
              <a:lnSpc>
                <a:spcPct val="80000"/>
              </a:lnSpc>
            </a:pPr>
            <a:r>
              <a:rPr lang="tr-TR" altLang="tr-TR" sz="2000"/>
              <a:t>5.1. </a:t>
            </a:r>
            <a:r>
              <a:rPr lang="tr-TR" altLang="tr-TR" sz="2000" b="1">
                <a:solidFill>
                  <a:srgbClr val="000099"/>
                </a:solidFill>
              </a:rPr>
              <a:t>Görülmesini veya işitilmesini zorlaştıracak veya engelleyecek, aynı türden bir başka emisyon kaynağının bulunması önlenecek, özellikle;</a:t>
            </a:r>
          </a:p>
          <a:p>
            <a:pPr>
              <a:lnSpc>
                <a:spcPct val="80000"/>
              </a:lnSpc>
            </a:pPr>
            <a:r>
              <a:rPr lang="tr-TR" altLang="tr-TR" sz="2000"/>
              <a:t>5.1.1. </a:t>
            </a:r>
            <a:r>
              <a:rPr lang="tr-TR" altLang="tr-TR" sz="2000" u="sng"/>
              <a:t>Çok sayıda işaret birbirine çok yakın bir şekilde yerleştirilmeyecektir.</a:t>
            </a:r>
          </a:p>
          <a:p>
            <a:pPr>
              <a:lnSpc>
                <a:spcPct val="80000"/>
              </a:lnSpc>
            </a:pPr>
            <a:r>
              <a:rPr lang="tr-TR" altLang="tr-TR" sz="2000"/>
              <a:t>5.1.2. </a:t>
            </a:r>
            <a:r>
              <a:rPr lang="tr-TR" altLang="tr-TR" sz="2000" u="sng"/>
              <a:t>Karıştırılma ihtimali olan iki ışıklı işaret aynı anda kullanılmayacaktır</a:t>
            </a:r>
            <a:r>
              <a:rPr lang="tr-TR" altLang="tr-TR" sz="2000"/>
              <a:t>.</a:t>
            </a:r>
          </a:p>
          <a:p>
            <a:pPr>
              <a:lnSpc>
                <a:spcPct val="80000"/>
              </a:lnSpc>
            </a:pPr>
            <a:r>
              <a:rPr lang="tr-TR" altLang="tr-TR" sz="2000"/>
              <a:t>5.1.3. </a:t>
            </a:r>
            <a:r>
              <a:rPr lang="tr-TR" altLang="tr-TR" sz="2000" u="sng"/>
              <a:t>Işıklı bir işaret bir diğer ışıklı işaretin çok yakınında kullanılmayacaktır.</a:t>
            </a:r>
          </a:p>
          <a:p>
            <a:pPr>
              <a:lnSpc>
                <a:spcPct val="80000"/>
              </a:lnSpc>
            </a:pPr>
            <a:r>
              <a:rPr lang="tr-TR" altLang="tr-TR" sz="2000"/>
              <a:t>5.1.4. </a:t>
            </a:r>
            <a:r>
              <a:rPr lang="tr-TR" altLang="tr-TR" sz="2000" u="sng"/>
              <a:t>Birden fazla sesli sinyal aynı anda kullanılmayacaktır.</a:t>
            </a:r>
          </a:p>
          <a:p>
            <a:pPr>
              <a:lnSpc>
                <a:spcPct val="80000"/>
              </a:lnSpc>
            </a:pPr>
            <a:r>
              <a:rPr lang="tr-TR" altLang="tr-TR" sz="2000"/>
              <a:t>5.1.5. </a:t>
            </a:r>
            <a:r>
              <a:rPr lang="tr-TR" altLang="tr-TR" sz="2000" u="sng"/>
              <a:t>Çok fazla ortam gürültüsü olan yerlerde sesli sinyal kullanılmayacaktır</a:t>
            </a:r>
            <a:r>
              <a:rPr lang="tr-TR" altLang="tr-TR" sz="2000"/>
              <a:t>.</a:t>
            </a:r>
          </a:p>
          <a:p>
            <a:pPr>
              <a:lnSpc>
                <a:spcPct val="80000"/>
              </a:lnSpc>
            </a:pPr>
            <a:r>
              <a:rPr lang="tr-TR" altLang="tr-TR" sz="2000"/>
              <a:t> 5.2. </a:t>
            </a:r>
            <a:r>
              <a:rPr lang="tr-TR" altLang="tr-TR" sz="2000" b="1">
                <a:solidFill>
                  <a:srgbClr val="000099"/>
                </a:solidFill>
              </a:rPr>
              <a:t>İşaretlerin ya da sinyal aygıtlarının</a:t>
            </a:r>
            <a:r>
              <a:rPr lang="tr-TR" altLang="tr-TR" sz="2000"/>
              <a:t>; </a:t>
            </a:r>
            <a:r>
              <a:rPr lang="tr-TR" altLang="tr-TR" sz="2000" u="sng"/>
              <a:t>uygun tasarımı, yeterli sayıda olması, uygun bir şekilde yerleştirilmesi, bakım ve onarımının iyi yapılması ve doğru çalışması sağlanacaktır.</a:t>
            </a:r>
          </a:p>
        </p:txBody>
      </p:sp>
    </p:spTree>
    <p:extLst>
      <p:ext uri="{BB962C8B-B14F-4D97-AF65-F5344CB8AC3E}">
        <p14:creationId xmlns:p14="http://schemas.microsoft.com/office/powerpoint/2010/main" val="358072947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C</a:t>
            </a:r>
            <a:endParaRPr lang="tr-TR"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72)	 Aşağıda görülen işaretlerden hangisi biyolojik risk etkeni işaretidir?</a:t>
            </a:r>
          </a:p>
          <a:p>
            <a:pPr algn="l"/>
            <a:r>
              <a:rPr lang="tr-TR" sz="2400" dirty="0">
                <a:solidFill>
                  <a:schemeClr val="tx1"/>
                </a:solidFill>
              </a:rPr>
              <a:t>A)				B)</a:t>
            </a:r>
          </a:p>
          <a:p>
            <a:pPr algn="l"/>
            <a:r>
              <a:rPr lang="tr-TR" sz="2400" dirty="0">
                <a:solidFill>
                  <a:schemeClr val="tx1"/>
                </a:solidFill>
              </a:rPr>
              <a:t> </a:t>
            </a:r>
            <a:endParaRPr lang="tr-TR" sz="2400" dirty="0" smtClean="0">
              <a:solidFill>
                <a:schemeClr val="tx1"/>
              </a:solidFill>
            </a:endParaRPr>
          </a:p>
          <a:p>
            <a:pPr algn="l"/>
            <a:endParaRPr lang="tr-TR" sz="2400" dirty="0">
              <a:solidFill>
                <a:schemeClr val="tx1"/>
              </a:solidFill>
            </a:endParaRPr>
          </a:p>
          <a:p>
            <a:pPr algn="l"/>
            <a:r>
              <a:rPr lang="tr-TR" sz="2400" dirty="0">
                <a:solidFill>
                  <a:schemeClr val="tx1"/>
                </a:solidFill>
              </a:rPr>
              <a:t>	 </a:t>
            </a:r>
          </a:p>
          <a:p>
            <a:pPr algn="l"/>
            <a:r>
              <a:rPr lang="tr-TR" sz="2400" dirty="0">
                <a:solidFill>
                  <a:schemeClr val="tx1"/>
                </a:solidFill>
              </a:rPr>
              <a:t>C)				D)</a:t>
            </a:r>
          </a:p>
          <a:p>
            <a:pPr algn="l"/>
            <a:r>
              <a:rPr lang="tr-TR" sz="2400" dirty="0">
                <a:solidFill>
                  <a:schemeClr val="tx1"/>
                </a:solidFill>
              </a:rPr>
              <a:t> 	 </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134</a:t>
            </a:fld>
            <a:endParaRPr lang="tr-T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2891" y="2101850"/>
            <a:ext cx="11239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2101849"/>
            <a:ext cx="11239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5588" y="3717032"/>
            <a:ext cx="11239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040" y="3717031"/>
            <a:ext cx="11239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lgn="l"/>
            <a:r>
              <a:rPr lang="tr-TR" altLang="tr-TR" sz="3200"/>
              <a:t>Soru 72</a:t>
            </a:r>
          </a:p>
        </p:txBody>
      </p:sp>
      <p:pic>
        <p:nvPicPr>
          <p:cNvPr id="83972" name="Resim 1"/>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438400" y="1524000"/>
            <a:ext cx="4114800" cy="3592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3973" name="Rectangle 5"/>
          <p:cNvSpPr>
            <a:spLocks noChangeArrowheads="1"/>
          </p:cNvSpPr>
          <p:nvPr/>
        </p:nvSpPr>
        <p:spPr bwMode="auto">
          <a:xfrm>
            <a:off x="3733800" y="5518150"/>
            <a:ext cx="1927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tr-TR" altLang="tr-TR" sz="2400"/>
              <a:t>Biyolojik risk</a:t>
            </a:r>
            <a:r>
              <a:rPr lang="tr-TR" altLang="tr-TR"/>
              <a:t> </a:t>
            </a:r>
          </a:p>
        </p:txBody>
      </p:sp>
    </p:spTree>
    <p:extLst>
      <p:ext uri="{BB962C8B-B14F-4D97-AF65-F5344CB8AC3E}">
        <p14:creationId xmlns:p14="http://schemas.microsoft.com/office/powerpoint/2010/main" val="426488341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73)	Maden İşyerlerinde İş Sağlığı ve Güvenliği Yönetmeliğine göre İnsan ve malzeme taşımasında kullanılan kuyularda, lağımlarda, ana nefeslik yollarında, eğimli ve düz yollarda, hava hızı, kaç m/s’yi geçemez?</a:t>
            </a:r>
          </a:p>
          <a:p>
            <a:pPr algn="l"/>
            <a:r>
              <a:rPr lang="tr-TR" sz="2400" dirty="0">
                <a:solidFill>
                  <a:schemeClr val="tx1"/>
                </a:solidFill>
              </a:rPr>
              <a:t>A) 8	B) 6		C) 4		D) 2</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136</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lgn="l"/>
            <a:r>
              <a:rPr lang="tr-TR" altLang="tr-TR" sz="3200"/>
              <a:t>Soru 73</a:t>
            </a:r>
          </a:p>
        </p:txBody>
      </p:sp>
      <p:sp>
        <p:nvSpPr>
          <p:cNvPr id="84995" name="Rectangle 3"/>
          <p:cNvSpPr>
            <a:spLocks noGrp="1" noChangeArrowheads="1"/>
          </p:cNvSpPr>
          <p:nvPr>
            <p:ph type="body" idx="1"/>
          </p:nvPr>
        </p:nvSpPr>
        <p:spPr/>
        <p:txBody>
          <a:bodyPr/>
          <a:lstStyle/>
          <a:p>
            <a:r>
              <a:rPr lang="tr-TR" altLang="tr-TR" sz="2000"/>
              <a:t>8.4. İnsan ve malzeme taşımasında kullanılan kuyularda, lağımlarda, ana nefeslik yollarında, eğimli ve düz yollarda, </a:t>
            </a:r>
            <a:r>
              <a:rPr lang="tr-TR" altLang="tr-TR" sz="2000">
                <a:solidFill>
                  <a:srgbClr val="990033"/>
                </a:solidFill>
              </a:rPr>
              <a:t>hava hızı, saniyede 8 metreyi geçmez.</a:t>
            </a:r>
          </a:p>
        </p:txBody>
      </p:sp>
    </p:spTree>
    <p:extLst>
      <p:ext uri="{BB962C8B-B14F-4D97-AF65-F5344CB8AC3E}">
        <p14:creationId xmlns:p14="http://schemas.microsoft.com/office/powerpoint/2010/main" val="365509021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74)	 Basınçlı kaplarda, test basıncı çalışma basıncının kaç katı olmalıdır?</a:t>
            </a:r>
          </a:p>
          <a:p>
            <a:pPr algn="l"/>
            <a:r>
              <a:rPr lang="tr-TR" sz="2400" dirty="0">
                <a:solidFill>
                  <a:schemeClr val="tx1"/>
                </a:solidFill>
              </a:rPr>
              <a:t>A) 1,5	B) 2		C) 3		D) 5 </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138</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lgn="l"/>
            <a:r>
              <a:rPr lang="tr-TR" altLang="tr-TR" sz="3200">
                <a:solidFill>
                  <a:srgbClr val="0066CC"/>
                </a:solidFill>
              </a:rPr>
              <a:t>Yönetmelik</a:t>
            </a:r>
          </a:p>
        </p:txBody>
      </p:sp>
      <p:sp>
        <p:nvSpPr>
          <p:cNvPr id="90115" name="Rectangle 3"/>
          <p:cNvSpPr>
            <a:spLocks noGrp="1" noChangeArrowheads="1"/>
          </p:cNvSpPr>
          <p:nvPr>
            <p:ph type="body" idx="1"/>
          </p:nvPr>
        </p:nvSpPr>
        <p:spPr>
          <a:xfrm>
            <a:off x="457200" y="1600200"/>
            <a:ext cx="8229600" cy="2895600"/>
          </a:xfrm>
        </p:spPr>
        <p:txBody>
          <a:bodyPr/>
          <a:lstStyle/>
          <a:p>
            <a:pPr>
              <a:lnSpc>
                <a:spcPct val="80000"/>
              </a:lnSpc>
            </a:pPr>
            <a:r>
              <a:rPr lang="tr-TR" altLang="tr-TR" sz="2000" b="1"/>
              <a:t>AT doğrulaması</a:t>
            </a:r>
          </a:p>
          <a:p>
            <a:pPr>
              <a:lnSpc>
                <a:spcPct val="80000"/>
              </a:lnSpc>
            </a:pPr>
            <a:r>
              <a:rPr lang="tr-TR" altLang="tr-TR" sz="2000" b="1"/>
              <a:t>MADDE 14-</a:t>
            </a:r>
            <a:endParaRPr lang="tr-TR" altLang="tr-TR" sz="2000"/>
          </a:p>
          <a:p>
            <a:pPr>
              <a:lnSpc>
                <a:spcPct val="80000"/>
              </a:lnSpc>
            </a:pPr>
            <a:r>
              <a:rPr lang="tr-TR" altLang="tr-TR" sz="2000"/>
              <a:t>(3) Kapların bu Yönetmeliğe uygunluğunun sağlanması için, onaylanmış kuruluş, İmalatçı veya Türkiye’de yerleşik yetkili temsilcisi aşağıdaki işlemleri yapar.</a:t>
            </a:r>
          </a:p>
          <a:p>
            <a:pPr>
              <a:lnSpc>
                <a:spcPct val="80000"/>
              </a:lnSpc>
            </a:pPr>
            <a:r>
              <a:rPr lang="tr-TR" altLang="tr-TR" sz="2000"/>
              <a:t>c) Partinin incelemesinde onaylanmış kuruluş kapların tasarım ve üretim Programlarına göre üretilip üretilmediğini kontrol eder; </a:t>
            </a:r>
            <a:r>
              <a:rPr lang="tr-TR" altLang="tr-TR" sz="2000" b="1" u="sng">
                <a:solidFill>
                  <a:schemeClr val="accent2"/>
                </a:solidFill>
              </a:rPr>
              <a:t>partideki her bir kabın sağlamlığının kontrolü amacıyla kabın tasarım basıncının 1.5 katına eşit bir Ph basıncında bir hidrostatik ya da pnömatik test uygular.</a:t>
            </a:r>
          </a:p>
        </p:txBody>
      </p:sp>
      <p:pic>
        <p:nvPicPr>
          <p:cNvPr id="90116" name="Resim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191000"/>
            <a:ext cx="29337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861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l"/>
            <a:r>
              <a:rPr lang="tr-TR" altLang="tr-TR" sz="3200">
                <a:solidFill>
                  <a:srgbClr val="7030A0"/>
                </a:solidFill>
              </a:rPr>
              <a:t>4857 Sayılı İş Kanunu</a:t>
            </a:r>
          </a:p>
        </p:txBody>
      </p:sp>
      <p:sp>
        <p:nvSpPr>
          <p:cNvPr id="15363" name="Rectangle 3"/>
          <p:cNvSpPr>
            <a:spLocks noGrp="1" noChangeArrowheads="1"/>
          </p:cNvSpPr>
          <p:nvPr>
            <p:ph type="body" idx="1"/>
          </p:nvPr>
        </p:nvSpPr>
        <p:spPr/>
        <p:txBody>
          <a:bodyPr/>
          <a:lstStyle/>
          <a:p>
            <a:pPr>
              <a:lnSpc>
                <a:spcPct val="80000"/>
              </a:lnSpc>
              <a:buFontTx/>
              <a:buNone/>
            </a:pPr>
            <a:r>
              <a:rPr lang="tr-TR" altLang="tr-TR" sz="2000" i="1"/>
              <a:t>	</a:t>
            </a:r>
            <a:r>
              <a:rPr lang="tr-TR" altLang="tr-TR" sz="2400">
                <a:solidFill>
                  <a:srgbClr val="990033"/>
                </a:solidFill>
              </a:rPr>
              <a:t>Geçici iş ilişkisi</a:t>
            </a:r>
            <a:r>
              <a:rPr lang="tr-TR" altLang="tr-TR" sz="2000" i="1"/>
              <a:t> </a:t>
            </a:r>
            <a:endParaRPr lang="tr-TR" altLang="tr-TR" sz="2000"/>
          </a:p>
          <a:p>
            <a:pPr>
              <a:lnSpc>
                <a:spcPct val="80000"/>
              </a:lnSpc>
            </a:pPr>
            <a:r>
              <a:rPr lang="tr-TR" altLang="tr-TR" sz="2000" b="1"/>
              <a:t>Madde 7 - </a:t>
            </a:r>
            <a:r>
              <a:rPr lang="tr-TR" altLang="tr-TR" sz="2000" u="sng">
                <a:solidFill>
                  <a:srgbClr val="990033"/>
                </a:solidFill>
              </a:rPr>
              <a:t>İşveren, devir sırasında yazılı rızasını almak suretiyle bir işçiyi</a:t>
            </a:r>
            <a:r>
              <a:rPr lang="tr-TR" altLang="tr-TR" sz="2000"/>
              <a:t>; holding bünyesi içinde veya aynı şirketler topluluğuna bağlı </a:t>
            </a:r>
            <a:r>
              <a:rPr lang="tr-TR" altLang="tr-TR" sz="2000" u="sng">
                <a:solidFill>
                  <a:srgbClr val="990033"/>
                </a:solidFill>
              </a:rPr>
              <a:t>başka bir işyerinde veya yapmakta olduğu işe benzer işlerde çalıştırılması koşuluyla başka bir işverene</a:t>
            </a:r>
            <a:r>
              <a:rPr lang="tr-TR" altLang="tr-TR" sz="2000"/>
              <a:t> iş görme edimini yerine getirmek üzere geçici olarak </a:t>
            </a:r>
            <a:r>
              <a:rPr lang="tr-TR" altLang="tr-TR" sz="2000" u="sng">
                <a:solidFill>
                  <a:srgbClr val="990033"/>
                </a:solidFill>
              </a:rPr>
              <a:t>devrettiğinde geçici iş ilişkisi gerçekleşmiş olur</a:t>
            </a:r>
            <a:r>
              <a:rPr lang="tr-TR" altLang="tr-TR" sz="2000"/>
              <a:t>. Bu halde iş sözleşmesi devam etmekle beraber, işçi bu sözleşmeye göre üstlendiği işin görülmesini, iş sözleşmesine geçici iş ilişkisi kurulan işverene karşı yerine getirmekle yükümlü olur.</a:t>
            </a:r>
            <a:r>
              <a:rPr lang="tr-TR" altLang="tr-TR" sz="2000" b="1"/>
              <a:t>(Değişik son cümle: 20/6/2012-6331/32 md.) </a:t>
            </a:r>
            <a:r>
              <a:rPr lang="tr-TR" altLang="tr-TR" sz="2000"/>
              <a:t>Geçici iş ilişkisi kurulan işveren işçiye talimat verme hakkına sahiptir. </a:t>
            </a:r>
          </a:p>
          <a:p>
            <a:pPr>
              <a:lnSpc>
                <a:spcPct val="80000"/>
              </a:lnSpc>
            </a:pPr>
            <a:endParaRPr lang="tr-TR" altLang="tr-TR" sz="2000"/>
          </a:p>
          <a:p>
            <a:pPr>
              <a:lnSpc>
                <a:spcPct val="80000"/>
              </a:lnSpc>
            </a:pPr>
            <a:r>
              <a:rPr lang="tr-TR" altLang="tr-TR" sz="2000" u="sng">
                <a:solidFill>
                  <a:srgbClr val="000099"/>
                </a:solidFill>
              </a:rPr>
              <a:t>Geçici iş ilişkisi altı ayı geçmemek üzere yazılı olarak yapılır, gerektiğinde en fazla iki defa yenilenebilir.</a:t>
            </a:r>
            <a:r>
              <a:rPr lang="tr-TR" altLang="tr-TR" sz="2000"/>
              <a:t> </a:t>
            </a:r>
          </a:p>
        </p:txBody>
      </p:sp>
    </p:spTree>
    <p:extLst>
      <p:ext uri="{BB962C8B-B14F-4D97-AF65-F5344CB8AC3E}">
        <p14:creationId xmlns:p14="http://schemas.microsoft.com/office/powerpoint/2010/main" val="3774142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75)	Aşağıdakilerden hangisi seyyar merdivenlerde bulunması gereken özelliklerden değildir?</a:t>
            </a:r>
          </a:p>
          <a:p>
            <a:pPr algn="l"/>
            <a:r>
              <a:rPr lang="tr-TR" sz="2400" dirty="0">
                <a:solidFill>
                  <a:schemeClr val="tx1"/>
                </a:solidFill>
              </a:rPr>
              <a:t>A)	Bakım,  onarım ve kontrol işlerinde helezoni merdivenler kullanılmayacaktır.   </a:t>
            </a:r>
          </a:p>
          <a:p>
            <a:pPr algn="l"/>
            <a:r>
              <a:rPr lang="tr-TR" sz="2400" dirty="0">
                <a:solidFill>
                  <a:schemeClr val="tx1"/>
                </a:solidFill>
              </a:rPr>
              <a:t>B)	El merdivenlerinde, kullanılırken kaymalara karşı,  tırtır,  lastik,  mantar,  mahfuz ve çengel koymak gibi gerekli tedbirler alınacaktır.   </a:t>
            </a:r>
          </a:p>
          <a:p>
            <a:pPr algn="l"/>
            <a:r>
              <a:rPr lang="tr-TR" sz="2400" dirty="0">
                <a:solidFill>
                  <a:schemeClr val="tx1"/>
                </a:solidFill>
              </a:rPr>
              <a:t>C)	Çift el merdivenlerinde, ayaklarının birbirlerinden ayrılmaması için, her iki yanından çengelli demir çubuk veya zincir ile bağlanacaktır.   </a:t>
            </a:r>
          </a:p>
          <a:p>
            <a:pPr algn="l"/>
            <a:r>
              <a:rPr lang="tr-TR" sz="2400" dirty="0">
                <a:solidFill>
                  <a:schemeClr val="tx1"/>
                </a:solidFill>
              </a:rPr>
              <a:t>D)	Ahşap merdivenlerin boyları 4 metreye kadar olanları birbirine eklenerek kullanılabilecektir</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140</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lgn="l"/>
            <a:r>
              <a:rPr lang="tr-TR" altLang="tr-TR" sz="3200">
                <a:solidFill>
                  <a:schemeClr val="accent2"/>
                </a:solidFill>
              </a:rPr>
              <a:t>Merdivenler</a:t>
            </a:r>
          </a:p>
        </p:txBody>
      </p:sp>
      <p:sp>
        <p:nvSpPr>
          <p:cNvPr id="95235" name="Rectangle 3"/>
          <p:cNvSpPr>
            <a:spLocks noGrp="1" noChangeArrowheads="1"/>
          </p:cNvSpPr>
          <p:nvPr>
            <p:ph type="body" idx="1"/>
          </p:nvPr>
        </p:nvSpPr>
        <p:spPr/>
        <p:txBody>
          <a:bodyPr/>
          <a:lstStyle/>
          <a:p>
            <a:r>
              <a:rPr lang="tr-TR" altLang="tr-TR" sz="2400" b="1">
                <a:solidFill>
                  <a:schemeClr val="accent2"/>
                </a:solidFill>
              </a:rPr>
              <a:t>Taşınır Merdivenlerde Güvenlik Önlemleri</a:t>
            </a:r>
          </a:p>
          <a:p>
            <a:r>
              <a:rPr lang="tr-TR" altLang="tr-TR" sz="2000"/>
              <a:t>İşçilerin gelip geçtiği yerlerde kullanılacak </a:t>
            </a:r>
            <a:r>
              <a:rPr lang="tr-TR" altLang="tr-TR" sz="2000" u="sng">
                <a:solidFill>
                  <a:schemeClr val="accent2"/>
                </a:solidFill>
              </a:rPr>
              <a:t>merdivenin etrafı uyarı amaçlı halat ve benzeri maddelerle</a:t>
            </a:r>
            <a:r>
              <a:rPr lang="tr-TR" altLang="tr-TR" sz="2000"/>
              <a:t> çevrilmeli</a:t>
            </a:r>
          </a:p>
          <a:p>
            <a:r>
              <a:rPr lang="tr-TR" altLang="tr-TR" sz="2000"/>
              <a:t>Merdiven </a:t>
            </a:r>
            <a:r>
              <a:rPr lang="tr-TR" altLang="tr-TR" sz="2000" u="sng">
                <a:solidFill>
                  <a:schemeClr val="accent2"/>
                </a:solidFill>
              </a:rPr>
              <a:t>kapı önüne dayanacaksa, kapı açılmamalı</a:t>
            </a:r>
            <a:r>
              <a:rPr lang="tr-TR" altLang="tr-TR" sz="2000"/>
              <a:t> </a:t>
            </a:r>
            <a:endParaRPr lang="en-US" altLang="tr-TR" sz="2000"/>
          </a:p>
          <a:p>
            <a:r>
              <a:rPr lang="tr-TR" altLang="tr-TR" sz="2000"/>
              <a:t>Merdivenler </a:t>
            </a:r>
            <a:r>
              <a:rPr lang="tr-TR" altLang="tr-TR" sz="2000" u="sng">
                <a:solidFill>
                  <a:schemeClr val="accent2"/>
                </a:solidFill>
              </a:rPr>
              <a:t>uzatılmak amacıyla birbirlerine eklenmemeli</a:t>
            </a:r>
          </a:p>
          <a:p>
            <a:r>
              <a:rPr lang="tr-TR" altLang="tr-TR" sz="2000"/>
              <a:t>Alt ve üst kısımları </a:t>
            </a:r>
            <a:r>
              <a:rPr lang="tr-TR" altLang="tr-TR" sz="2000" u="sng">
                <a:solidFill>
                  <a:schemeClr val="accent2"/>
                </a:solidFill>
              </a:rPr>
              <a:t>kaymayacak veya bu yerlerden kurtulmayacak şekilde yerleştirilmeli</a:t>
            </a:r>
          </a:p>
          <a:p>
            <a:r>
              <a:rPr lang="tr-TR" altLang="tr-TR" sz="2000"/>
              <a:t>El merdivenlerinin </a:t>
            </a:r>
            <a:r>
              <a:rPr lang="tr-TR" altLang="tr-TR" sz="2000" u="sng">
                <a:solidFill>
                  <a:schemeClr val="accent2"/>
                </a:solidFill>
              </a:rPr>
              <a:t>kol uçlarına, kaymayacak şekilde pabuçlar konulmalı</a:t>
            </a:r>
          </a:p>
          <a:p>
            <a:r>
              <a:rPr lang="tr-TR" altLang="tr-TR" sz="2000"/>
              <a:t>Merdivenler </a:t>
            </a:r>
            <a:r>
              <a:rPr lang="tr-TR" altLang="tr-TR" sz="2000" u="sng">
                <a:solidFill>
                  <a:schemeClr val="accent2"/>
                </a:solidFill>
              </a:rPr>
              <a:t>sıkça kontrol edilmeli ve kusurlu merdivenler tamir edilmeden kullanılmamalı</a:t>
            </a:r>
          </a:p>
          <a:p>
            <a:r>
              <a:rPr lang="tr-TR" altLang="tr-TR" sz="2000" u="sng">
                <a:solidFill>
                  <a:schemeClr val="accent2"/>
                </a:solidFill>
              </a:rPr>
              <a:t>Metal merdivenler elektrikli ekipmanın yanında kullanılmamalı</a:t>
            </a:r>
            <a:endParaRPr lang="tr-TR" altLang="tr-TR" sz="2000" b="1" u="sng">
              <a:solidFill>
                <a:schemeClr val="accent2"/>
              </a:solidFill>
            </a:endParaRPr>
          </a:p>
        </p:txBody>
      </p:sp>
    </p:spTree>
    <p:extLst>
      <p:ext uri="{BB962C8B-B14F-4D97-AF65-F5344CB8AC3E}">
        <p14:creationId xmlns:p14="http://schemas.microsoft.com/office/powerpoint/2010/main" val="372807688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B</a:t>
            </a:r>
            <a:endParaRPr lang="tr-TR"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76)	Ekranlı araçlarla çalışmalarda sağlık ve güvenlik önlemleri hakkında yönetmeliğe göre monitörlere ilişkin olarak aşağıdakilerden hangisi yanlıştır?</a:t>
            </a:r>
          </a:p>
          <a:p>
            <a:pPr algn="l"/>
            <a:r>
              <a:rPr lang="tr-TR" sz="2000" dirty="0">
                <a:solidFill>
                  <a:schemeClr val="tx1"/>
                </a:solidFill>
              </a:rPr>
              <a:t>A)	Ekranda görünen karakterler, kolayca seçilir şekil ve formda, uygun büyüklükte olmalı, satır ve karakterler arasında yeterli boşluk bulunmalıdır.</a:t>
            </a:r>
          </a:p>
          <a:p>
            <a:pPr algn="l"/>
            <a:r>
              <a:rPr lang="tr-TR" sz="2000" dirty="0">
                <a:solidFill>
                  <a:schemeClr val="tx1"/>
                </a:solidFill>
              </a:rPr>
              <a:t>B)	Ekran görüntüsü renkli olmalı, renkler karışmamalı ve benzeri olumsuzluklar bulunmamalıdır.</a:t>
            </a:r>
          </a:p>
          <a:p>
            <a:pPr algn="l"/>
            <a:r>
              <a:rPr lang="tr-TR" sz="2000" dirty="0">
                <a:solidFill>
                  <a:schemeClr val="tx1"/>
                </a:solidFill>
              </a:rPr>
              <a:t>C)	Ekran, operatörün/çalışanın ihtiyacına göre kolaylıkla her yöne döndürülerek ayarlanabilir olmalıdır.</a:t>
            </a:r>
          </a:p>
          <a:p>
            <a:pPr algn="l"/>
            <a:r>
              <a:rPr lang="tr-TR" sz="2000" dirty="0">
                <a:solidFill>
                  <a:schemeClr val="tx1"/>
                </a:solidFill>
              </a:rPr>
              <a:t>D)	Parlaklık ve karakterler ile arka plan arasındaki kontrast, operatör/çalışan tarafından kolaylıkla ayarlanabilmelidir</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142</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lgn="l"/>
            <a:r>
              <a:rPr lang="tr-TR" altLang="tr-TR" sz="3200">
                <a:solidFill>
                  <a:schemeClr val="accent2"/>
                </a:solidFill>
              </a:rPr>
              <a:t>Ek– 1</a:t>
            </a:r>
            <a:r>
              <a:rPr lang="tr-TR" altLang="tr-TR" sz="4000" b="1"/>
              <a:t> </a:t>
            </a:r>
            <a:r>
              <a:rPr lang="tr-TR" altLang="tr-TR" sz="3200">
                <a:solidFill>
                  <a:schemeClr val="accent2"/>
                </a:solidFill>
              </a:rPr>
              <a:t>Ekranlı Araçlarla Çalışmalarda Aranacak Asgari Gerekler</a:t>
            </a:r>
          </a:p>
        </p:txBody>
      </p:sp>
      <p:sp>
        <p:nvSpPr>
          <p:cNvPr id="96259" name="Rectangle 3"/>
          <p:cNvSpPr>
            <a:spLocks noGrp="1" noChangeArrowheads="1"/>
          </p:cNvSpPr>
          <p:nvPr>
            <p:ph type="body" idx="1"/>
          </p:nvPr>
        </p:nvSpPr>
        <p:spPr>
          <a:xfrm>
            <a:off x="457200" y="1600200"/>
            <a:ext cx="4800600" cy="4525963"/>
          </a:xfrm>
        </p:spPr>
        <p:txBody>
          <a:bodyPr/>
          <a:lstStyle/>
          <a:p>
            <a:pPr>
              <a:lnSpc>
                <a:spcPct val="80000"/>
              </a:lnSpc>
            </a:pPr>
            <a:r>
              <a:rPr lang="tr-TR" altLang="tr-TR" sz="2000"/>
              <a:t>Parlaklık ve karakterler ile arka plan arasındaki kontrast, operatör/çalışan tarafından kolaylıkla ayarlanabilmelidir.</a:t>
            </a:r>
          </a:p>
          <a:p>
            <a:pPr>
              <a:lnSpc>
                <a:spcPct val="80000"/>
              </a:lnSpc>
            </a:pPr>
            <a:r>
              <a:rPr lang="tr-TR" altLang="tr-TR" sz="2000" u="sng"/>
              <a:t>Ekran, operatörün/çalışanın ihtiyacına göre kolaylıkla her yöne döndürülerek ayarlanabilir olmalıdır.</a:t>
            </a:r>
          </a:p>
          <a:p>
            <a:pPr>
              <a:lnSpc>
                <a:spcPct val="80000"/>
              </a:lnSpc>
            </a:pPr>
            <a:endParaRPr lang="tr-TR" altLang="tr-TR" sz="2000" u="sng"/>
          </a:p>
          <a:p>
            <a:pPr>
              <a:lnSpc>
                <a:spcPct val="80000"/>
              </a:lnSpc>
            </a:pPr>
            <a:r>
              <a:rPr lang="tr-TR" altLang="tr-TR" sz="2000" u="sng"/>
              <a:t>Ekran, ayrı bir kaide veya ayarlanabilir bir masa üzerinde kullanılabilir olmalıdır.</a:t>
            </a:r>
          </a:p>
          <a:p>
            <a:pPr>
              <a:lnSpc>
                <a:spcPct val="80000"/>
              </a:lnSpc>
            </a:pPr>
            <a:endParaRPr lang="tr-TR" altLang="tr-TR" sz="2000" u="sng"/>
          </a:p>
          <a:p>
            <a:pPr>
              <a:lnSpc>
                <a:spcPct val="80000"/>
              </a:lnSpc>
            </a:pPr>
            <a:r>
              <a:rPr lang="tr-TR" altLang="tr-TR" sz="2000" u="sng"/>
              <a:t>Ekranda kullanıcıyı rahatsız edebilecek yansıma ve parlamalar olmamalıdır.</a:t>
            </a:r>
          </a:p>
          <a:p>
            <a:pPr>
              <a:lnSpc>
                <a:spcPct val="80000"/>
              </a:lnSpc>
            </a:pPr>
            <a:endParaRPr lang="tr-TR" altLang="tr-TR" sz="2000"/>
          </a:p>
        </p:txBody>
      </p:sp>
      <p:pic>
        <p:nvPicPr>
          <p:cNvPr id="96260" name="Picture 4" descr="k-785098-Komik"/>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676400"/>
            <a:ext cx="299085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71618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77)	 Tehlikeli ve Çok Tehlikeli Sınıfta Yer Alan İşlerde Çalıştırılacakların Mesleki Eğitimine Dair Yönetmeliğe göre;</a:t>
            </a:r>
          </a:p>
          <a:p>
            <a:pPr algn="l"/>
            <a:r>
              <a:rPr lang="tr-TR" sz="2400" dirty="0">
                <a:solidFill>
                  <a:schemeClr val="tx1"/>
                </a:solidFill>
              </a:rPr>
              <a:t>Nakliye ve Benzer İşlerde eğitim gerektiren işler için aşağıdaki iş tanımlarından hangisi yanlıştır?</a:t>
            </a:r>
          </a:p>
          <a:p>
            <a:pPr algn="l"/>
            <a:r>
              <a:rPr lang="tr-TR" sz="2400" dirty="0">
                <a:solidFill>
                  <a:schemeClr val="tx1"/>
                </a:solidFill>
              </a:rPr>
              <a:t>A)	Araçsız olarak elli beş kilodan yukarı ağırlık taşıma, boşaltma ve yükleme işleri.</a:t>
            </a:r>
          </a:p>
          <a:p>
            <a:pPr algn="l"/>
            <a:r>
              <a:rPr lang="tr-TR" sz="2400" dirty="0">
                <a:solidFill>
                  <a:schemeClr val="tx1"/>
                </a:solidFill>
              </a:rPr>
              <a:t>B)	El arabası gibi araçlarla elli kilodan yukarı ağırlık taşıma, boşaltma ve yükleme işleri.</a:t>
            </a:r>
          </a:p>
          <a:p>
            <a:pPr algn="l"/>
            <a:r>
              <a:rPr lang="tr-TR" sz="2400" dirty="0">
                <a:solidFill>
                  <a:schemeClr val="tx1"/>
                </a:solidFill>
              </a:rPr>
              <a:t>C)	Üç ve dört tekerlekli ve pedallı arabalarla altmış kilodan yukarı ağırlık taşıma, boşaltma ve yükleme işleri.</a:t>
            </a:r>
          </a:p>
          <a:p>
            <a:pPr algn="l"/>
            <a:r>
              <a:rPr lang="tr-TR" sz="2400" dirty="0">
                <a:solidFill>
                  <a:schemeClr val="tx1"/>
                </a:solidFill>
              </a:rPr>
              <a:t>D)	En çok %10 rampalı yerlerde vagonetlerle üç yüz kilodan yukarı ağırlık taşıma, boşaltma ve yükleme işleri.</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144</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lgn="l"/>
            <a:r>
              <a:rPr lang="tr-TR" altLang="tr-TR" sz="3200">
                <a:solidFill>
                  <a:schemeClr val="accent2"/>
                </a:solidFill>
              </a:rPr>
              <a:t>Doğru taşıma teknikleri</a:t>
            </a:r>
          </a:p>
        </p:txBody>
      </p:sp>
      <p:sp>
        <p:nvSpPr>
          <p:cNvPr id="97283" name="Rectangle 3"/>
          <p:cNvSpPr>
            <a:spLocks noGrp="1" noChangeArrowheads="1"/>
          </p:cNvSpPr>
          <p:nvPr>
            <p:ph type="body" sz="half" idx="1"/>
          </p:nvPr>
        </p:nvSpPr>
        <p:spPr>
          <a:xfrm>
            <a:off x="0" y="1600200"/>
            <a:ext cx="9144000" cy="1981200"/>
          </a:xfrm>
        </p:spPr>
        <p:txBody>
          <a:bodyPr/>
          <a:lstStyle/>
          <a:p>
            <a:r>
              <a:rPr lang="tr-TR" altLang="tr-TR" sz="2000" b="1">
                <a:solidFill>
                  <a:srgbClr val="800000"/>
                </a:solidFill>
              </a:rPr>
              <a:t>TEHLİKELİ VE ÇOK TEHLİKELİ SINIFTA YER ALAN İŞLERDE</a:t>
            </a:r>
          </a:p>
          <a:p>
            <a:pPr>
              <a:buFontTx/>
              <a:buNone/>
            </a:pPr>
            <a:r>
              <a:rPr lang="tr-TR" altLang="tr-TR" sz="2000" b="1">
                <a:solidFill>
                  <a:srgbClr val="800000"/>
                </a:solidFill>
              </a:rPr>
              <a:t>	ÇALIŞTIRILACAKLARIN MESLEKİ EĞİTİMLERİNE DAİR YÖNETMELİK</a:t>
            </a:r>
          </a:p>
          <a:p>
            <a:r>
              <a:rPr lang="tr-TR" altLang="tr-TR" sz="2000" b="1"/>
              <a:t>Yayımlandığı Resmi Gazete Tarihi/Sayısı: 13.07.2013/28706</a:t>
            </a:r>
            <a:r>
              <a:rPr lang="tr-TR" altLang="tr-TR" sz="2000"/>
              <a:t> </a:t>
            </a:r>
          </a:p>
          <a:p>
            <a:endParaRPr lang="tr-TR" altLang="tr-TR" sz="2000" b="1">
              <a:solidFill>
                <a:srgbClr val="800000"/>
              </a:solidFill>
            </a:endParaRPr>
          </a:p>
          <a:p>
            <a:r>
              <a:rPr lang="tr-TR" altLang="tr-TR" sz="2000" b="1">
                <a:solidFill>
                  <a:srgbClr val="800000"/>
                </a:solidFill>
              </a:rPr>
              <a:t>MESLEKİ EĞİTİM ALINACAK İŞLERE AİT ÇİZELGE</a:t>
            </a:r>
            <a:r>
              <a:rPr lang="tr-TR" altLang="tr-TR" sz="2000"/>
              <a:t> </a:t>
            </a:r>
            <a:r>
              <a:rPr lang="tr-TR" altLang="tr-TR" sz="2000" b="1"/>
              <a:t>EK-1</a:t>
            </a:r>
          </a:p>
          <a:p>
            <a:endParaRPr lang="tr-TR" altLang="tr-TR" sz="2000" b="1"/>
          </a:p>
          <a:p>
            <a:endParaRPr lang="tr-TR" altLang="tr-TR" sz="1800"/>
          </a:p>
        </p:txBody>
      </p:sp>
      <p:graphicFrame>
        <p:nvGraphicFramePr>
          <p:cNvPr id="97284" name="Group 4"/>
          <p:cNvGraphicFramePr>
            <a:graphicFrameLocks noGrp="1"/>
          </p:cNvGraphicFramePr>
          <p:nvPr>
            <p:ph sz="half" idx="2"/>
          </p:nvPr>
        </p:nvGraphicFramePr>
        <p:xfrm>
          <a:off x="381000" y="3962400"/>
          <a:ext cx="8305800" cy="1889760"/>
        </p:xfrm>
        <a:graphic>
          <a:graphicData uri="http://schemas.openxmlformats.org/drawingml/2006/table">
            <a:tbl>
              <a:tblPr/>
              <a:tblGrid>
                <a:gridCol w="457200"/>
                <a:gridCol w="7848600"/>
              </a:tblGrid>
              <a:tr h="30480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rPr>
                        <a:t>77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1600" b="0" i="0" u="none" strike="noStrike" cap="none" normalizeH="0" baseline="0" smtClean="0">
                          <a:ln>
                            <a:noFill/>
                          </a:ln>
                          <a:solidFill>
                            <a:srgbClr val="800000"/>
                          </a:solidFill>
                          <a:effectLst/>
                          <a:latin typeface="Arial" pitchFamily="34" charset="0"/>
                        </a:rPr>
                        <a:t>Araçsız olarak yirmi beş kilodan yukarı ağırlık taşıma</a:t>
                      </a:r>
                      <a:r>
                        <a:rPr kumimoji="0" lang="tr-TR" altLang="tr-TR" sz="1600" b="0" i="0" u="none" strike="noStrike" cap="none" normalizeH="0" baseline="0" smtClean="0">
                          <a:ln>
                            <a:noFill/>
                          </a:ln>
                          <a:solidFill>
                            <a:schemeClr val="tx1"/>
                          </a:solidFill>
                          <a:effectLst/>
                          <a:latin typeface="Arial" pitchFamily="34" charset="0"/>
                        </a:rPr>
                        <a:t>, boşaltma ve yükleme işleri.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rPr>
                        <a:t>78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1600" b="0" i="0" u="none" strike="noStrike" cap="none" normalizeH="0" baseline="0" smtClean="0">
                          <a:ln>
                            <a:noFill/>
                          </a:ln>
                          <a:solidFill>
                            <a:srgbClr val="800000"/>
                          </a:solidFill>
                          <a:effectLst/>
                          <a:latin typeface="Arial" pitchFamily="34" charset="0"/>
                        </a:rPr>
                        <a:t>El arabası gibi araçlarla elli kilodan yukarı ağırlık taşıma</a:t>
                      </a:r>
                      <a:r>
                        <a:rPr kumimoji="0" lang="tr-TR" altLang="tr-TR" sz="1600" b="0" i="0" u="none" strike="noStrike" cap="none" normalizeH="0" baseline="0" smtClean="0">
                          <a:ln>
                            <a:noFill/>
                          </a:ln>
                          <a:solidFill>
                            <a:schemeClr val="tx1"/>
                          </a:solidFill>
                          <a:effectLst/>
                          <a:latin typeface="Arial" pitchFamily="34" charset="0"/>
                        </a:rPr>
                        <a:t>, boşaltma ve yükleme işleri.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5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rPr>
                        <a:t>79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1600" b="0" i="0" u="none" strike="noStrike" cap="none" normalizeH="0" baseline="0" smtClean="0">
                          <a:ln>
                            <a:noFill/>
                          </a:ln>
                          <a:solidFill>
                            <a:srgbClr val="800000"/>
                          </a:solidFill>
                          <a:effectLst/>
                          <a:latin typeface="Arial" pitchFamily="34" charset="0"/>
                        </a:rPr>
                        <a:t>Üç ve dört tekerlekli ve pedallı arabalarla altmış kilodan yukarı ağırlık taşıma,</a:t>
                      </a:r>
                      <a:r>
                        <a:rPr kumimoji="0" lang="tr-TR" altLang="tr-TR" sz="1600" b="0" i="0" u="none" strike="noStrike" cap="none" normalizeH="0" baseline="0" smtClean="0">
                          <a:ln>
                            <a:noFill/>
                          </a:ln>
                          <a:solidFill>
                            <a:schemeClr val="tx1"/>
                          </a:solidFill>
                          <a:effectLst/>
                          <a:latin typeface="Arial" pitchFamily="34" charset="0"/>
                        </a:rPr>
                        <a:t> boşaltma ve yükleme işleri.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rPr>
                        <a:t>80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1600" b="0" i="0" u="none" strike="noStrike" cap="none" normalizeH="0" baseline="0" smtClean="0">
                          <a:ln>
                            <a:noFill/>
                          </a:ln>
                          <a:solidFill>
                            <a:srgbClr val="800000"/>
                          </a:solidFill>
                          <a:effectLst/>
                          <a:latin typeface="Arial" pitchFamily="34" charset="0"/>
                        </a:rPr>
                        <a:t>En çok %10 rampalı yerlerde vagonetlerle üç yüz kilodan yukarı ağırlık taşıma</a:t>
                      </a:r>
                      <a:r>
                        <a:rPr kumimoji="0" lang="tr-TR" altLang="tr-TR" sz="1600" b="0" i="0" u="none" strike="noStrike" cap="none" normalizeH="0" baseline="0" smtClean="0">
                          <a:ln>
                            <a:noFill/>
                          </a:ln>
                          <a:solidFill>
                            <a:schemeClr val="tx1"/>
                          </a:solidFill>
                          <a:effectLst/>
                          <a:latin typeface="Arial" pitchFamily="34" charset="0"/>
                        </a:rPr>
                        <a:t>, boşaltma ve yükleme işleri.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7301" name="Text Box 21"/>
          <p:cNvSpPr txBox="1">
            <a:spLocks noChangeArrowheads="1"/>
          </p:cNvSpPr>
          <p:nvPr/>
        </p:nvSpPr>
        <p:spPr bwMode="auto">
          <a:xfrm>
            <a:off x="381000" y="3505200"/>
            <a:ext cx="2990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b="1"/>
              <a:t>NAKLİYE BENZERİ İŞLER</a:t>
            </a:r>
          </a:p>
        </p:txBody>
      </p:sp>
    </p:spTree>
    <p:extLst>
      <p:ext uri="{BB962C8B-B14F-4D97-AF65-F5344CB8AC3E}">
        <p14:creationId xmlns:p14="http://schemas.microsoft.com/office/powerpoint/2010/main" val="44195769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78)	Aşağıdakilerden hangisi korkuluğu oluşturan elemanlardan değildir?  </a:t>
            </a:r>
          </a:p>
          <a:p>
            <a:pPr algn="l"/>
            <a:r>
              <a:rPr lang="tr-TR" sz="2400" dirty="0">
                <a:solidFill>
                  <a:schemeClr val="tx1"/>
                </a:solidFill>
              </a:rPr>
              <a:t>A) Tırabzan			</a:t>
            </a:r>
            <a:r>
              <a:rPr lang="tr-TR" sz="2400" dirty="0" smtClean="0">
                <a:solidFill>
                  <a:schemeClr val="tx1"/>
                </a:solidFill>
              </a:rPr>
              <a:t>	B</a:t>
            </a:r>
            <a:r>
              <a:rPr lang="tr-TR" sz="2400" dirty="0">
                <a:solidFill>
                  <a:schemeClr val="tx1"/>
                </a:solidFill>
              </a:rPr>
              <a:t>) Ara korkuluk	</a:t>
            </a:r>
          </a:p>
          <a:p>
            <a:pPr algn="l"/>
            <a:r>
              <a:rPr lang="tr-TR" sz="2400" dirty="0">
                <a:solidFill>
                  <a:schemeClr val="tx1"/>
                </a:solidFill>
              </a:rPr>
              <a:t>C) Topuk levhası			D) Çapraz</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146</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a:t>YAPI İŞLERİNDE İŞ SAĞLIĞI VE GÜVENLİĞİ YÖNETMELİĞİ</a:t>
            </a:r>
            <a:r>
              <a:rPr lang="tr-TR" sz="2800" dirty="0"/>
              <a:t/>
            </a:r>
            <a:br>
              <a:rPr lang="tr-TR" sz="2800" dirty="0"/>
            </a:br>
            <a:endParaRPr lang="tr-TR" sz="2800" dirty="0"/>
          </a:p>
        </p:txBody>
      </p:sp>
      <p:sp>
        <p:nvSpPr>
          <p:cNvPr id="3" name="İçerik Yer Tutucusu 2"/>
          <p:cNvSpPr>
            <a:spLocks noGrp="1"/>
          </p:cNvSpPr>
          <p:nvPr>
            <p:ph idx="1"/>
          </p:nvPr>
        </p:nvSpPr>
        <p:spPr/>
        <p:txBody>
          <a:bodyPr/>
          <a:lstStyle/>
          <a:p>
            <a:pPr marL="0" indent="0">
              <a:buNone/>
            </a:pPr>
            <a:r>
              <a:rPr lang="tr-TR" sz="2800" dirty="0"/>
              <a:t>6– Korkuluklarda; </a:t>
            </a:r>
          </a:p>
          <a:p>
            <a:pPr marL="0" indent="0">
              <a:buNone/>
            </a:pPr>
            <a:r>
              <a:rPr lang="tr-TR" sz="2800" dirty="0"/>
              <a:t>a) Platformdan en az bir metre yükseklikte ve herhangi bir yönden gelebilecek en az 125 kilogramlık yüke dayanıklı ana korkuluk,</a:t>
            </a:r>
          </a:p>
          <a:p>
            <a:pPr marL="0" indent="0">
              <a:buNone/>
            </a:pPr>
            <a:r>
              <a:rPr lang="tr-TR" sz="2800" dirty="0"/>
              <a:t>b) Platforma bitişik, en az 15 santimetre yüksekliğinde topuk levhası,</a:t>
            </a:r>
          </a:p>
          <a:p>
            <a:pPr marL="0" indent="0">
              <a:buNone/>
            </a:pPr>
            <a:r>
              <a:rPr lang="tr-TR" sz="2800" dirty="0"/>
              <a:t>c) Topuk levhası ile ana korkuluk arasında açıklıklar 47 santimetreden fazla olmayacak şekilde konulan ara korkuluk, </a:t>
            </a:r>
          </a:p>
          <a:p>
            <a:pPr marL="0" indent="0">
              <a:buNone/>
            </a:pPr>
            <a:r>
              <a:rPr lang="tr-TR" sz="2800" dirty="0"/>
              <a:t>bulunması sağlanır.</a:t>
            </a:r>
          </a:p>
          <a:p>
            <a:pPr marL="0" indent="0">
              <a:buNone/>
            </a:pPr>
            <a:endParaRPr lang="tr-TR" dirty="0"/>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147</a:t>
            </a:fld>
            <a:endParaRPr lang="tr-TR"/>
          </a:p>
        </p:txBody>
      </p:sp>
    </p:spTree>
    <p:extLst>
      <p:ext uri="{BB962C8B-B14F-4D97-AF65-F5344CB8AC3E}">
        <p14:creationId xmlns:p14="http://schemas.microsoft.com/office/powerpoint/2010/main" val="32435320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C</a:t>
            </a:r>
            <a:endParaRPr lang="tr-TR"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79)	Korkulukların çalışma platformundan yüksekliği en az kaç cm olmalıdır?</a:t>
            </a:r>
          </a:p>
          <a:p>
            <a:pPr algn="l"/>
            <a:r>
              <a:rPr lang="tr-TR" sz="2400" dirty="0">
                <a:solidFill>
                  <a:schemeClr val="tx1"/>
                </a:solidFill>
              </a:rPr>
              <a:t>A) 80	B) 90		C) 100		D) 110</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148</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2578298"/>
          </a:xfrm>
        </p:spPr>
        <p:txBody>
          <a:bodyPr/>
          <a:lstStyle/>
          <a:p>
            <a:r>
              <a:rPr lang="tr-TR" sz="2800" dirty="0"/>
              <a:t>YAPI İŞLERİNDE İŞ SAĞLIĞI VE GÜVENLİĞİ YÖNETMELİĞİ</a:t>
            </a:r>
            <a:br>
              <a:rPr lang="tr-TR" sz="2800" dirty="0"/>
            </a:br>
            <a:r>
              <a:rPr lang="it-IT" sz="2800" dirty="0"/>
              <a:t>Resmi Gazete Tarihi: 05.10.2013 Resmi Gazete Sayısı: 28786</a:t>
            </a:r>
            <a:r>
              <a:rPr lang="tr-TR" sz="2800" dirty="0"/>
              <a:t/>
            </a:r>
            <a:br>
              <a:rPr lang="tr-TR" sz="2800" dirty="0"/>
            </a:br>
            <a:r>
              <a:rPr lang="tr-TR" sz="2800" dirty="0">
                <a:hlinkClick r:id="rId2"/>
              </a:rPr>
              <a:t>http://www.batiosgb.com.tr/DersKonularinaGoreMevzuat.aspx?id=391</a:t>
            </a:r>
            <a:r>
              <a:rPr lang="tr-TR" sz="2800" dirty="0"/>
              <a:t/>
            </a:r>
            <a:br>
              <a:rPr lang="tr-TR" sz="2800" dirty="0"/>
            </a:br>
            <a:endParaRPr lang="tr-TR" sz="2800" dirty="0"/>
          </a:p>
        </p:txBody>
      </p:sp>
      <p:sp>
        <p:nvSpPr>
          <p:cNvPr id="3" name="İçerik Yer Tutucusu 2"/>
          <p:cNvSpPr>
            <a:spLocks noGrp="1"/>
          </p:cNvSpPr>
          <p:nvPr>
            <p:ph idx="1"/>
          </p:nvPr>
        </p:nvSpPr>
        <p:spPr>
          <a:xfrm>
            <a:off x="457200" y="3284984"/>
            <a:ext cx="8229600" cy="2841179"/>
          </a:xfrm>
        </p:spPr>
        <p:txBody>
          <a:bodyPr/>
          <a:lstStyle/>
          <a:p>
            <a:pPr marL="0" indent="0">
              <a:buNone/>
            </a:pPr>
            <a:r>
              <a:rPr lang="tr-TR" sz="2000" dirty="0"/>
              <a:t>6– Korkuluklarda; </a:t>
            </a:r>
          </a:p>
          <a:p>
            <a:pPr marL="0" indent="0">
              <a:buNone/>
            </a:pPr>
            <a:r>
              <a:rPr lang="tr-TR" sz="2000" dirty="0"/>
              <a:t>a) </a:t>
            </a:r>
            <a:r>
              <a:rPr lang="tr-TR" sz="2000" b="1" dirty="0">
                <a:solidFill>
                  <a:srgbClr val="FF0000"/>
                </a:solidFill>
              </a:rPr>
              <a:t>Platformdan en az bir metre yükseklikte </a:t>
            </a:r>
            <a:r>
              <a:rPr lang="tr-TR" sz="2000" dirty="0"/>
              <a:t>ve herhangi bir yönden gelebilecek en az 125 kilogramlık yüke dayanıklı ana korkuluk,</a:t>
            </a:r>
          </a:p>
          <a:p>
            <a:pPr marL="0" indent="0">
              <a:buNone/>
            </a:pPr>
            <a:r>
              <a:rPr lang="tr-TR" sz="2000" dirty="0"/>
              <a:t>b) Platforma bitişik, en az 15 santimetre yüksekliğinde topuk levhası,</a:t>
            </a:r>
          </a:p>
          <a:p>
            <a:pPr marL="0" indent="0">
              <a:buNone/>
            </a:pPr>
            <a:r>
              <a:rPr lang="tr-TR" sz="2000" dirty="0"/>
              <a:t>c) Topuk levhası ile ana korkuluk arasında açıklıklar 47 santimetreden fazla olmayacak şekilde konulan ara korkuluk, </a:t>
            </a:r>
          </a:p>
          <a:p>
            <a:pPr marL="0" indent="0">
              <a:buNone/>
            </a:pPr>
            <a:r>
              <a:rPr lang="tr-TR" sz="2000" dirty="0"/>
              <a:t>bulunması sağlanır.</a:t>
            </a:r>
          </a:p>
          <a:p>
            <a:pPr marL="0" indent="0">
              <a:buNone/>
            </a:pPr>
            <a:endParaRPr lang="tr-TR" dirty="0"/>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149</a:t>
            </a:fld>
            <a:endParaRPr lang="tr-TR"/>
          </a:p>
        </p:txBody>
      </p:sp>
    </p:spTree>
    <p:extLst>
      <p:ext uri="{BB962C8B-B14F-4D97-AF65-F5344CB8AC3E}">
        <p14:creationId xmlns:p14="http://schemas.microsoft.com/office/powerpoint/2010/main" val="2761120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C</a:t>
            </a:r>
            <a:endParaRPr lang="tr-TR"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8)	600 çalışanı bulunan bir işyerinde kaç çalışan temsilcisi görev alır?</a:t>
            </a:r>
          </a:p>
          <a:p>
            <a:pPr algn="l"/>
            <a:r>
              <a:rPr lang="tr-TR" sz="2400" dirty="0">
                <a:solidFill>
                  <a:schemeClr val="tx1"/>
                </a:solidFill>
              </a:rPr>
              <a:t>A) 2	B) 3  		C) 4 		D) 5</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15</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80)	  “İskele sistemlerinde …………………..kadar dikey yaşam hattı oluşturulur. “ cümlesindeki boşluk bırakılan yere aşağıdaki ifadelerden hangisi gelmelidir?</a:t>
            </a:r>
          </a:p>
          <a:p>
            <a:pPr algn="l"/>
            <a:r>
              <a:rPr lang="tr-TR" sz="2400" dirty="0">
                <a:solidFill>
                  <a:schemeClr val="tx1"/>
                </a:solidFill>
              </a:rPr>
              <a:t>A)	Çalışan sayısının yarısı</a:t>
            </a:r>
          </a:p>
          <a:p>
            <a:pPr algn="l"/>
            <a:r>
              <a:rPr lang="tr-TR" sz="2400" dirty="0">
                <a:solidFill>
                  <a:schemeClr val="tx1"/>
                </a:solidFill>
              </a:rPr>
              <a:t>B)	Çalışan sayısı</a:t>
            </a:r>
          </a:p>
          <a:p>
            <a:pPr algn="l"/>
            <a:r>
              <a:rPr lang="tr-TR" sz="2400" dirty="0">
                <a:solidFill>
                  <a:schemeClr val="tx1"/>
                </a:solidFill>
              </a:rPr>
              <a:t>C)	Kurulu iskele sayısı</a:t>
            </a:r>
          </a:p>
          <a:p>
            <a:pPr algn="l"/>
            <a:r>
              <a:rPr lang="tr-TR" sz="2400" dirty="0">
                <a:solidFill>
                  <a:schemeClr val="tx1"/>
                </a:solidFill>
              </a:rPr>
              <a:t>D)	Kurulu iskele ayağı sayısı</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150</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426170"/>
          </a:xfrm>
        </p:spPr>
        <p:txBody>
          <a:bodyPr/>
          <a:lstStyle/>
          <a:p>
            <a:r>
              <a:rPr lang="tr-TR" sz="2400" dirty="0"/>
              <a:t>YAPI İŞLERİNDE İŞ SAĞLIĞI VE GÜVENLİĞİ </a:t>
            </a:r>
            <a:r>
              <a:rPr lang="tr-TR" sz="2400" dirty="0" smtClean="0"/>
              <a:t>YÖNETMELİĞİ</a:t>
            </a:r>
            <a:br>
              <a:rPr lang="tr-TR" sz="2400" dirty="0" smtClean="0"/>
            </a:br>
            <a:r>
              <a:rPr lang="it-IT" sz="2400" dirty="0"/>
              <a:t>Resmi Gazete Tarihi: 05.10.2013 Resmi Gazete Sayısı: </a:t>
            </a:r>
            <a:r>
              <a:rPr lang="it-IT" sz="2400" dirty="0" smtClean="0"/>
              <a:t>28786</a:t>
            </a:r>
            <a:r>
              <a:rPr lang="tr-TR" sz="2400" dirty="0" smtClean="0"/>
              <a:t/>
            </a:r>
            <a:br>
              <a:rPr lang="tr-TR" sz="2400" dirty="0" smtClean="0"/>
            </a:br>
            <a:r>
              <a:rPr lang="tr-TR" sz="2400" dirty="0">
                <a:hlinkClick r:id="rId2"/>
              </a:rPr>
              <a:t>http://www.batiosgb.com.tr/DersKonularinaGoreMevzuat.aspx?id=391</a:t>
            </a:r>
            <a:endParaRPr lang="tr-TR" sz="2400" dirty="0"/>
          </a:p>
        </p:txBody>
      </p:sp>
      <p:sp>
        <p:nvSpPr>
          <p:cNvPr id="3" name="İçerik Yer Tutucusu 2"/>
          <p:cNvSpPr>
            <a:spLocks noGrp="1"/>
          </p:cNvSpPr>
          <p:nvPr>
            <p:ph idx="1"/>
          </p:nvPr>
        </p:nvSpPr>
        <p:spPr>
          <a:xfrm>
            <a:off x="457200" y="1988840"/>
            <a:ext cx="8229600" cy="4137323"/>
          </a:xfrm>
        </p:spPr>
        <p:txBody>
          <a:bodyPr/>
          <a:lstStyle/>
          <a:p>
            <a:pPr marL="0" indent="0">
              <a:buNone/>
            </a:pPr>
            <a:r>
              <a:rPr lang="tr-TR" sz="2000" dirty="0"/>
              <a:t>B) Yapı Alanlarındaki Özel Asgari Şartlar</a:t>
            </a:r>
            <a:endParaRPr lang="tr-TR" sz="2000" dirty="0" smtClean="0"/>
          </a:p>
          <a:p>
            <a:pPr marL="0" indent="0">
              <a:buNone/>
            </a:pPr>
            <a:r>
              <a:rPr lang="tr-TR" sz="2000" dirty="0" smtClean="0"/>
              <a:t>BÖLÜM </a:t>
            </a:r>
            <a:r>
              <a:rPr lang="tr-TR" sz="2000" dirty="0"/>
              <a:t>– II</a:t>
            </a:r>
          </a:p>
          <a:p>
            <a:pPr marL="0" indent="0">
              <a:buNone/>
            </a:pPr>
            <a:r>
              <a:rPr lang="tr-TR" sz="2000" dirty="0"/>
              <a:t>Açık Mekanlardaki Çalışma Yerleri</a:t>
            </a:r>
          </a:p>
          <a:p>
            <a:pPr marL="0" indent="0">
              <a:buNone/>
            </a:pPr>
            <a:r>
              <a:rPr lang="tr-TR" sz="2000" dirty="0" smtClean="0"/>
              <a:t>Ön </a:t>
            </a:r>
            <a:r>
              <a:rPr lang="tr-TR" sz="2000" dirty="0"/>
              <a:t>yapımlı bileşenlerden oluşan cephe iskeleleri ve seyyar iskelelerde özel tedbirler</a:t>
            </a:r>
            <a:r>
              <a:rPr lang="tr-TR" sz="2000" dirty="0" smtClean="0"/>
              <a:t>:</a:t>
            </a:r>
          </a:p>
          <a:p>
            <a:pPr marL="0" indent="0">
              <a:buNone/>
            </a:pPr>
            <a:r>
              <a:rPr lang="tr-TR" sz="2000" dirty="0"/>
              <a:t>43– İskele sistemlerinde çalışan sayısı kadar dikey yaşam hattı oluşturulur. Çalışanlara bağlantı aparatları ve halat tutucularıyla beraber tam vücut kemer sistemleri verilerek kullanımı sağlanır. Dikey yaşam hatlarının üst uçları uygun bir yere </a:t>
            </a:r>
            <a:r>
              <a:rPr lang="tr-TR" sz="2000" dirty="0" smtClean="0"/>
              <a:t>sağlam </a:t>
            </a:r>
            <a:r>
              <a:rPr lang="tr-TR" sz="2000" dirty="0"/>
              <a:t>ve güvenli bir şekilde sabitlenir</a:t>
            </a:r>
            <a:r>
              <a:rPr lang="tr-TR" sz="2000" dirty="0" smtClean="0"/>
              <a:t>.</a:t>
            </a:r>
          </a:p>
          <a:p>
            <a:pPr marL="0" indent="0">
              <a:buNone/>
            </a:pPr>
            <a:endParaRPr lang="tr-TR" sz="2000" dirty="0"/>
          </a:p>
          <a:p>
            <a:pPr marL="0" indent="0">
              <a:buNone/>
            </a:pPr>
            <a:endParaRPr lang="tr-TR" sz="2000" dirty="0" smtClean="0"/>
          </a:p>
          <a:p>
            <a:pPr marL="0" indent="0">
              <a:buNone/>
            </a:pPr>
            <a:endParaRPr lang="tr-TR" sz="2000" dirty="0"/>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151</a:t>
            </a:fld>
            <a:endParaRPr lang="tr-TR"/>
          </a:p>
        </p:txBody>
      </p:sp>
    </p:spTree>
    <p:extLst>
      <p:ext uri="{BB962C8B-B14F-4D97-AF65-F5344CB8AC3E}">
        <p14:creationId xmlns:p14="http://schemas.microsoft.com/office/powerpoint/2010/main" val="221594861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C</a:t>
            </a:r>
            <a:endParaRPr lang="tr-TR"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81)	İskelelerde geçiş amacı ile kullanılan korkuluk sistemine sahip geçitlerin eni en az kaç cm olmalıdır?</a:t>
            </a:r>
          </a:p>
          <a:p>
            <a:pPr algn="l"/>
            <a:r>
              <a:rPr lang="tr-TR" sz="2400" dirty="0">
                <a:solidFill>
                  <a:schemeClr val="tx1"/>
                </a:solidFill>
              </a:rPr>
              <a:t>A) 20	B) 40		C) 60 		D) 80</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152</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426170"/>
          </a:xfrm>
        </p:spPr>
        <p:txBody>
          <a:bodyPr/>
          <a:lstStyle/>
          <a:p>
            <a:r>
              <a:rPr lang="tr-TR" sz="2400" dirty="0"/>
              <a:t>YAPI İŞLERİNDE İŞ SAĞLIĞI VE GÜVENLİĞİ </a:t>
            </a:r>
            <a:r>
              <a:rPr lang="tr-TR" sz="2400" dirty="0" smtClean="0"/>
              <a:t>YÖNETMELİĞİ</a:t>
            </a:r>
            <a:br>
              <a:rPr lang="tr-TR" sz="2400" dirty="0" smtClean="0"/>
            </a:br>
            <a:r>
              <a:rPr lang="it-IT" sz="2400" dirty="0"/>
              <a:t>Resmi Gazete Tarihi: 05.10.2013 Resmi Gazete Sayısı: </a:t>
            </a:r>
            <a:r>
              <a:rPr lang="it-IT" sz="2400" dirty="0" smtClean="0"/>
              <a:t>28786</a:t>
            </a:r>
            <a:r>
              <a:rPr lang="tr-TR" sz="2400" dirty="0" smtClean="0"/>
              <a:t/>
            </a:r>
            <a:br>
              <a:rPr lang="tr-TR" sz="2400" dirty="0" smtClean="0"/>
            </a:br>
            <a:r>
              <a:rPr lang="tr-TR" sz="2400" dirty="0">
                <a:hlinkClick r:id="rId2"/>
              </a:rPr>
              <a:t>http://www.batiosgb.com.tr/DersKonularinaGoreMevzuat.aspx?id=391</a:t>
            </a:r>
            <a:endParaRPr lang="tr-TR" sz="2400" dirty="0"/>
          </a:p>
        </p:txBody>
      </p:sp>
      <p:sp>
        <p:nvSpPr>
          <p:cNvPr id="3" name="İçerik Yer Tutucusu 2"/>
          <p:cNvSpPr>
            <a:spLocks noGrp="1"/>
          </p:cNvSpPr>
          <p:nvPr>
            <p:ph idx="1"/>
          </p:nvPr>
        </p:nvSpPr>
        <p:spPr>
          <a:xfrm>
            <a:off x="457200" y="1988840"/>
            <a:ext cx="8229600" cy="4137323"/>
          </a:xfrm>
        </p:spPr>
        <p:txBody>
          <a:bodyPr/>
          <a:lstStyle/>
          <a:p>
            <a:pPr marL="0" indent="0">
              <a:buNone/>
            </a:pPr>
            <a:r>
              <a:rPr lang="tr-TR" sz="2000" dirty="0"/>
              <a:t>B) Yapı Alanlarındaki Özel Asgari Şartlar</a:t>
            </a:r>
            <a:endParaRPr lang="tr-TR" sz="2000" dirty="0" smtClean="0"/>
          </a:p>
          <a:p>
            <a:pPr marL="0" indent="0">
              <a:buNone/>
            </a:pPr>
            <a:r>
              <a:rPr lang="tr-TR" sz="2000" dirty="0" smtClean="0"/>
              <a:t>BÖLÜM </a:t>
            </a:r>
            <a:r>
              <a:rPr lang="tr-TR" sz="2000" dirty="0"/>
              <a:t>– II</a:t>
            </a:r>
          </a:p>
          <a:p>
            <a:pPr marL="0" indent="0">
              <a:buNone/>
            </a:pPr>
            <a:r>
              <a:rPr lang="tr-TR" sz="2000" dirty="0"/>
              <a:t>Açık Mekanlardaki Çalışma Yerleri</a:t>
            </a:r>
          </a:p>
          <a:p>
            <a:pPr marL="0" indent="0">
              <a:buNone/>
            </a:pPr>
            <a:r>
              <a:rPr lang="tr-TR" sz="2000" dirty="0"/>
              <a:t>İskelelerde genel </a:t>
            </a:r>
            <a:r>
              <a:rPr lang="tr-TR" sz="2000" dirty="0" smtClean="0"/>
              <a:t>tedbirler:</a:t>
            </a:r>
          </a:p>
          <a:p>
            <a:pPr marL="0" indent="0">
              <a:buNone/>
            </a:pPr>
            <a:r>
              <a:rPr lang="tr-TR" sz="2000" dirty="0"/>
              <a:t>28– İskelelerde geçiş amacıyla en az 60 santimetre genişliğinde ve kenarlarında bu Yönetmeliğin Ek–4 (A) Yüksekte Çalışma başlığının 6 ncı maddesinde tanımlanan özelliklere uygun korkuluk sistemleri bulunan geçitler kullanılır</a:t>
            </a:r>
            <a:endParaRPr lang="tr-TR" sz="2000" dirty="0" smtClean="0"/>
          </a:p>
          <a:p>
            <a:pPr marL="0" indent="0">
              <a:buNone/>
            </a:pPr>
            <a:endParaRPr lang="tr-TR" sz="2000" dirty="0"/>
          </a:p>
          <a:p>
            <a:pPr marL="0" indent="0">
              <a:buNone/>
            </a:pPr>
            <a:endParaRPr lang="tr-TR" sz="2000" dirty="0" smtClean="0"/>
          </a:p>
          <a:p>
            <a:pPr marL="0" indent="0">
              <a:buNone/>
            </a:pPr>
            <a:endParaRPr lang="tr-TR" sz="2000" dirty="0"/>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153</a:t>
            </a:fld>
            <a:endParaRPr lang="tr-TR"/>
          </a:p>
        </p:txBody>
      </p:sp>
    </p:spTree>
    <p:extLst>
      <p:ext uri="{BB962C8B-B14F-4D97-AF65-F5344CB8AC3E}">
        <p14:creationId xmlns:p14="http://schemas.microsoft.com/office/powerpoint/2010/main" val="12832562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82)	Kazılarda göçük tehlikesini önlemek amacıyla yapılan destek sistemlerinin seçiminde aşağıdaki kriterlerden hangisi en etkili olur?</a:t>
            </a:r>
          </a:p>
          <a:p>
            <a:pPr algn="l"/>
            <a:r>
              <a:rPr lang="tr-TR" sz="2400" dirty="0">
                <a:solidFill>
                  <a:schemeClr val="tx1"/>
                </a:solidFill>
              </a:rPr>
              <a:t>A)	Zemin yapısı		</a:t>
            </a:r>
          </a:p>
          <a:p>
            <a:pPr algn="l"/>
            <a:r>
              <a:rPr lang="tr-TR" sz="2400" dirty="0">
                <a:solidFill>
                  <a:schemeClr val="tx1"/>
                </a:solidFill>
              </a:rPr>
              <a:t>B)	İklim koşulları	</a:t>
            </a:r>
          </a:p>
          <a:p>
            <a:pPr algn="l"/>
            <a:r>
              <a:rPr lang="tr-TR" sz="2400" dirty="0">
                <a:solidFill>
                  <a:schemeClr val="tx1"/>
                </a:solidFill>
              </a:rPr>
              <a:t>C)	Çevredeki su kaynakları</a:t>
            </a:r>
          </a:p>
          <a:p>
            <a:pPr algn="l"/>
            <a:r>
              <a:rPr lang="tr-TR" sz="2400" dirty="0">
                <a:solidFill>
                  <a:schemeClr val="tx1"/>
                </a:solidFill>
              </a:rPr>
              <a:t>D)	Kazı içine girecek işçi sayısı </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154</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426170"/>
          </a:xfrm>
        </p:spPr>
        <p:txBody>
          <a:bodyPr/>
          <a:lstStyle/>
          <a:p>
            <a:r>
              <a:rPr lang="tr-TR" sz="2400" dirty="0"/>
              <a:t>YAPI İŞLERİNDE İŞ SAĞLIĞI VE GÜVENLİĞİ </a:t>
            </a:r>
            <a:r>
              <a:rPr lang="tr-TR" sz="2400" dirty="0" smtClean="0"/>
              <a:t>YÖNETMELİĞİ</a:t>
            </a:r>
            <a:br>
              <a:rPr lang="tr-TR" sz="2400" dirty="0" smtClean="0"/>
            </a:br>
            <a:r>
              <a:rPr lang="it-IT" sz="2400" dirty="0"/>
              <a:t>Resmi Gazete Tarihi: 05.10.2013 Resmi Gazete Sayısı: </a:t>
            </a:r>
            <a:r>
              <a:rPr lang="it-IT" sz="2400" dirty="0" smtClean="0"/>
              <a:t>28786</a:t>
            </a:r>
            <a:r>
              <a:rPr lang="tr-TR" sz="2400" dirty="0" smtClean="0"/>
              <a:t/>
            </a:r>
            <a:br>
              <a:rPr lang="tr-TR" sz="2400" dirty="0" smtClean="0"/>
            </a:br>
            <a:r>
              <a:rPr lang="tr-TR" sz="2400" dirty="0">
                <a:hlinkClick r:id="rId2"/>
              </a:rPr>
              <a:t>http://www.batiosgb.com.tr/DersKonularinaGoreMevzuat.aspx?id=391</a:t>
            </a:r>
            <a:endParaRPr lang="tr-TR" sz="2400" dirty="0"/>
          </a:p>
        </p:txBody>
      </p:sp>
      <p:sp>
        <p:nvSpPr>
          <p:cNvPr id="3" name="İçerik Yer Tutucusu 2"/>
          <p:cNvSpPr>
            <a:spLocks noGrp="1"/>
          </p:cNvSpPr>
          <p:nvPr>
            <p:ph idx="1"/>
          </p:nvPr>
        </p:nvSpPr>
        <p:spPr>
          <a:xfrm>
            <a:off x="457200" y="1988840"/>
            <a:ext cx="8229600" cy="4137323"/>
          </a:xfrm>
        </p:spPr>
        <p:txBody>
          <a:bodyPr/>
          <a:lstStyle/>
          <a:p>
            <a:pPr marL="0" indent="0">
              <a:buNone/>
            </a:pPr>
            <a:r>
              <a:rPr lang="tr-TR" sz="2000" dirty="0"/>
              <a:t>B) Yapı Alanlarındaki Özel Asgari Şartlar</a:t>
            </a:r>
            <a:endParaRPr lang="tr-TR" sz="2000" dirty="0" smtClean="0"/>
          </a:p>
          <a:p>
            <a:pPr marL="0" indent="0">
              <a:buNone/>
            </a:pPr>
            <a:r>
              <a:rPr lang="tr-TR" sz="2000" dirty="0" smtClean="0"/>
              <a:t>BÖLÜM </a:t>
            </a:r>
            <a:r>
              <a:rPr lang="tr-TR" sz="2000" dirty="0"/>
              <a:t>– </a:t>
            </a:r>
            <a:r>
              <a:rPr lang="tr-TR" sz="2000" dirty="0" smtClean="0"/>
              <a:t>II</a:t>
            </a:r>
            <a:endParaRPr lang="tr-TR" sz="2000" dirty="0"/>
          </a:p>
          <a:p>
            <a:pPr marL="0" indent="0">
              <a:buNone/>
            </a:pPr>
            <a:r>
              <a:rPr lang="tr-TR" sz="2000" dirty="0"/>
              <a:t>Açık Mekanlardaki Çalışma Yerleri</a:t>
            </a:r>
          </a:p>
          <a:p>
            <a:pPr marL="0" indent="0">
              <a:buNone/>
            </a:pPr>
            <a:r>
              <a:rPr lang="tr-TR" sz="2000" dirty="0" smtClean="0"/>
              <a:t>Kazı </a:t>
            </a:r>
            <a:r>
              <a:rPr lang="tr-TR" sz="2000" dirty="0"/>
              <a:t>işleri, kuyular, yeraltı işleri, tünel ve kanal </a:t>
            </a:r>
            <a:r>
              <a:rPr lang="tr-TR" sz="2000" dirty="0" smtClean="0"/>
              <a:t>işleri</a:t>
            </a:r>
          </a:p>
          <a:p>
            <a:pPr marL="0" indent="0">
              <a:buNone/>
            </a:pPr>
            <a:r>
              <a:rPr lang="tr-TR" sz="2000" dirty="0"/>
              <a:t>63– Kazı işleri, kuyular, yeraltı işleri ile tünel ve kanal çalışmalarında aşağıda belirtilen hususlara uyulur</a:t>
            </a:r>
            <a:r>
              <a:rPr lang="tr-TR" sz="2000" dirty="0" smtClean="0"/>
              <a:t>:</a:t>
            </a:r>
            <a:endParaRPr lang="tr-TR" sz="2000" dirty="0"/>
          </a:p>
          <a:p>
            <a:pPr marL="0" indent="0">
              <a:buNone/>
            </a:pPr>
            <a:r>
              <a:rPr lang="tr-TR" sz="2000" dirty="0"/>
              <a:t>a) Çalışmalar, işveren tarafından görevlendirilen ehil kişi gözetiminde yapılır</a:t>
            </a:r>
            <a:r>
              <a:rPr lang="tr-TR" sz="2000" dirty="0" smtClean="0"/>
              <a:t>.</a:t>
            </a:r>
            <a:endParaRPr lang="tr-TR" sz="2000" dirty="0"/>
          </a:p>
          <a:p>
            <a:pPr marL="0" indent="0">
              <a:buNone/>
            </a:pPr>
            <a:r>
              <a:rPr lang="tr-TR" sz="2000" dirty="0"/>
              <a:t>b) Çalışma alanına giriş ve çıkış için güvenli yollar sağlanır</a:t>
            </a:r>
            <a:r>
              <a:rPr lang="tr-TR" sz="2000" dirty="0" smtClean="0"/>
              <a:t>.</a:t>
            </a:r>
            <a:endParaRPr lang="tr-TR" sz="2000" dirty="0"/>
          </a:p>
          <a:p>
            <a:pPr marL="0" indent="0">
              <a:buNone/>
            </a:pPr>
            <a:r>
              <a:rPr lang="tr-TR" sz="2000" dirty="0"/>
              <a:t>c) Kazılarda zemin yapısı, iklim koşulları, kazı alanı yakınlarında meydana gelebilecek sarsıntılar, çevredeki su kaynakları ve fazla yük kuvvetleri göz önüne alınarak uygun şev açıları belirlenir ve/veya statik hesabı yapılmış uygun destek ve setler kullanılır. Kazı yüzeyleri, şevlerin eğimi ve yüksekliği zeminin yapısına, sağlamlığına ve çalışma yöntemlerine uygun seçilir.</a:t>
            </a:r>
          </a:p>
          <a:p>
            <a:pPr marL="0" indent="0">
              <a:buNone/>
            </a:pPr>
            <a:endParaRPr lang="tr-TR" sz="2000" dirty="0"/>
          </a:p>
          <a:p>
            <a:pPr marL="0" indent="0">
              <a:buNone/>
            </a:pPr>
            <a:endParaRPr lang="tr-TR" sz="2000" dirty="0" smtClean="0"/>
          </a:p>
          <a:p>
            <a:pPr marL="0" indent="0">
              <a:buNone/>
            </a:pPr>
            <a:endParaRPr lang="tr-TR" sz="2000" dirty="0"/>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155</a:t>
            </a:fld>
            <a:endParaRPr lang="tr-TR" dirty="0"/>
          </a:p>
        </p:txBody>
      </p:sp>
    </p:spTree>
    <p:extLst>
      <p:ext uri="{BB962C8B-B14F-4D97-AF65-F5344CB8AC3E}">
        <p14:creationId xmlns:p14="http://schemas.microsoft.com/office/powerpoint/2010/main" val="3443364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C</a:t>
            </a:r>
            <a:endParaRPr lang="tr-TR"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83)	 Yanıcı toz ve/veya grizu patlamalarının olabileceği ocaklarda aşağıdakilerden hangisi alınan önlemlerden değildir?</a:t>
            </a:r>
          </a:p>
          <a:p>
            <a:pPr algn="l"/>
            <a:r>
              <a:rPr lang="tr-TR" sz="2400" dirty="0">
                <a:solidFill>
                  <a:schemeClr val="tx1"/>
                </a:solidFill>
              </a:rPr>
              <a:t>A)	ATEX özellikte (Kıvılcım oluşturmayan) malzeme kullanmak</a:t>
            </a:r>
          </a:p>
          <a:p>
            <a:pPr algn="l"/>
            <a:r>
              <a:rPr lang="tr-TR" sz="2400" dirty="0">
                <a:solidFill>
                  <a:schemeClr val="tx1"/>
                </a:solidFill>
              </a:rPr>
              <a:t>B)	Damar içerisine doğru uzunluğu 25 m’den az olmamak koşulu ile kontrol sondajı yapmak</a:t>
            </a:r>
          </a:p>
          <a:p>
            <a:pPr algn="l"/>
            <a:r>
              <a:rPr lang="tr-TR" sz="2400" dirty="0">
                <a:solidFill>
                  <a:schemeClr val="tx1"/>
                </a:solidFill>
              </a:rPr>
              <a:t>C)	Sıkılama çubuğunun metal bir çubuk olması</a:t>
            </a:r>
          </a:p>
          <a:p>
            <a:pPr algn="l"/>
            <a:r>
              <a:rPr lang="tr-TR" sz="2400" dirty="0">
                <a:solidFill>
                  <a:schemeClr val="tx1"/>
                </a:solidFill>
              </a:rPr>
              <a:t>D)	Yeraltı havasında Metan oranının yapılan ölçümle %1’den az olması</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156</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gn="l"/>
            <a:r>
              <a:rPr lang="tr-TR" altLang="tr-TR" sz="3200"/>
              <a:t>Soru 83</a:t>
            </a:r>
          </a:p>
        </p:txBody>
      </p:sp>
      <p:sp>
        <p:nvSpPr>
          <p:cNvPr id="99331" name="Rectangle 3"/>
          <p:cNvSpPr>
            <a:spLocks noGrp="1" noChangeArrowheads="1"/>
          </p:cNvSpPr>
          <p:nvPr>
            <p:ph type="body" idx="1"/>
          </p:nvPr>
        </p:nvSpPr>
        <p:spPr/>
        <p:txBody>
          <a:bodyPr/>
          <a:lstStyle/>
          <a:p>
            <a:pPr>
              <a:lnSpc>
                <a:spcPct val="80000"/>
              </a:lnSpc>
            </a:pPr>
            <a:r>
              <a:rPr lang="tr-TR" altLang="tr-TR" sz="2000"/>
              <a:t>10. Grizulu maden ocakları</a:t>
            </a:r>
          </a:p>
          <a:p>
            <a:pPr>
              <a:lnSpc>
                <a:spcPct val="80000"/>
              </a:lnSpc>
            </a:pPr>
            <a:r>
              <a:rPr lang="tr-TR" altLang="tr-TR" sz="2000"/>
              <a:t>10.1. Yeraltı çalışmalarında yanıcı veya patlayıcı ortam oluşması riski meydana getirecek miktarda metan gazı çıkma ihtimalinin olduğu yerler grizulu kabul edilir.</a:t>
            </a:r>
          </a:p>
          <a:p>
            <a:pPr>
              <a:lnSpc>
                <a:spcPct val="80000"/>
              </a:lnSpc>
            </a:pPr>
            <a:r>
              <a:rPr lang="tr-TR" altLang="tr-TR" sz="2000"/>
              <a:t>10.2. Bacalar, ani grizu boşalabilecek yönlerde veya grizu bulunabilecek eski çalışma yerlerinde devam ettirildiği takdirde, yapısal özellikler göz önünde bulundurularak en az 25 metre boyunda kontrol sondajları yapılması sağlanır. Kontrol sondaj deliklerinde, grizu veya tehlikeli gazların varlığı anlaşılırsa, iş durdurulur; çalışanlar söz konusu yeri terk eder; giriş yeri kapatılır, durum yetkililere derhal haber verilerek gerekli çalışmaların yapılması sağlanır.</a:t>
            </a:r>
          </a:p>
          <a:p>
            <a:pPr>
              <a:lnSpc>
                <a:spcPct val="80000"/>
              </a:lnSpc>
            </a:pPr>
            <a:r>
              <a:rPr lang="tr-TR" altLang="tr-TR" sz="2000"/>
              <a:t>10.3. Grizulu ocaklarda havalandırma ile ilgili değerler her vardiyada ölçülür, metan gazı ölçümleri bu ölçümlerle beraber yapılır. Havada % 1’den çok metan gazı tespitinde, bu oran  % 1’in altına düşünceye kadar ölçümler aralıksız sürdürülür. Üretim ünitelerinden dönüş havası içinde ve üretim yerlerindeki gazların birikebileceği yerlerde metan gazı seviyesi sürekli olarak izlenir.</a:t>
            </a:r>
          </a:p>
        </p:txBody>
      </p:sp>
    </p:spTree>
    <p:extLst>
      <p:ext uri="{BB962C8B-B14F-4D97-AF65-F5344CB8AC3E}">
        <p14:creationId xmlns:p14="http://schemas.microsoft.com/office/powerpoint/2010/main" val="115395653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84)	 Maden İşyerlerinde İş Sağlığı Ve Güvenliği Yönetmeliğine göre </a:t>
            </a:r>
            <a:r>
              <a:rPr lang="tr-TR" sz="2400" dirty="0" err="1">
                <a:solidFill>
                  <a:schemeClr val="tx1"/>
                </a:solidFill>
              </a:rPr>
              <a:t>grizulu</a:t>
            </a:r>
            <a:r>
              <a:rPr lang="tr-TR" sz="2400" dirty="0">
                <a:solidFill>
                  <a:schemeClr val="tx1"/>
                </a:solidFill>
              </a:rPr>
              <a:t> maden ocaklarında, bacalar (Maden içerisinden sürülen galeri), ani grizu boşalabilecek yönlerde veya grizu bulunabilecek eski çalışma yerlerinde devam ettirildiği takdirde, yapısal özellikler göz önünde bulundurularak en az kaç metre boyunda kontrol sondajları yapılması sağlanır?</a:t>
            </a:r>
          </a:p>
          <a:p>
            <a:pPr algn="l"/>
            <a:r>
              <a:rPr lang="tr-TR" sz="2400" dirty="0">
                <a:solidFill>
                  <a:schemeClr val="tx1"/>
                </a:solidFill>
              </a:rPr>
              <a:t>A) 5	B) 10		C) 15		D) 25</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158</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lgn="l"/>
            <a:r>
              <a:rPr lang="tr-TR" altLang="tr-TR" sz="3200"/>
              <a:t>Soru 84</a:t>
            </a:r>
          </a:p>
        </p:txBody>
      </p:sp>
      <p:sp>
        <p:nvSpPr>
          <p:cNvPr id="100355" name="Rectangle 3"/>
          <p:cNvSpPr>
            <a:spLocks noGrp="1" noChangeArrowheads="1"/>
          </p:cNvSpPr>
          <p:nvPr>
            <p:ph type="body" idx="1"/>
          </p:nvPr>
        </p:nvSpPr>
        <p:spPr/>
        <p:txBody>
          <a:bodyPr/>
          <a:lstStyle/>
          <a:p>
            <a:r>
              <a:rPr lang="tr-TR" altLang="tr-TR" sz="2000"/>
              <a:t>10.2. Bacalar, ani grizu boşalabilecek yönlerde veya grizu bulunabilecek eski çalışma yerlerinde devam ettirildiği takdirde, yapısal özellikler göz önünde bulundurularak en az 25 metre boyunda kontrol sondajları yapılması sağlanır. Kontrol sondaj deliklerinde, grizu veya tehlikeli gazların varlığı anlaşılırsa, iş durdurulur; çalışanlar söz konusu yeri terk eder; giriş yeri kapatılır, durum yetkililere derhal haber verilerek gerekli çalışmaların yapılması sağlanır.</a:t>
            </a:r>
          </a:p>
        </p:txBody>
      </p:sp>
    </p:spTree>
    <p:extLst>
      <p:ext uri="{BB962C8B-B14F-4D97-AF65-F5344CB8AC3E}">
        <p14:creationId xmlns:p14="http://schemas.microsoft.com/office/powerpoint/2010/main" val="3703136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l"/>
            <a:r>
              <a:rPr lang="tr-TR" altLang="tr-TR" sz="3200">
                <a:solidFill>
                  <a:schemeClr val="accent2"/>
                </a:solidFill>
              </a:rPr>
              <a:t>6331 Sayılı Kanun</a:t>
            </a:r>
          </a:p>
        </p:txBody>
      </p:sp>
      <p:sp>
        <p:nvSpPr>
          <p:cNvPr id="6147" name="Rectangle 3"/>
          <p:cNvSpPr>
            <a:spLocks noGrp="1" noChangeArrowheads="1"/>
          </p:cNvSpPr>
          <p:nvPr>
            <p:ph type="body" idx="1"/>
          </p:nvPr>
        </p:nvSpPr>
        <p:spPr/>
        <p:txBody>
          <a:bodyPr/>
          <a:lstStyle/>
          <a:p>
            <a:pPr>
              <a:lnSpc>
                <a:spcPct val="80000"/>
              </a:lnSpc>
            </a:pPr>
            <a:r>
              <a:rPr lang="tr-TR" altLang="tr-TR" sz="2000" b="1"/>
              <a:t>Çalışan temsilcisi</a:t>
            </a:r>
          </a:p>
          <a:p>
            <a:pPr>
              <a:lnSpc>
                <a:spcPct val="80000"/>
              </a:lnSpc>
            </a:pPr>
            <a:r>
              <a:rPr lang="tr-TR" altLang="tr-TR" sz="2000" b="1"/>
              <a:t>MADDE 20 – </a:t>
            </a:r>
            <a:r>
              <a:rPr lang="tr-TR" altLang="tr-TR" sz="2000"/>
              <a:t>(1) İşveren; işyerinin değişik bölümlerindeki riskler ve çalışan sayılarını göz önünde</a:t>
            </a:r>
          </a:p>
          <a:p>
            <a:pPr>
              <a:lnSpc>
                <a:spcPct val="80000"/>
              </a:lnSpc>
            </a:pPr>
            <a:r>
              <a:rPr lang="tr-TR" altLang="tr-TR" sz="2000"/>
              <a:t>bulundurarak dengeli dağılıma özen göstermek kaydıyla, çalışanlar arasında yapılacak seçim veya seçimle</a:t>
            </a:r>
          </a:p>
          <a:p>
            <a:pPr>
              <a:lnSpc>
                <a:spcPct val="80000"/>
              </a:lnSpc>
            </a:pPr>
            <a:r>
              <a:rPr lang="tr-TR" altLang="tr-TR" sz="2000"/>
              <a:t>belirlenemediği durumda atama yoluyla, aşağıda belirtilen sayılarda çalışan temsilcisini görevlendirir:</a:t>
            </a:r>
          </a:p>
          <a:p>
            <a:pPr>
              <a:lnSpc>
                <a:spcPct val="80000"/>
              </a:lnSpc>
            </a:pPr>
            <a:r>
              <a:rPr lang="tr-TR" altLang="tr-TR" sz="2000"/>
              <a:t>a) İki ile elli arasında çalışanı bulunan işyerlerinde bir.</a:t>
            </a:r>
          </a:p>
          <a:p>
            <a:pPr>
              <a:lnSpc>
                <a:spcPct val="80000"/>
              </a:lnSpc>
            </a:pPr>
            <a:r>
              <a:rPr lang="tr-TR" altLang="tr-TR" sz="2000"/>
              <a:t>b) Ellibir ile yüz arasında çalışanı bulunan işyerlerinde iki.</a:t>
            </a:r>
          </a:p>
          <a:p>
            <a:pPr>
              <a:lnSpc>
                <a:spcPct val="80000"/>
              </a:lnSpc>
            </a:pPr>
            <a:r>
              <a:rPr lang="tr-TR" altLang="tr-TR" sz="2000"/>
              <a:t>c) Yüzbir ile beşyüz arasında çalışanı bulunan işyerlerinde üç.</a:t>
            </a:r>
          </a:p>
          <a:p>
            <a:pPr>
              <a:lnSpc>
                <a:spcPct val="80000"/>
              </a:lnSpc>
            </a:pPr>
            <a:r>
              <a:rPr lang="tr-TR" altLang="tr-TR" sz="2000"/>
              <a:t>ç) </a:t>
            </a:r>
            <a:r>
              <a:rPr lang="tr-TR" altLang="tr-TR" sz="2000">
                <a:solidFill>
                  <a:srgbClr val="990033"/>
                </a:solidFill>
              </a:rPr>
              <a:t>Beşyüzbir ile bin arasında çalışanı bulunan işyerlerinde dört.</a:t>
            </a:r>
          </a:p>
          <a:p>
            <a:pPr>
              <a:lnSpc>
                <a:spcPct val="80000"/>
              </a:lnSpc>
            </a:pPr>
            <a:r>
              <a:rPr lang="tr-TR" altLang="tr-TR" sz="2000"/>
              <a:t>d) Binbir ile ikibin arasında çalışanı bulunan işyerlerinde beş.</a:t>
            </a:r>
          </a:p>
          <a:p>
            <a:pPr>
              <a:lnSpc>
                <a:spcPct val="80000"/>
              </a:lnSpc>
            </a:pPr>
            <a:r>
              <a:rPr lang="tr-TR" altLang="tr-TR" sz="2000"/>
              <a:t>e) İkibinbir ve üzeri çalışanı bulunan işyerlerinde altı.</a:t>
            </a:r>
          </a:p>
        </p:txBody>
      </p:sp>
    </p:spTree>
    <p:extLst>
      <p:ext uri="{BB962C8B-B14F-4D97-AF65-F5344CB8AC3E}">
        <p14:creationId xmlns:p14="http://schemas.microsoft.com/office/powerpoint/2010/main" val="526898075"/>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85)	 Aşağıdakilerden hangisi kapalı alanlarda çalışmalarda alınacak genel korunma önlemlerinden değildir?</a:t>
            </a:r>
          </a:p>
          <a:p>
            <a:pPr algn="l"/>
            <a:r>
              <a:rPr lang="tr-TR" sz="2000" dirty="0">
                <a:solidFill>
                  <a:schemeClr val="tx1"/>
                </a:solidFill>
              </a:rPr>
              <a:t>A)	Kapalı alanlarda asla yalnız çalışılmamalı, mutlaka ikinci kişiler kapalı alan dışında yardımcı olarak bulunmalıdır.</a:t>
            </a:r>
          </a:p>
          <a:p>
            <a:pPr algn="l"/>
            <a:r>
              <a:rPr lang="tr-TR" sz="2000" dirty="0">
                <a:solidFill>
                  <a:schemeClr val="tx1"/>
                </a:solidFill>
              </a:rPr>
              <a:t>B)	Kuyu veya diğer yeraltı tesislerinde yapılacak bakım ve onarım işlerinde zararlı, zehirleyici, boğucu veya parlayıcı gaz veya sıvıların tehlikeli bir şekilde birikebileceği göz önünde bulundurularak gerekli ve yeterli güvenlik önlemleri alınmalıdır. </a:t>
            </a:r>
          </a:p>
          <a:p>
            <a:pPr algn="l"/>
            <a:r>
              <a:rPr lang="tr-TR" sz="2000" dirty="0">
                <a:solidFill>
                  <a:schemeClr val="tx1"/>
                </a:solidFill>
              </a:rPr>
              <a:t>C)	Yeraltı işlerinde, delme ve kazma sırasında çalışanların sağlığını koruyacak ve güvenliğini sağlayacak yeterli ve uygun havalandırma tesisatı yapılmalıdır.</a:t>
            </a:r>
          </a:p>
          <a:p>
            <a:pPr algn="l"/>
            <a:r>
              <a:rPr lang="tr-TR" sz="2000" dirty="0">
                <a:solidFill>
                  <a:schemeClr val="tx1"/>
                </a:solidFill>
              </a:rPr>
              <a:t>D)	Çeşitli gazların hava ile patlayıcı bir karışım meydana getirebileceği yeraltı işlerinde açık alevli lamba veya cihazlar kullanılmalıdır.</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160</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lgn="l"/>
            <a:r>
              <a:rPr lang="tr-TR" altLang="tr-TR" sz="3200">
                <a:solidFill>
                  <a:schemeClr val="accent2"/>
                </a:solidFill>
              </a:rPr>
              <a:t>Kapalı Alanlarda Çalışmalarda Alınacak Genel Korunma Önlemleri</a:t>
            </a:r>
          </a:p>
        </p:txBody>
      </p:sp>
      <p:sp>
        <p:nvSpPr>
          <p:cNvPr id="103427" name="Rectangle 3"/>
          <p:cNvSpPr>
            <a:spLocks noGrp="1" noChangeArrowheads="1"/>
          </p:cNvSpPr>
          <p:nvPr>
            <p:ph type="body" idx="1"/>
          </p:nvPr>
        </p:nvSpPr>
        <p:spPr/>
        <p:txBody>
          <a:bodyPr/>
          <a:lstStyle/>
          <a:p>
            <a:pPr algn="just">
              <a:lnSpc>
                <a:spcPct val="90000"/>
              </a:lnSpc>
              <a:buFontTx/>
              <a:buNone/>
            </a:pPr>
            <a:r>
              <a:rPr lang="tr-TR" altLang="tr-TR" sz="2000"/>
              <a:t>13.</a:t>
            </a:r>
            <a:r>
              <a:rPr lang="tr-TR" altLang="tr-TR" sz="2000" u="sng">
                <a:solidFill>
                  <a:srgbClr val="000066"/>
                </a:solidFill>
              </a:rPr>
              <a:t>Kazı sırasında, zehirli ve boğucu gaz bulunduğu anlaşıldığı hallerde, çalışanlar derhal oradan uzaklaştırılmalı</a:t>
            </a:r>
            <a:r>
              <a:rPr lang="tr-TR" altLang="tr-TR" sz="2000"/>
              <a:t>, gaz çıkışı önlenmeli ve biriken gaz boşaltılmadıkça kazı işlerine başlanılmamalıdır. </a:t>
            </a:r>
          </a:p>
          <a:p>
            <a:pPr algn="just">
              <a:lnSpc>
                <a:spcPct val="90000"/>
              </a:lnSpc>
              <a:buFontTx/>
              <a:buNone/>
            </a:pPr>
            <a:r>
              <a:rPr lang="tr-TR" altLang="tr-TR" sz="2000"/>
              <a:t>14.Patlayıcı maddelerin kullanıldığı veya serbest silisin bulunduğu yerlerde, kazı toprağı ıslatılmalıdır. </a:t>
            </a:r>
          </a:p>
          <a:p>
            <a:pPr algn="just">
              <a:lnSpc>
                <a:spcPct val="90000"/>
              </a:lnSpc>
              <a:buFontTx/>
              <a:buNone/>
            </a:pPr>
            <a:r>
              <a:rPr lang="tr-TR" altLang="tr-TR" sz="2000"/>
              <a:t>15.</a:t>
            </a:r>
            <a:r>
              <a:rPr lang="tr-TR" altLang="tr-TR" sz="2000" u="sng">
                <a:solidFill>
                  <a:srgbClr val="000066"/>
                </a:solidFill>
              </a:rPr>
              <a:t>Kaya kazılmasını gerektiren yer altı işlerinde, sulu delici makineler kullanılmalı</a:t>
            </a:r>
            <a:r>
              <a:rPr lang="tr-TR" altLang="tr-TR" sz="2000"/>
              <a:t> veya tozların çalışanların sağlığına zarar vermemesi için gerekli diğer önlemler alınmalıdır.</a:t>
            </a:r>
          </a:p>
          <a:p>
            <a:pPr algn="just">
              <a:lnSpc>
                <a:spcPct val="90000"/>
              </a:lnSpc>
              <a:buFontTx/>
              <a:buNone/>
            </a:pPr>
            <a:r>
              <a:rPr lang="tr-TR" altLang="tr-TR" sz="2000"/>
              <a:t>16.Elektrikle aydınlatılmış </a:t>
            </a:r>
            <a:r>
              <a:rPr lang="tr-TR" altLang="tr-TR" sz="2000" u="sng">
                <a:solidFill>
                  <a:srgbClr val="000066"/>
                </a:solidFill>
              </a:rPr>
              <a:t>yer altı işyerlerinde</a:t>
            </a:r>
            <a:r>
              <a:rPr lang="tr-TR" altLang="tr-TR" sz="2000"/>
              <a:t>, akımın kesilmesi halinde işçilerin tahliye edilmelerini sağlamak ve ancak bu sürede kullanılmak üzere </a:t>
            </a:r>
            <a:r>
              <a:rPr lang="tr-TR" altLang="tr-TR" sz="2000" u="sng">
                <a:solidFill>
                  <a:srgbClr val="000066"/>
                </a:solidFill>
              </a:rPr>
              <a:t>madenci lambaları veya fenerleri ya da benzeri uygun aydınlatma araçları bulundurulmalıdır.</a:t>
            </a:r>
          </a:p>
          <a:p>
            <a:pPr>
              <a:lnSpc>
                <a:spcPct val="90000"/>
              </a:lnSpc>
            </a:pPr>
            <a:endParaRPr lang="tr-TR" altLang="tr-TR" sz="2000"/>
          </a:p>
        </p:txBody>
      </p:sp>
    </p:spTree>
    <p:extLst>
      <p:ext uri="{BB962C8B-B14F-4D97-AF65-F5344CB8AC3E}">
        <p14:creationId xmlns:p14="http://schemas.microsoft.com/office/powerpoint/2010/main" val="187985019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86)	Aşağıda belirtilen hangisi kişisel koruyucu donanımların seçim ve kullanım kurallarının belirlenmesinde önemli değildir?</a:t>
            </a:r>
          </a:p>
          <a:p>
            <a:pPr algn="l"/>
            <a:r>
              <a:rPr lang="tr-TR" sz="2400" dirty="0">
                <a:solidFill>
                  <a:schemeClr val="tx1"/>
                </a:solidFill>
              </a:rPr>
              <a:t>A)	İşyerinde çalışan sayısı</a:t>
            </a:r>
          </a:p>
          <a:p>
            <a:pPr algn="l"/>
            <a:r>
              <a:rPr lang="tr-TR" sz="2400" dirty="0">
                <a:solidFill>
                  <a:schemeClr val="tx1"/>
                </a:solidFill>
              </a:rPr>
              <a:t>B)	Maruziyet sıklığı</a:t>
            </a:r>
          </a:p>
          <a:p>
            <a:pPr algn="l"/>
            <a:r>
              <a:rPr lang="tr-TR" sz="2400" dirty="0">
                <a:solidFill>
                  <a:schemeClr val="tx1"/>
                </a:solidFill>
              </a:rPr>
              <a:t>C)	İşçinin çalıştığı yerin özellikleri</a:t>
            </a:r>
          </a:p>
          <a:p>
            <a:pPr algn="l"/>
            <a:r>
              <a:rPr lang="tr-TR" sz="2400" dirty="0">
                <a:solidFill>
                  <a:schemeClr val="tx1"/>
                </a:solidFill>
              </a:rPr>
              <a:t>D)	Kullanım süreleri</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162</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87)	 Kişisel korucu donanımların işyerlerinde kullanımı ile ilgili olarak aşağıdakilerden hangisi yanlıştır?</a:t>
            </a:r>
          </a:p>
          <a:p>
            <a:pPr algn="l"/>
            <a:r>
              <a:rPr lang="tr-TR" sz="2400" dirty="0">
                <a:solidFill>
                  <a:schemeClr val="tx1"/>
                </a:solidFill>
              </a:rPr>
              <a:t>A)	Ergonomik gereksinimler uygun olmalı</a:t>
            </a:r>
          </a:p>
          <a:p>
            <a:pPr algn="l"/>
            <a:r>
              <a:rPr lang="tr-TR" sz="2400" dirty="0">
                <a:solidFill>
                  <a:schemeClr val="tx1"/>
                </a:solidFill>
              </a:rPr>
              <a:t>B)	Gerekli ayarlamalar yapıldığında kullanana tam uymalı </a:t>
            </a:r>
          </a:p>
          <a:p>
            <a:pPr algn="l"/>
            <a:r>
              <a:rPr lang="tr-TR" sz="2400" dirty="0">
                <a:solidFill>
                  <a:schemeClr val="tx1"/>
                </a:solidFill>
              </a:rPr>
              <a:t>C)	Risk yaratmadan ilgili riski önlemeye uygun olmalı</a:t>
            </a:r>
          </a:p>
          <a:p>
            <a:pPr algn="l"/>
            <a:r>
              <a:rPr lang="tr-TR" sz="2400" dirty="0">
                <a:solidFill>
                  <a:schemeClr val="tx1"/>
                </a:solidFill>
              </a:rPr>
              <a:t>D)	İstisnai ve özel koşullara uygun olmalı</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163</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0" y="333375"/>
            <a:ext cx="9144000" cy="287338"/>
          </a:xfrm>
        </p:spPr>
        <p:txBody>
          <a:bodyPr/>
          <a:lstStyle/>
          <a:p>
            <a:r>
              <a:rPr lang="tr-TR" altLang="tr-TR" sz="2400" b="1">
                <a:solidFill>
                  <a:srgbClr val="FF5050"/>
                </a:solidFill>
              </a:rPr>
              <a:t>KİŞİSEL KORUYUCU DONANIMLARIN SEÇİMİ VE KULLANIMI:</a:t>
            </a:r>
            <a:r>
              <a:rPr lang="tr-TR" altLang="tr-TR" sz="2400" b="1"/>
              <a:t/>
            </a:r>
            <a:br>
              <a:rPr lang="tr-TR" altLang="tr-TR" sz="2400" b="1"/>
            </a:br>
            <a:endParaRPr lang="tr-TR" altLang="tr-TR" sz="2400" b="1"/>
          </a:p>
        </p:txBody>
      </p:sp>
      <p:sp>
        <p:nvSpPr>
          <p:cNvPr id="104451" name="Rectangle 3"/>
          <p:cNvSpPr>
            <a:spLocks noGrp="1" noChangeArrowheads="1"/>
          </p:cNvSpPr>
          <p:nvPr>
            <p:ph idx="4294967295"/>
          </p:nvPr>
        </p:nvSpPr>
        <p:spPr>
          <a:xfrm>
            <a:off x="539750" y="836613"/>
            <a:ext cx="8280400" cy="5761037"/>
          </a:xfrm>
        </p:spPr>
        <p:txBody>
          <a:bodyPr/>
          <a:lstStyle/>
          <a:p>
            <a:pPr>
              <a:lnSpc>
                <a:spcPct val="90000"/>
              </a:lnSpc>
            </a:pPr>
            <a:r>
              <a:rPr lang="tr-TR" altLang="tr-TR" sz="2600" b="1"/>
              <a:t>Tüm kişisel koruyucu donanımlar;</a:t>
            </a:r>
          </a:p>
          <a:p>
            <a:pPr>
              <a:lnSpc>
                <a:spcPct val="90000"/>
              </a:lnSpc>
            </a:pPr>
            <a:endParaRPr lang="tr-TR" altLang="tr-TR" sz="2600" b="1"/>
          </a:p>
          <a:p>
            <a:pPr>
              <a:lnSpc>
                <a:spcPct val="90000"/>
              </a:lnSpc>
              <a:buClr>
                <a:schemeClr val="tx1"/>
              </a:buClr>
              <a:buFont typeface="Wingdings" pitchFamily="2" charset="2"/>
              <a:buChar char="ü"/>
            </a:pPr>
            <a:r>
              <a:rPr lang="tr-TR" altLang="tr-TR" sz="2600" b="1">
                <a:solidFill>
                  <a:schemeClr val="hlink"/>
                </a:solidFill>
              </a:rPr>
              <a:t>Tam koruma sağlamalıdır.</a:t>
            </a:r>
          </a:p>
          <a:p>
            <a:pPr>
              <a:lnSpc>
                <a:spcPct val="90000"/>
              </a:lnSpc>
              <a:buClr>
                <a:schemeClr val="tx1"/>
              </a:buClr>
              <a:buFont typeface="Wingdings" pitchFamily="2" charset="2"/>
              <a:buChar char="ü"/>
            </a:pPr>
            <a:endParaRPr lang="tr-TR" altLang="tr-TR" sz="2600" b="1">
              <a:solidFill>
                <a:schemeClr val="hlink"/>
              </a:solidFill>
            </a:endParaRPr>
          </a:p>
          <a:p>
            <a:pPr>
              <a:lnSpc>
                <a:spcPct val="90000"/>
              </a:lnSpc>
              <a:buClr>
                <a:schemeClr val="tx1"/>
              </a:buClr>
              <a:buFont typeface="Wingdings" pitchFamily="2" charset="2"/>
              <a:buChar char="ü"/>
            </a:pPr>
            <a:r>
              <a:rPr lang="tr-TR" altLang="tr-TR" sz="2600" b="1">
                <a:solidFill>
                  <a:schemeClr val="hlink"/>
                </a:solidFill>
              </a:rPr>
              <a:t>Kendileri bir tehlike kaynağı olmamalıdır.</a:t>
            </a:r>
          </a:p>
          <a:p>
            <a:pPr>
              <a:lnSpc>
                <a:spcPct val="90000"/>
              </a:lnSpc>
              <a:buClr>
                <a:schemeClr val="tx1"/>
              </a:buClr>
              <a:buFont typeface="Wingdings" pitchFamily="2" charset="2"/>
              <a:buChar char="ü"/>
            </a:pPr>
            <a:endParaRPr lang="tr-TR" altLang="tr-TR" sz="2600" b="1">
              <a:solidFill>
                <a:schemeClr val="hlink"/>
              </a:solidFill>
            </a:endParaRPr>
          </a:p>
          <a:p>
            <a:pPr>
              <a:lnSpc>
                <a:spcPct val="90000"/>
              </a:lnSpc>
              <a:buClr>
                <a:schemeClr val="tx1"/>
              </a:buClr>
              <a:buFont typeface="Wingdings" pitchFamily="2" charset="2"/>
              <a:buChar char="ü"/>
            </a:pPr>
            <a:r>
              <a:rPr lang="tr-TR" altLang="tr-TR" sz="2600" b="1">
                <a:solidFill>
                  <a:schemeClr val="hlink"/>
                </a:solidFill>
              </a:rPr>
              <a:t>Kullanılan vücut kısımlarına ve yapılan işe tam uygunluk sağlamalıdır.</a:t>
            </a:r>
          </a:p>
          <a:p>
            <a:pPr>
              <a:lnSpc>
                <a:spcPct val="90000"/>
              </a:lnSpc>
              <a:buClr>
                <a:schemeClr val="tx1"/>
              </a:buClr>
              <a:buFont typeface="Wingdings" pitchFamily="2" charset="2"/>
              <a:buChar char="ü"/>
            </a:pPr>
            <a:endParaRPr lang="tr-TR" altLang="tr-TR" sz="2600" b="1">
              <a:solidFill>
                <a:schemeClr val="hlink"/>
              </a:solidFill>
            </a:endParaRPr>
          </a:p>
          <a:p>
            <a:pPr>
              <a:lnSpc>
                <a:spcPct val="90000"/>
              </a:lnSpc>
              <a:buClr>
                <a:schemeClr val="tx1"/>
              </a:buClr>
              <a:buFont typeface="Wingdings" pitchFamily="2" charset="2"/>
              <a:buChar char="ü"/>
            </a:pPr>
            <a:r>
              <a:rPr lang="tr-TR" altLang="tr-TR" sz="2600" b="1">
                <a:solidFill>
                  <a:schemeClr val="hlink"/>
                </a:solidFill>
              </a:rPr>
              <a:t>Kullanımı, bakım ve temizliği kolay ve pratik olmalıdır.</a:t>
            </a:r>
          </a:p>
          <a:p>
            <a:pPr>
              <a:lnSpc>
                <a:spcPct val="90000"/>
              </a:lnSpc>
              <a:buClr>
                <a:schemeClr val="tx1"/>
              </a:buClr>
              <a:buFont typeface="Wingdings" pitchFamily="2" charset="2"/>
              <a:buChar char="ü"/>
            </a:pPr>
            <a:endParaRPr lang="tr-TR" altLang="tr-TR" sz="2600" b="1">
              <a:solidFill>
                <a:schemeClr val="hlink"/>
              </a:solidFill>
            </a:endParaRPr>
          </a:p>
          <a:p>
            <a:pPr>
              <a:lnSpc>
                <a:spcPct val="90000"/>
              </a:lnSpc>
              <a:buClr>
                <a:schemeClr val="tx1"/>
              </a:buClr>
              <a:buFont typeface="Wingdings" pitchFamily="2" charset="2"/>
              <a:buChar char="ü"/>
            </a:pPr>
            <a:r>
              <a:rPr lang="tr-TR" altLang="tr-TR" sz="2600" b="1">
                <a:solidFill>
                  <a:schemeClr val="hlink"/>
                </a:solidFill>
              </a:rPr>
              <a:t>İşyeri koşullarına uygun olmalıdır.</a:t>
            </a:r>
            <a:endParaRPr lang="tr-TR" altLang="tr-TR" sz="2200">
              <a:solidFill>
                <a:schemeClr val="hlink"/>
              </a:solidFill>
            </a:endParaRPr>
          </a:p>
          <a:p>
            <a:pPr>
              <a:lnSpc>
                <a:spcPct val="90000"/>
              </a:lnSpc>
            </a:pPr>
            <a:endParaRPr lang="tr-TR" altLang="tr-TR" sz="2200"/>
          </a:p>
        </p:txBody>
      </p:sp>
    </p:spTree>
    <p:extLst>
      <p:ext uri="{BB962C8B-B14F-4D97-AF65-F5344CB8AC3E}">
        <p14:creationId xmlns:p14="http://schemas.microsoft.com/office/powerpoint/2010/main" val="4180400113"/>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88)	 Ağaç işlemede kullanılan Daire Testere Tezgahlarında çalışma tablasının yerden yüksekliği yerden kaç santimetre yükseklikte olmalıdır?</a:t>
            </a:r>
          </a:p>
          <a:p>
            <a:pPr algn="l"/>
            <a:r>
              <a:rPr lang="tr-TR" sz="2400" dirty="0">
                <a:solidFill>
                  <a:schemeClr val="tx1"/>
                </a:solidFill>
              </a:rPr>
              <a:t>A) 80 – 85 cm			B) 85 – 90 cm</a:t>
            </a:r>
          </a:p>
          <a:p>
            <a:pPr algn="l"/>
            <a:r>
              <a:rPr lang="tr-TR" sz="2400" dirty="0">
                <a:solidFill>
                  <a:schemeClr val="tx1"/>
                </a:solidFill>
              </a:rPr>
              <a:t>C) 90 – 95 cm			D) 95 – 100 cm</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165</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lgn="l"/>
            <a:r>
              <a:rPr lang="tr-TR" altLang="tr-TR" sz="3200">
                <a:solidFill>
                  <a:srgbClr val="18479F"/>
                </a:solidFill>
              </a:rPr>
              <a:t>Daire Testere Tezgahlarında Güvenlik</a:t>
            </a:r>
          </a:p>
        </p:txBody>
      </p:sp>
      <p:sp>
        <p:nvSpPr>
          <p:cNvPr id="105475" name="Rectangle 3"/>
          <p:cNvSpPr>
            <a:spLocks noGrp="1" noChangeArrowheads="1"/>
          </p:cNvSpPr>
          <p:nvPr>
            <p:ph type="body" idx="1"/>
          </p:nvPr>
        </p:nvSpPr>
        <p:spPr>
          <a:xfrm>
            <a:off x="0" y="1600200"/>
            <a:ext cx="4953000" cy="4525963"/>
          </a:xfrm>
        </p:spPr>
        <p:txBody>
          <a:bodyPr/>
          <a:lstStyle/>
          <a:p>
            <a:pPr>
              <a:spcBef>
                <a:spcPts val="600"/>
              </a:spcBef>
              <a:spcAft>
                <a:spcPts val="600"/>
              </a:spcAft>
            </a:pPr>
            <a:r>
              <a:rPr lang="tr-TR" altLang="tr-TR" sz="2000" u="sng"/>
              <a:t>Çalışma tablasının yerden yüksekliği 85-90 cm. olmalı,</a:t>
            </a:r>
          </a:p>
          <a:p>
            <a:pPr>
              <a:spcBef>
                <a:spcPts val="600"/>
              </a:spcBef>
              <a:spcAft>
                <a:spcPts val="600"/>
              </a:spcAft>
            </a:pPr>
            <a:r>
              <a:rPr lang="tr-TR" altLang="tr-TR" sz="2000"/>
              <a:t>Daire testerenin üstü ve etrafı mafsallı ve kesilecek parçanın dokunması ile açılabilen bir koruyucu ile kapatılmalı, testerenin tabla altındaki kısmı da korunmalı,</a:t>
            </a:r>
          </a:p>
          <a:p>
            <a:pPr>
              <a:spcBef>
                <a:spcPts val="600"/>
              </a:spcBef>
              <a:spcAft>
                <a:spcPts val="600"/>
              </a:spcAft>
            </a:pPr>
            <a:r>
              <a:rPr lang="tr-TR" altLang="tr-TR" sz="2000" u="sng"/>
              <a:t>Kısa parçalarda veya malzemenin son kısımları işlenirken kayar takozlar kullanılmalıdır</a:t>
            </a:r>
            <a:r>
              <a:rPr lang="tr-TR" altLang="tr-TR" sz="2000"/>
              <a:t>.</a:t>
            </a:r>
            <a:endParaRPr lang="tr-TR" altLang="tr-TR"/>
          </a:p>
        </p:txBody>
      </p:sp>
      <p:pic>
        <p:nvPicPr>
          <p:cNvPr id="105476" name="4 Resim" descr="E-1500-CIZICILI-YATAR-DAIRE-TESTERE-MAKINASI-TEMIZ-VE-FULL-BAKIMLIDIR-UYGUN-FIYATA-MAKINANIN-TEK-ADRESINDEN-OZAN-MAKINA-MARKETTEN-wwwozanmakinacom_1285337929_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00200"/>
            <a:ext cx="3886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7" name="Picture 9" descr="tara0008"/>
          <p:cNvPicPr>
            <a:picLocks noChangeAspect="1" noChangeArrowheads="1"/>
          </p:cNvPicPr>
          <p:nvPr/>
        </p:nvPicPr>
        <p:blipFill>
          <a:blip r:embed="rId3">
            <a:extLst>
              <a:ext uri="{28A0092B-C50C-407E-A947-70E740481C1C}">
                <a14:useLocalDpi xmlns:a14="http://schemas.microsoft.com/office/drawing/2010/main" val="0"/>
              </a:ext>
            </a:extLst>
          </a:blip>
          <a:srcRect l="23021" t="19066" r="60240" b="66722"/>
          <a:stretch>
            <a:fillRect/>
          </a:stretch>
        </p:blipFill>
        <p:spPr bwMode="auto">
          <a:xfrm>
            <a:off x="4953000" y="4191000"/>
            <a:ext cx="38623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430015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89)	 İş ekipmanları, bunları kullananlara ve diğer çalışanlara en az risk oluşturacak şekilde yerleştirilir, kurulur ve kullanılır. Bu amaçla, iş ekipmanının hareketli kısımları ile çevresinde bulunan sabit veya hareketli kısımlar arasında ……………………… bulundurulur. </a:t>
            </a:r>
          </a:p>
          <a:p>
            <a:pPr algn="l"/>
            <a:r>
              <a:rPr lang="tr-TR" sz="2400" dirty="0">
                <a:solidFill>
                  <a:schemeClr val="tx1"/>
                </a:solidFill>
              </a:rPr>
              <a:t>İş Ekipmanlarının Kullanımında Sağlık ve Güvenlik Şartları Yönetmeliğine göre yukarıda ifade edilen paragrafta boşluk olan yere aşağıdakilerden hangisi gelmelidir?</a:t>
            </a:r>
          </a:p>
          <a:p>
            <a:pPr algn="l"/>
            <a:r>
              <a:rPr lang="tr-TR" sz="2400" dirty="0">
                <a:solidFill>
                  <a:schemeClr val="tx1"/>
                </a:solidFill>
              </a:rPr>
              <a:t>A)	Yeterli mesafe		</a:t>
            </a:r>
          </a:p>
          <a:p>
            <a:pPr algn="l"/>
            <a:r>
              <a:rPr lang="tr-TR" sz="2400" dirty="0">
                <a:solidFill>
                  <a:schemeClr val="tx1"/>
                </a:solidFill>
              </a:rPr>
              <a:t>B)	Uygun ekipman</a:t>
            </a:r>
          </a:p>
          <a:p>
            <a:pPr algn="l"/>
            <a:r>
              <a:rPr lang="tr-TR" sz="2400" dirty="0">
                <a:solidFill>
                  <a:schemeClr val="tx1"/>
                </a:solidFill>
              </a:rPr>
              <a:t>C)	Koruyucu ekipman			</a:t>
            </a:r>
          </a:p>
          <a:p>
            <a:pPr algn="l"/>
            <a:r>
              <a:rPr lang="tr-TR" sz="2400" dirty="0">
                <a:solidFill>
                  <a:schemeClr val="tx1"/>
                </a:solidFill>
              </a:rPr>
              <a:t>D)	Özel ekipman</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167</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algn="l"/>
            <a:r>
              <a:rPr lang="tr-TR" altLang="tr-TR" sz="3200">
                <a:solidFill>
                  <a:srgbClr val="18479F"/>
                </a:solidFill>
              </a:rPr>
              <a:t>Mevzuat Açısından İşverenin Yükümlülükleri</a:t>
            </a:r>
          </a:p>
        </p:txBody>
      </p:sp>
      <p:sp>
        <p:nvSpPr>
          <p:cNvPr id="106499" name="Rectangle 3"/>
          <p:cNvSpPr>
            <a:spLocks noGrp="1" noChangeArrowheads="1"/>
          </p:cNvSpPr>
          <p:nvPr>
            <p:ph type="body" idx="1"/>
          </p:nvPr>
        </p:nvSpPr>
        <p:spPr>
          <a:xfrm>
            <a:off x="152400" y="1600200"/>
            <a:ext cx="6248400" cy="4525963"/>
          </a:xfrm>
        </p:spPr>
        <p:txBody>
          <a:bodyPr/>
          <a:lstStyle/>
          <a:p>
            <a:pPr>
              <a:lnSpc>
                <a:spcPct val="80000"/>
              </a:lnSpc>
              <a:buFontTx/>
              <a:buNone/>
            </a:pPr>
            <a:r>
              <a:rPr lang="tr-TR" altLang="tr-TR" sz="2000"/>
              <a:t>	</a:t>
            </a:r>
            <a:r>
              <a:rPr lang="tr-TR" altLang="tr-TR" sz="2000">
                <a:solidFill>
                  <a:srgbClr val="A50021"/>
                </a:solidFill>
              </a:rPr>
              <a:t>İş Ekipmanlarının Kullanımında Sağlık ve Güvenlik  Şartları Yönetmeliği EK-2</a:t>
            </a:r>
          </a:p>
          <a:p>
            <a:pPr>
              <a:lnSpc>
                <a:spcPct val="80000"/>
              </a:lnSpc>
            </a:pPr>
            <a:endParaRPr lang="tr-TR" altLang="tr-TR" sz="2000" b="1"/>
          </a:p>
          <a:p>
            <a:pPr>
              <a:lnSpc>
                <a:spcPct val="80000"/>
              </a:lnSpc>
            </a:pPr>
            <a:r>
              <a:rPr lang="tr-TR" altLang="tr-TR" sz="2000" b="1"/>
              <a:t>1. Tüm iş ekipmanları için genel hükümler</a:t>
            </a:r>
            <a:endParaRPr lang="tr-TR" altLang="tr-TR" sz="2000"/>
          </a:p>
          <a:p>
            <a:pPr>
              <a:lnSpc>
                <a:spcPct val="80000"/>
              </a:lnSpc>
            </a:pPr>
            <a:endParaRPr lang="tr-TR" altLang="tr-TR" sz="2000"/>
          </a:p>
          <a:p>
            <a:pPr>
              <a:lnSpc>
                <a:spcPct val="80000"/>
              </a:lnSpc>
            </a:pPr>
            <a:r>
              <a:rPr lang="tr-TR" altLang="tr-TR" sz="2000"/>
              <a:t>1.1. İş ekipmanları, bunları kullananlara ve diğer çalışanlara </a:t>
            </a:r>
            <a:r>
              <a:rPr lang="tr-TR" altLang="tr-TR" sz="2000" u="sng">
                <a:solidFill>
                  <a:schemeClr val="accent2"/>
                </a:solidFill>
              </a:rPr>
              <a:t>en az risk oluşturacak şekilde yerleştirilir, kurulur ve kullanılır</a:t>
            </a:r>
            <a:r>
              <a:rPr lang="tr-TR" altLang="tr-TR" sz="2000"/>
              <a:t>. Bu amaçla, iş ekipmanının</a:t>
            </a:r>
            <a:r>
              <a:rPr lang="tr-TR" altLang="tr-TR" sz="2000" u="sng">
                <a:solidFill>
                  <a:schemeClr val="accent2"/>
                </a:solidFill>
              </a:rPr>
              <a:t> hareketli kısımları ile çevresinde bulunan sabit veya hareketli kısımlar arasında yeterli mesafe bulundurulur.</a:t>
            </a:r>
            <a:r>
              <a:rPr lang="tr-TR" altLang="tr-TR" sz="2000"/>
              <a:t> </a:t>
            </a:r>
          </a:p>
          <a:p>
            <a:pPr>
              <a:lnSpc>
                <a:spcPct val="80000"/>
              </a:lnSpc>
            </a:pPr>
            <a:r>
              <a:rPr lang="tr-TR" altLang="tr-TR" sz="2000"/>
              <a:t>Ayrıca iş ekipmanında </a:t>
            </a:r>
            <a:r>
              <a:rPr lang="tr-TR" altLang="tr-TR" sz="2000" u="sng">
                <a:solidFill>
                  <a:srgbClr val="000099"/>
                </a:solidFill>
              </a:rPr>
              <a:t>kullanılan ya da üretilen enerjinin veya maddelerin güvenli bir şekilde temini ve uzaklaştırılması sağlanır</a:t>
            </a:r>
            <a:r>
              <a:rPr lang="tr-TR" altLang="tr-TR" sz="2000">
                <a:solidFill>
                  <a:srgbClr val="000099"/>
                </a:solidFill>
              </a:rPr>
              <a:t> </a:t>
            </a:r>
          </a:p>
          <a:p>
            <a:pPr>
              <a:lnSpc>
                <a:spcPct val="80000"/>
              </a:lnSpc>
              <a:buFontTx/>
              <a:buNone/>
            </a:pPr>
            <a:endParaRPr lang="tr-TR" altLang="tr-TR" sz="2000">
              <a:solidFill>
                <a:srgbClr val="000099"/>
              </a:solidFill>
            </a:endParaRPr>
          </a:p>
        </p:txBody>
      </p:sp>
      <p:pic>
        <p:nvPicPr>
          <p:cNvPr id="106500" name="2 Resim" descr="944217406e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81200"/>
            <a:ext cx="3048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06419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90)	 Domino Kuramı, domino taşlarının birbirini devirmesine benzer biçimde, her basamağın bir sonrakini harekete geçirdiği beş aşamalı olaylar zinciri bu kuramın temelini oluşturur. Olaylar zincirinde aşağıdaki hangi kavram yer almaz?</a:t>
            </a:r>
          </a:p>
          <a:p>
            <a:pPr algn="l"/>
            <a:r>
              <a:rPr lang="tr-TR" sz="2400" dirty="0">
                <a:solidFill>
                  <a:schemeClr val="tx1"/>
                </a:solidFill>
              </a:rPr>
              <a:t>A)	Gelenekler ve sosyal çevre      </a:t>
            </a:r>
          </a:p>
          <a:p>
            <a:pPr algn="l"/>
            <a:r>
              <a:rPr lang="tr-TR" sz="2400" dirty="0">
                <a:solidFill>
                  <a:schemeClr val="tx1"/>
                </a:solidFill>
              </a:rPr>
              <a:t>B)	İşçi hatası                           </a:t>
            </a:r>
          </a:p>
          <a:p>
            <a:pPr algn="l"/>
            <a:r>
              <a:rPr lang="tr-TR" sz="2400" dirty="0">
                <a:solidFill>
                  <a:schemeClr val="tx1"/>
                </a:solidFill>
              </a:rPr>
              <a:t>C)	Güvensiz davranışla oluşan fiziksel veya mekanik zarar</a:t>
            </a:r>
          </a:p>
          <a:p>
            <a:pPr algn="l"/>
            <a:r>
              <a:rPr lang="tr-TR" sz="2400" dirty="0">
                <a:solidFill>
                  <a:schemeClr val="tx1"/>
                </a:solidFill>
              </a:rPr>
              <a:t>D)	Tehlikeli durum</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169</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9)	 “Belirli süreli iş sözleşmesi, esaslı bir neden olmadıkça, birden fazla üst üste (zincirleme) yapılamaz. Aksi halde iş sözleşmesi başlangıçtan itibaren ……………………… kabul edilir.”</a:t>
            </a:r>
          </a:p>
          <a:p>
            <a:pPr algn="l"/>
            <a:r>
              <a:rPr lang="tr-TR" sz="2400" dirty="0">
                <a:solidFill>
                  <a:schemeClr val="tx1"/>
                </a:solidFill>
              </a:rPr>
              <a:t>4857 sayılı İş Kanunu’na göre yukarıdaki cümlede eksik olan yere aşağıdakilerden hangisi gelmelidir? </a:t>
            </a:r>
          </a:p>
          <a:p>
            <a:pPr algn="l"/>
            <a:r>
              <a:rPr lang="tr-TR" sz="2400" dirty="0">
                <a:solidFill>
                  <a:schemeClr val="tx1"/>
                </a:solidFill>
              </a:rPr>
              <a:t>A-) Tam Süreli			</a:t>
            </a:r>
            <a:r>
              <a:rPr lang="tr-TR" sz="2400" dirty="0" smtClean="0">
                <a:solidFill>
                  <a:schemeClr val="tx1"/>
                </a:solidFill>
              </a:rPr>
              <a:t>	B-</a:t>
            </a:r>
            <a:r>
              <a:rPr lang="tr-TR" sz="2400" dirty="0">
                <a:solidFill>
                  <a:schemeClr val="tx1"/>
                </a:solidFill>
              </a:rPr>
              <a:t>) Belirsiz süreli</a:t>
            </a:r>
          </a:p>
          <a:p>
            <a:pPr algn="l"/>
            <a:r>
              <a:rPr lang="tr-TR" sz="2400" dirty="0">
                <a:solidFill>
                  <a:schemeClr val="tx1"/>
                </a:solidFill>
              </a:rPr>
              <a:t>C-) Belirli süreli			D-) Kısmi Süreli</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17</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91)	İşyerlerinde çalışanların eğitimleri ile ilgili aşağıdakilerden hangisi yanlıştır?</a:t>
            </a:r>
          </a:p>
          <a:p>
            <a:pPr algn="l"/>
            <a:r>
              <a:rPr lang="tr-TR" sz="2400" dirty="0">
                <a:solidFill>
                  <a:schemeClr val="tx1"/>
                </a:solidFill>
              </a:rPr>
              <a:t>A)	Çok tehlikeli sınıfta yer alan işyerlerinde yılda en az bir defa.</a:t>
            </a:r>
          </a:p>
          <a:p>
            <a:pPr algn="l"/>
            <a:r>
              <a:rPr lang="tr-TR" sz="2400" dirty="0">
                <a:solidFill>
                  <a:schemeClr val="tx1"/>
                </a:solidFill>
              </a:rPr>
              <a:t>B)	Tehlikeli sınıfta yer alan işyerlerinde iki yılda en az bir defa.</a:t>
            </a:r>
          </a:p>
          <a:p>
            <a:pPr algn="l"/>
            <a:r>
              <a:rPr lang="tr-TR" sz="2400" dirty="0">
                <a:solidFill>
                  <a:schemeClr val="tx1"/>
                </a:solidFill>
              </a:rPr>
              <a:t>C)	Az tehlikeli sınıfta yer alan işyerlerinde üç yılda en az bir defa.</a:t>
            </a:r>
          </a:p>
          <a:p>
            <a:pPr algn="l"/>
            <a:r>
              <a:rPr lang="tr-TR" sz="2400" dirty="0">
                <a:solidFill>
                  <a:schemeClr val="tx1"/>
                </a:solidFill>
              </a:rPr>
              <a:t>D)	İş kazası geçiren veya meslek hastalığına yakalanan çalışana işe dönüşünde çalışmaya başladıktan sonra, kazanın veya meslek hastalığının sebepleri, korunma yolları ve güvenli çalışma yöntemleri ile ilgili ilave eğitim</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170</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lgn="l"/>
            <a:r>
              <a:rPr lang="tr-TR" altLang="tr-TR" sz="3200">
                <a:solidFill>
                  <a:srgbClr val="18479F"/>
                </a:solidFill>
              </a:rPr>
              <a:t>İş Sağlığı ve Güvenliği Eğitimlerinin Usul ve Esasları Hakkında Yönetmelik</a:t>
            </a:r>
          </a:p>
        </p:txBody>
      </p:sp>
      <p:sp>
        <p:nvSpPr>
          <p:cNvPr id="5" name="4 Aşağı Ok"/>
          <p:cNvSpPr>
            <a:spLocks noChangeArrowheads="1"/>
          </p:cNvSpPr>
          <p:nvPr>
            <p:ph type="body" idx="1"/>
          </p:nvPr>
        </p:nvSpPr>
        <p:spPr>
          <a:xfrm>
            <a:off x="457200" y="1371600"/>
            <a:ext cx="8229600" cy="1066800"/>
          </a:xfrm>
          <a:prstGeom prst="downArrow">
            <a:avLst>
              <a:gd name="adj1" fmla="val 80620"/>
              <a:gd name="adj2" fmla="val 50000"/>
            </a:avLst>
          </a:prstGeom>
          <a:solidFill>
            <a:srgbClr val="8064A2"/>
          </a:solidFill>
          <a:ln w="38100" algn="ctr">
            <a:solidFill>
              <a:schemeClr val="bg1"/>
            </a:solidFill>
            <a:miter lim="800000"/>
            <a:headEnd/>
            <a:tailEnd/>
          </a:ln>
          <a:effectLst>
            <a:outerShdw dist="20000" dir="5400000" rotWithShape="0">
              <a:srgbClr val="000000">
                <a:alpha val="37999"/>
              </a:srgbClr>
            </a:outerShdw>
          </a:effectLst>
        </p:spPr>
        <p:txBody>
          <a:bodyPr/>
          <a:lstStyle/>
          <a:p>
            <a:pPr algn="ctr">
              <a:spcBef>
                <a:spcPct val="0"/>
              </a:spcBef>
              <a:buFontTx/>
              <a:buNone/>
            </a:pPr>
            <a:r>
              <a:rPr lang="tr-TR" altLang="tr-TR" sz="2400" b="1">
                <a:solidFill>
                  <a:schemeClr val="bg1"/>
                </a:solidFill>
              </a:rPr>
              <a:t>İş sağlığı ve güvenliği eğitimleri</a:t>
            </a:r>
          </a:p>
        </p:txBody>
      </p:sp>
      <p:sp>
        <p:nvSpPr>
          <p:cNvPr id="112644" name="Rectangle 4"/>
          <p:cNvSpPr>
            <a:spLocks noChangeArrowheads="1"/>
          </p:cNvSpPr>
          <p:nvPr/>
        </p:nvSpPr>
        <p:spPr bwMode="auto">
          <a:xfrm>
            <a:off x="3276600" y="2590800"/>
            <a:ext cx="57150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sz="2000" b="1"/>
              <a:t>Madde 6 —</a:t>
            </a:r>
          </a:p>
          <a:p>
            <a:r>
              <a:rPr lang="tr-TR" altLang="tr-TR" sz="2000" u="sng"/>
              <a:t>(5) İş kazası geçiren veya meslek hastalığına yakalanan çalışana </a:t>
            </a:r>
            <a:r>
              <a:rPr lang="tr-TR" altLang="tr-TR" sz="2000" u="sng">
                <a:solidFill>
                  <a:schemeClr val="accent2"/>
                </a:solidFill>
              </a:rPr>
              <a:t>işe dönüşünde çalışmaya başlamadan önce</a:t>
            </a:r>
            <a:r>
              <a:rPr lang="tr-TR" altLang="tr-TR" sz="2000" u="sng"/>
              <a:t>, kazanın veya meslek hastalığının sebepleri, korunma yolları ve </a:t>
            </a:r>
            <a:r>
              <a:rPr lang="tr-TR" altLang="tr-TR" sz="2000" u="sng">
                <a:solidFill>
                  <a:schemeClr val="accent2"/>
                </a:solidFill>
              </a:rPr>
              <a:t>güvenli çalışma yöntemleri ile ilgili ilave eğitim verilir.</a:t>
            </a:r>
          </a:p>
          <a:p>
            <a:endParaRPr lang="tr-TR" altLang="tr-TR" sz="2000" u="sng"/>
          </a:p>
          <a:p>
            <a:r>
              <a:rPr lang="tr-TR" altLang="tr-TR" sz="2000" u="sng"/>
              <a:t>(6) Herhangi bir sebeple </a:t>
            </a:r>
            <a:r>
              <a:rPr lang="tr-TR" altLang="tr-TR" sz="2000" u="sng">
                <a:solidFill>
                  <a:srgbClr val="000066"/>
                </a:solidFill>
              </a:rPr>
              <a:t>altı aydan fazla süreyle işten uzak kalanlara, tekrar işe başlatılmadan önce bilgi yenileme eğitimi verilir.</a:t>
            </a:r>
          </a:p>
        </p:txBody>
      </p:sp>
      <p:pic>
        <p:nvPicPr>
          <p:cNvPr id="112645" name="Picture 5" descr="200314329-001"/>
          <p:cNvPicPr>
            <a:picLocks noChangeAspect="1" noChangeArrowheads="1"/>
          </p:cNvPicPr>
          <p:nvPr/>
        </p:nvPicPr>
        <p:blipFill>
          <a:blip r:embed="rId2">
            <a:extLst>
              <a:ext uri="{28A0092B-C50C-407E-A947-70E740481C1C}">
                <a14:useLocalDpi xmlns:a14="http://schemas.microsoft.com/office/drawing/2010/main" val="0"/>
              </a:ext>
            </a:extLst>
          </a:blip>
          <a:srcRect t="8414"/>
          <a:stretch>
            <a:fillRect/>
          </a:stretch>
        </p:blipFill>
        <p:spPr bwMode="auto">
          <a:xfrm>
            <a:off x="228600" y="2819400"/>
            <a:ext cx="3005138"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677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12645"/>
                                        </p:tgtEl>
                                        <p:attrNameLst>
                                          <p:attrName>style.visibility</p:attrName>
                                        </p:attrNameLst>
                                      </p:cBhvr>
                                      <p:to>
                                        <p:strVal val="visible"/>
                                      </p:to>
                                    </p:set>
                                    <p:anim calcmode="lin" valueType="num">
                                      <p:cBhvr>
                                        <p:cTn id="7" dur="500" fill="hold"/>
                                        <p:tgtEl>
                                          <p:spTgt spid="112645"/>
                                        </p:tgtEl>
                                        <p:attrNameLst>
                                          <p:attrName>ppt_w</p:attrName>
                                        </p:attrNameLst>
                                      </p:cBhvr>
                                      <p:tavLst>
                                        <p:tav tm="0">
                                          <p:val>
                                            <p:fltVal val="0"/>
                                          </p:val>
                                        </p:tav>
                                        <p:tav tm="100000">
                                          <p:val>
                                            <p:strVal val="#ppt_w"/>
                                          </p:val>
                                        </p:tav>
                                      </p:tavLst>
                                    </p:anim>
                                    <p:anim calcmode="lin" valueType="num">
                                      <p:cBhvr>
                                        <p:cTn id="8" dur="500" fill="hold"/>
                                        <p:tgtEl>
                                          <p:spTgt spid="1126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C</a:t>
            </a:r>
            <a:endParaRPr lang="tr-TR"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1800" dirty="0">
                <a:solidFill>
                  <a:schemeClr val="tx1"/>
                </a:solidFill>
              </a:rPr>
              <a:t>92)	 Bir maden işçisi solunum güçlüğü, öksürük ve balgam şikayetleriyle işyeri hekimi tarafından devlet hastanesine sevk edilmiş, burada kendisine kronik bronşit tanısı konmuştur. İşçinin hastalığının o işyerinden kaynaklanan bir meslek hastalığı olarak kabulü için aşağıda yazılı işlemlerin doğru sıralaması hangi seçenekte verilmiştir?</a:t>
            </a:r>
          </a:p>
          <a:p>
            <a:pPr algn="l"/>
            <a:r>
              <a:rPr lang="tr-TR" sz="1800" dirty="0">
                <a:solidFill>
                  <a:schemeClr val="tx1"/>
                </a:solidFill>
              </a:rPr>
              <a:t>1. 	İşe giriş muayenesi öncesinde yaptırması gereken solunum fonksiyon testi ve akciğer </a:t>
            </a:r>
            <a:r>
              <a:rPr lang="tr-TR" sz="1800" dirty="0" err="1">
                <a:solidFill>
                  <a:schemeClr val="tx1"/>
                </a:solidFill>
              </a:rPr>
              <a:t>grafisi</a:t>
            </a:r>
            <a:r>
              <a:rPr lang="tr-TR" sz="1800" dirty="0">
                <a:solidFill>
                  <a:schemeClr val="tx1"/>
                </a:solidFill>
              </a:rPr>
              <a:t> bulguları normal olmalı</a:t>
            </a:r>
          </a:p>
          <a:p>
            <a:pPr algn="l"/>
            <a:r>
              <a:rPr lang="tr-TR" sz="1800" dirty="0">
                <a:solidFill>
                  <a:schemeClr val="tx1"/>
                </a:solidFill>
              </a:rPr>
              <a:t>2. 	İşyerinde ortamında toz ölçümleri düzenli yapılmış olmalı ve kayıtları bulunmalı</a:t>
            </a:r>
          </a:p>
          <a:p>
            <a:pPr algn="l"/>
            <a:r>
              <a:rPr lang="tr-TR" sz="1800" dirty="0">
                <a:solidFill>
                  <a:schemeClr val="tx1"/>
                </a:solidFill>
              </a:rPr>
              <a:t>3. 	İşe giriş muayenesinde, işçinin daha önceden toz maruziyeti yaşadığı bir işyerinde çalışmadığı öğrenilmeli</a:t>
            </a:r>
          </a:p>
          <a:p>
            <a:pPr algn="l"/>
            <a:r>
              <a:rPr lang="tr-TR" sz="1800" dirty="0">
                <a:solidFill>
                  <a:schemeClr val="tx1"/>
                </a:solidFill>
              </a:rPr>
              <a:t>4. 	İşçinin düzenli olarak yapılan tıbbi tahlillerinde solunum fonksiyon kayıpları ve bununla uyumlu akciğer </a:t>
            </a:r>
            <a:r>
              <a:rPr lang="tr-TR" sz="1800" dirty="0" err="1">
                <a:solidFill>
                  <a:schemeClr val="tx1"/>
                </a:solidFill>
              </a:rPr>
              <a:t>grafisi</a:t>
            </a:r>
            <a:r>
              <a:rPr lang="tr-TR" sz="1800" dirty="0">
                <a:solidFill>
                  <a:schemeClr val="tx1"/>
                </a:solidFill>
              </a:rPr>
              <a:t> belirtilerini gösteren kayıtlar bulunmalı</a:t>
            </a:r>
          </a:p>
          <a:p>
            <a:pPr algn="l"/>
            <a:endParaRPr lang="tr-TR" sz="1800" dirty="0">
              <a:solidFill>
                <a:schemeClr val="tx1"/>
              </a:solidFill>
            </a:endParaRPr>
          </a:p>
          <a:p>
            <a:pPr algn="l"/>
            <a:r>
              <a:rPr lang="tr-TR" sz="1800" dirty="0">
                <a:solidFill>
                  <a:schemeClr val="tx1"/>
                </a:solidFill>
              </a:rPr>
              <a:t>A) 2-4-1-3			B) 1-2-3-4</a:t>
            </a:r>
          </a:p>
          <a:p>
            <a:pPr algn="l"/>
            <a:r>
              <a:rPr lang="tr-TR" sz="1800" dirty="0">
                <a:solidFill>
                  <a:schemeClr val="tx1"/>
                </a:solidFill>
              </a:rPr>
              <a:t>C) 1-3-2-4			D) 3-4-1-2</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172</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93)	 </a:t>
            </a:r>
          </a:p>
          <a:p>
            <a:pPr algn="l"/>
            <a:r>
              <a:rPr lang="tr-TR" sz="2400" dirty="0">
                <a:solidFill>
                  <a:schemeClr val="tx1"/>
                </a:solidFill>
              </a:rPr>
              <a:t>I- 	Dışarıdan hava basarak havalandırma</a:t>
            </a:r>
          </a:p>
          <a:p>
            <a:pPr algn="l"/>
            <a:r>
              <a:rPr lang="tr-TR" sz="2400" dirty="0">
                <a:solidFill>
                  <a:schemeClr val="tx1"/>
                </a:solidFill>
              </a:rPr>
              <a:t>II- 	İçerdeki havayı emip dışarı atarak havalandırma</a:t>
            </a:r>
          </a:p>
          <a:p>
            <a:pPr algn="l"/>
            <a:r>
              <a:rPr lang="tr-TR" sz="2400" dirty="0">
                <a:solidFill>
                  <a:schemeClr val="tx1"/>
                </a:solidFill>
              </a:rPr>
              <a:t>III- Alttan havalandırma</a:t>
            </a:r>
          </a:p>
          <a:p>
            <a:pPr algn="l"/>
            <a:r>
              <a:rPr lang="tr-TR" sz="2400" dirty="0">
                <a:solidFill>
                  <a:schemeClr val="tx1"/>
                </a:solidFill>
              </a:rPr>
              <a:t>IV- Hava üst taraftan verilerek ve alt taraftan çekilerek yapılan havalandırma</a:t>
            </a:r>
          </a:p>
          <a:p>
            <a:pPr algn="l"/>
            <a:r>
              <a:rPr lang="tr-TR" sz="2400" dirty="0">
                <a:solidFill>
                  <a:schemeClr val="tx1"/>
                </a:solidFill>
              </a:rPr>
              <a:t>Havalandırma ve İklimlendirme prensiplerine göre yukarıdaki ifadelerden hangi/hangileri cebri havalandırma yöntemleridir?</a:t>
            </a:r>
          </a:p>
          <a:p>
            <a:pPr algn="l"/>
            <a:r>
              <a:rPr lang="tr-TR" sz="2400" dirty="0">
                <a:solidFill>
                  <a:schemeClr val="tx1"/>
                </a:solidFill>
              </a:rPr>
              <a:t>A) I ve II				B) I, II, III, IV</a:t>
            </a:r>
          </a:p>
          <a:p>
            <a:pPr algn="l"/>
            <a:r>
              <a:rPr lang="tr-TR" sz="2400" dirty="0">
                <a:solidFill>
                  <a:schemeClr val="tx1"/>
                </a:solidFill>
              </a:rPr>
              <a:t>C) II, III ve IV			</a:t>
            </a:r>
            <a:r>
              <a:rPr lang="tr-TR" sz="2400" dirty="0" smtClean="0">
                <a:solidFill>
                  <a:schemeClr val="tx1"/>
                </a:solidFill>
              </a:rPr>
              <a:t>	D</a:t>
            </a:r>
            <a:r>
              <a:rPr lang="tr-TR" sz="2400" dirty="0">
                <a:solidFill>
                  <a:schemeClr val="tx1"/>
                </a:solidFill>
              </a:rPr>
              <a:t>) I, II ve IV </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173</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Başlık"/>
          <p:cNvSpPr>
            <a:spLocks noGrp="1"/>
          </p:cNvSpPr>
          <p:nvPr>
            <p:ph type="title" idx="4294967295"/>
          </p:nvPr>
        </p:nvSpPr>
        <p:spPr>
          <a:xfrm>
            <a:off x="457200" y="274638"/>
            <a:ext cx="8229600" cy="633412"/>
          </a:xfrm>
        </p:spPr>
        <p:txBody>
          <a:bodyPr/>
          <a:lstStyle/>
          <a:p>
            <a:pPr algn="l"/>
            <a:r>
              <a:rPr lang="tr-TR" altLang="tr-TR" sz="3200"/>
              <a:t>CEBRİ HAVALANDIRMA</a:t>
            </a:r>
          </a:p>
        </p:txBody>
      </p:sp>
      <p:sp>
        <p:nvSpPr>
          <p:cNvPr id="113667" name="2 İçerik Yer Tutucusu"/>
          <p:cNvSpPr>
            <a:spLocks noGrp="1"/>
          </p:cNvSpPr>
          <p:nvPr>
            <p:ph idx="4294967295"/>
          </p:nvPr>
        </p:nvSpPr>
        <p:spPr>
          <a:xfrm>
            <a:off x="457200" y="1196975"/>
            <a:ext cx="8229600" cy="4929188"/>
          </a:xfrm>
        </p:spPr>
        <p:txBody>
          <a:bodyPr/>
          <a:lstStyle/>
          <a:p>
            <a:pPr algn="just"/>
            <a:r>
              <a:rPr lang="tr-TR" altLang="tr-TR" sz="2400">
                <a:solidFill>
                  <a:srgbClr val="000099"/>
                </a:solidFill>
              </a:rPr>
              <a:t>İşyerlerinin havalandırmasını, tabii havalandırma ile yeterli şekilde yapılamadığı durumlarda cebri havalandırmaya baş vurulur</a:t>
            </a:r>
            <a:r>
              <a:rPr lang="tr-TR" altLang="tr-TR" sz="2400"/>
              <a:t>. Zorlayıcı birtakım etkilerle hava akımının yönlendirilmesi ile oluşur. Hava akımını doğal seyri dışında etkilemek için birtakım unsurlardan faydalanılır. Klima, aspiratör, vantilatör gibi. Başlıca beş şekilde yapılır.</a:t>
            </a:r>
          </a:p>
          <a:p>
            <a:pPr lvl="1" algn="just"/>
            <a:r>
              <a:rPr lang="tr-TR" altLang="tr-TR" sz="2400" u="sng">
                <a:solidFill>
                  <a:srgbClr val="A50021"/>
                </a:solidFill>
              </a:rPr>
              <a:t>Dışarıdan hava basarak havalandırma</a:t>
            </a:r>
          </a:p>
          <a:p>
            <a:pPr lvl="1" algn="just"/>
            <a:r>
              <a:rPr lang="tr-TR" altLang="tr-TR" sz="2400" u="sng">
                <a:solidFill>
                  <a:srgbClr val="A50021"/>
                </a:solidFill>
              </a:rPr>
              <a:t>İçerdeki havayı emip dışarı atarak havalandırma</a:t>
            </a:r>
          </a:p>
          <a:p>
            <a:pPr lvl="1" algn="just"/>
            <a:r>
              <a:rPr lang="tr-TR" altLang="tr-TR" sz="2400" u="sng">
                <a:solidFill>
                  <a:srgbClr val="A50021"/>
                </a:solidFill>
              </a:rPr>
              <a:t>Alttan havalandırma</a:t>
            </a:r>
          </a:p>
          <a:p>
            <a:pPr lvl="1" algn="just"/>
            <a:r>
              <a:rPr lang="tr-TR" altLang="tr-TR" sz="2400" u="sng">
                <a:solidFill>
                  <a:srgbClr val="A50021"/>
                </a:solidFill>
              </a:rPr>
              <a:t>Üstten havalandırma</a:t>
            </a:r>
          </a:p>
          <a:p>
            <a:pPr lvl="1" algn="just"/>
            <a:r>
              <a:rPr lang="tr-TR" altLang="tr-TR" sz="2400" u="sng">
                <a:solidFill>
                  <a:srgbClr val="A50021"/>
                </a:solidFill>
              </a:rPr>
              <a:t>Hava üst taraftan verilerek ve alt taraftan çekilerek yapılan havalandırma</a:t>
            </a:r>
            <a:r>
              <a:rPr lang="tr-TR" altLang="tr-TR" sz="2400"/>
              <a:t>,</a:t>
            </a:r>
          </a:p>
          <a:p>
            <a:endParaRPr lang="tr-TR" altLang="tr-TR" sz="2400"/>
          </a:p>
        </p:txBody>
      </p:sp>
      <p:sp>
        <p:nvSpPr>
          <p:cNvPr id="4" name="3 Slayt Numarası Yer Tutucusu"/>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343B85B-D24B-4AD7-8D7A-A3912B40B299}" type="slidenum">
              <a:rPr lang="tr-TR" sz="1200">
                <a:solidFill>
                  <a:schemeClr val="tx1">
                    <a:tint val="75000"/>
                  </a:schemeClr>
                </a:solidFill>
                <a:latin typeface="+mn-lt"/>
              </a:rPr>
              <a:pPr algn="r" fontAlgn="auto">
                <a:spcBef>
                  <a:spcPts val="0"/>
                </a:spcBef>
                <a:spcAft>
                  <a:spcPts val="0"/>
                </a:spcAft>
                <a:defRPr/>
              </a:pPr>
              <a:t>174</a:t>
            </a:fld>
            <a:endParaRPr lang="tr-TR" sz="1200" dirty="0">
              <a:solidFill>
                <a:schemeClr val="tx1">
                  <a:tint val="75000"/>
                </a:schemeClr>
              </a:solidFill>
              <a:latin typeface="+mn-lt"/>
            </a:endParaRPr>
          </a:p>
        </p:txBody>
      </p:sp>
    </p:spTree>
    <p:extLst>
      <p:ext uri="{BB962C8B-B14F-4D97-AF65-F5344CB8AC3E}">
        <p14:creationId xmlns:p14="http://schemas.microsoft.com/office/powerpoint/2010/main" val="404212873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94)	 Sağlık kuralları bakımından günde </a:t>
            </a:r>
            <a:r>
              <a:rPr lang="tr-TR" sz="2400" strike="sngStrike" dirty="0">
                <a:solidFill>
                  <a:schemeClr val="tx1"/>
                </a:solidFill>
              </a:rPr>
              <a:t>yedi </a:t>
            </a:r>
            <a:r>
              <a:rPr lang="tr-TR" sz="2400" strike="sngStrike" dirty="0" smtClean="0">
                <a:solidFill>
                  <a:schemeClr val="tx1"/>
                </a:solidFill>
              </a:rPr>
              <a:t>buçuk </a:t>
            </a:r>
            <a:r>
              <a:rPr lang="tr-TR" sz="2400" strike="sngStrike" dirty="0">
                <a:solidFill>
                  <a:schemeClr val="tx1"/>
                </a:solidFill>
              </a:rPr>
              <a:t>saatten </a:t>
            </a:r>
            <a:r>
              <a:rPr lang="tr-TR" sz="2400" dirty="0" smtClean="0">
                <a:solidFill>
                  <a:schemeClr val="tx1"/>
                </a:solidFill>
              </a:rPr>
              <a:t>altı saat veya daha az </a:t>
            </a:r>
            <a:r>
              <a:rPr lang="tr-TR" sz="2400" dirty="0">
                <a:solidFill>
                  <a:schemeClr val="tx1"/>
                </a:solidFill>
              </a:rPr>
              <a:t>çalışılması gereken işler kapsamındaki iş aşağıdakilerden hangisidir?</a:t>
            </a:r>
          </a:p>
          <a:p>
            <a:pPr algn="l"/>
            <a:r>
              <a:rPr lang="tr-TR" sz="2400" dirty="0">
                <a:solidFill>
                  <a:schemeClr val="tx1"/>
                </a:solidFill>
              </a:rPr>
              <a:t>A)	Kaynak işleri,</a:t>
            </a:r>
          </a:p>
          <a:p>
            <a:pPr algn="l"/>
            <a:r>
              <a:rPr lang="tr-TR" sz="2400" dirty="0">
                <a:solidFill>
                  <a:schemeClr val="tx1"/>
                </a:solidFill>
              </a:rPr>
              <a:t>B)	</a:t>
            </a:r>
            <a:r>
              <a:rPr lang="tr-TR" sz="2400" dirty="0" err="1">
                <a:solidFill>
                  <a:schemeClr val="tx1"/>
                </a:solidFill>
              </a:rPr>
              <a:t>İnsektisitlerin</a:t>
            </a:r>
            <a:r>
              <a:rPr lang="tr-TR" sz="2400" dirty="0">
                <a:solidFill>
                  <a:schemeClr val="tx1"/>
                </a:solidFill>
              </a:rPr>
              <a:t> paketlenmesi işleri,</a:t>
            </a:r>
          </a:p>
          <a:p>
            <a:pPr algn="l"/>
            <a:r>
              <a:rPr lang="tr-TR" sz="2400" dirty="0">
                <a:solidFill>
                  <a:schemeClr val="tx1"/>
                </a:solidFill>
              </a:rPr>
              <a:t>C)	</a:t>
            </a:r>
            <a:r>
              <a:rPr lang="tr-TR" sz="2400" dirty="0" err="1">
                <a:solidFill>
                  <a:schemeClr val="tx1"/>
                </a:solidFill>
              </a:rPr>
              <a:t>Kaplamacılık</a:t>
            </a:r>
            <a:r>
              <a:rPr lang="tr-TR" sz="2400" dirty="0">
                <a:solidFill>
                  <a:schemeClr val="tx1"/>
                </a:solidFill>
              </a:rPr>
              <a:t> işleri,</a:t>
            </a:r>
          </a:p>
          <a:p>
            <a:pPr algn="l"/>
            <a:r>
              <a:rPr lang="tr-TR" sz="2400" dirty="0">
                <a:solidFill>
                  <a:schemeClr val="tx1"/>
                </a:solidFill>
              </a:rPr>
              <a:t>D)	Yeraltı işleri,</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175</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95)	 Mesleki risklerin önlenmesi kimin yükümlülüğündedir?</a:t>
            </a:r>
          </a:p>
          <a:p>
            <a:pPr algn="l"/>
            <a:r>
              <a:rPr lang="tr-TR" sz="2400" dirty="0">
                <a:solidFill>
                  <a:schemeClr val="tx1"/>
                </a:solidFill>
              </a:rPr>
              <a:t>A)	İşverenin</a:t>
            </a:r>
          </a:p>
          <a:p>
            <a:pPr algn="l"/>
            <a:r>
              <a:rPr lang="tr-TR" sz="2400" dirty="0">
                <a:solidFill>
                  <a:schemeClr val="tx1"/>
                </a:solidFill>
              </a:rPr>
              <a:t>B)	Çalışan temsilcisinin</a:t>
            </a:r>
          </a:p>
          <a:p>
            <a:pPr algn="l"/>
            <a:r>
              <a:rPr lang="tr-TR" sz="2400" dirty="0">
                <a:solidFill>
                  <a:schemeClr val="tx1"/>
                </a:solidFill>
              </a:rPr>
              <a:t>C)	Destek elemanının</a:t>
            </a:r>
          </a:p>
          <a:p>
            <a:pPr algn="l"/>
            <a:r>
              <a:rPr lang="tr-TR" sz="2400" dirty="0">
                <a:solidFill>
                  <a:schemeClr val="tx1"/>
                </a:solidFill>
              </a:rPr>
              <a:t>D)	İş güvenliği uzmanının</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176</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gn="l"/>
            <a:r>
              <a:rPr lang="tr-TR" altLang="tr-TR" sz="3200"/>
              <a:t>Soru 95</a:t>
            </a:r>
          </a:p>
        </p:txBody>
      </p:sp>
      <p:sp>
        <p:nvSpPr>
          <p:cNvPr id="109571" name="Rectangle 3"/>
          <p:cNvSpPr>
            <a:spLocks noGrp="1" noChangeArrowheads="1"/>
          </p:cNvSpPr>
          <p:nvPr>
            <p:ph type="body" idx="1"/>
          </p:nvPr>
        </p:nvSpPr>
        <p:spPr/>
        <p:txBody>
          <a:bodyPr/>
          <a:lstStyle/>
          <a:p>
            <a:pPr>
              <a:lnSpc>
                <a:spcPct val="80000"/>
              </a:lnSpc>
            </a:pPr>
            <a:r>
              <a:rPr lang="tr-TR" altLang="tr-TR" sz="2000" b="1"/>
              <a:t>Risk değerlendirmesi, kontrol, ölçüm ve araştırma</a:t>
            </a:r>
          </a:p>
          <a:p>
            <a:pPr>
              <a:lnSpc>
                <a:spcPct val="80000"/>
              </a:lnSpc>
            </a:pPr>
            <a:r>
              <a:rPr lang="tr-TR" altLang="tr-TR" sz="2000" b="1"/>
              <a:t>MADDE 10 – </a:t>
            </a:r>
            <a:r>
              <a:rPr lang="tr-TR" altLang="tr-TR" sz="2000"/>
              <a:t>(1) İşveren, iş sağlığı ve güvenliği yönünden risk değerlendirmesi yapmak veya yaptırmakla</a:t>
            </a:r>
          </a:p>
          <a:p>
            <a:pPr>
              <a:lnSpc>
                <a:spcPct val="80000"/>
              </a:lnSpc>
            </a:pPr>
            <a:r>
              <a:rPr lang="tr-TR" altLang="tr-TR" sz="2000"/>
              <a:t>yükümlüdür. Risk değerlendirmesi yapılırken aşağıdaki hususlar dikkate alınır:</a:t>
            </a:r>
          </a:p>
          <a:p>
            <a:pPr>
              <a:lnSpc>
                <a:spcPct val="80000"/>
              </a:lnSpc>
            </a:pPr>
            <a:r>
              <a:rPr lang="tr-TR" altLang="tr-TR" sz="2000"/>
              <a:t>a) Belirli risklerden etkilenecek çalışanların durumu.</a:t>
            </a:r>
          </a:p>
          <a:p>
            <a:pPr>
              <a:lnSpc>
                <a:spcPct val="80000"/>
              </a:lnSpc>
            </a:pPr>
            <a:r>
              <a:rPr lang="tr-TR" altLang="tr-TR" sz="2000"/>
              <a:t>b) Kullanılacak iş ekipmanı ile kimyasal madde ve müstahzarların seçimi.</a:t>
            </a:r>
          </a:p>
          <a:p>
            <a:pPr>
              <a:lnSpc>
                <a:spcPct val="80000"/>
              </a:lnSpc>
            </a:pPr>
            <a:r>
              <a:rPr lang="tr-TR" altLang="tr-TR" sz="2000"/>
              <a:t>c) İşyerinin tertip ve düzeni.</a:t>
            </a:r>
          </a:p>
          <a:p>
            <a:pPr>
              <a:lnSpc>
                <a:spcPct val="80000"/>
              </a:lnSpc>
            </a:pPr>
            <a:r>
              <a:rPr lang="tr-TR" altLang="tr-TR" sz="2000"/>
              <a:t>ç) Genç, yaşlı, engelli, gebe veya emziren çalışanlar gibi özel politika gerektiren gruplar ile kadın çalışanların</a:t>
            </a:r>
          </a:p>
          <a:p>
            <a:pPr>
              <a:lnSpc>
                <a:spcPct val="80000"/>
              </a:lnSpc>
            </a:pPr>
            <a:r>
              <a:rPr lang="tr-TR" altLang="tr-TR" sz="2000"/>
              <a:t>durumu.</a:t>
            </a:r>
          </a:p>
        </p:txBody>
      </p:sp>
    </p:spTree>
    <p:extLst>
      <p:ext uri="{BB962C8B-B14F-4D97-AF65-F5344CB8AC3E}">
        <p14:creationId xmlns:p14="http://schemas.microsoft.com/office/powerpoint/2010/main" val="380867383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96)	 İş Kanununa göre kadınların çalışma süresinden sayılmayan haller aşağıdakilerden hangisidir? </a:t>
            </a:r>
          </a:p>
          <a:p>
            <a:pPr algn="l"/>
            <a:r>
              <a:rPr lang="tr-TR" sz="2400" dirty="0">
                <a:solidFill>
                  <a:schemeClr val="tx1"/>
                </a:solidFill>
              </a:rPr>
              <a:t>A)	Çocuk emziren kadın işçilerin çocuklarına süt vermeleri için belirtilecek süreler</a:t>
            </a:r>
          </a:p>
          <a:p>
            <a:pPr algn="l"/>
            <a:r>
              <a:rPr lang="tr-TR" sz="2400" dirty="0">
                <a:solidFill>
                  <a:schemeClr val="tx1"/>
                </a:solidFill>
              </a:rPr>
              <a:t>B)	Doğumdan sonra alınan 6 aylık ücretsiz izin</a:t>
            </a:r>
          </a:p>
          <a:p>
            <a:pPr algn="l"/>
            <a:r>
              <a:rPr lang="tr-TR" sz="2400" dirty="0">
                <a:solidFill>
                  <a:schemeClr val="tx1"/>
                </a:solidFill>
              </a:rPr>
              <a:t>C)	Doğum öncesi ve sonrası alınan 8 er haftalık izin</a:t>
            </a:r>
          </a:p>
          <a:p>
            <a:pPr algn="l"/>
            <a:r>
              <a:rPr lang="tr-TR" sz="2400" dirty="0">
                <a:solidFill>
                  <a:schemeClr val="tx1"/>
                </a:solidFill>
              </a:rPr>
              <a:t>D)	Doğum sonrası hekim raporu ile artırılabilen süre</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178</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0"/>
            <a:ext cx="8229600" cy="1143000"/>
          </a:xfrm>
        </p:spPr>
        <p:txBody>
          <a:bodyPr/>
          <a:lstStyle/>
          <a:p>
            <a:pPr algn="l"/>
            <a:r>
              <a:rPr lang="tr-TR" altLang="tr-TR" sz="3200">
                <a:solidFill>
                  <a:srgbClr val="7030A0"/>
                </a:solidFill>
              </a:rPr>
              <a:t>4857 Sayılı İş Kanunu</a:t>
            </a:r>
          </a:p>
        </p:txBody>
      </p:sp>
      <p:sp>
        <p:nvSpPr>
          <p:cNvPr id="114691" name="Rectangle 3"/>
          <p:cNvSpPr>
            <a:spLocks noGrp="1" noChangeArrowheads="1"/>
          </p:cNvSpPr>
          <p:nvPr>
            <p:ph type="body" idx="1"/>
          </p:nvPr>
        </p:nvSpPr>
        <p:spPr>
          <a:xfrm>
            <a:off x="457200" y="914400"/>
            <a:ext cx="8229600" cy="5211763"/>
          </a:xfrm>
        </p:spPr>
        <p:txBody>
          <a:bodyPr/>
          <a:lstStyle/>
          <a:p>
            <a:pPr>
              <a:lnSpc>
                <a:spcPct val="80000"/>
              </a:lnSpc>
            </a:pPr>
            <a:r>
              <a:rPr lang="tr-TR" altLang="tr-TR" sz="1900" b="1"/>
              <a:t>Analık halinde çalışma ve süt izni</a:t>
            </a:r>
          </a:p>
          <a:p>
            <a:pPr>
              <a:lnSpc>
                <a:spcPct val="80000"/>
              </a:lnSpc>
            </a:pPr>
            <a:r>
              <a:rPr lang="tr-TR" altLang="tr-TR" sz="1900" b="1"/>
              <a:t>MADDE 74. - </a:t>
            </a:r>
            <a:r>
              <a:rPr lang="tr-TR" altLang="tr-TR" sz="1900" b="1" u="sng">
                <a:solidFill>
                  <a:srgbClr val="990033"/>
                </a:solidFill>
              </a:rPr>
              <a:t>Kadın işçilerin doğumdan önce sekiz ve doğumdan sonra sekiz hafta olmak üzere toplam onaltı haftalık süre için çalıştırılmamaları esastır</a:t>
            </a:r>
            <a:r>
              <a:rPr lang="tr-TR" altLang="tr-TR" sz="1900"/>
              <a:t>. </a:t>
            </a:r>
            <a:r>
              <a:rPr lang="tr-TR" altLang="tr-TR" sz="1900" b="1" u="sng">
                <a:solidFill>
                  <a:srgbClr val="000099"/>
                </a:solidFill>
              </a:rPr>
              <a:t>Çoğul gebelik halinde doğumdan önce çalıştırılmayacak sekiz haftalık süreye iki hafta süre eklenir</a:t>
            </a:r>
            <a:r>
              <a:rPr lang="tr-TR" altLang="tr-TR" sz="1900"/>
              <a:t>. Ancak, sağlık durumu uygun olduğu takdirde, doktorun onayı ile kadın işçi isterse doğumdan önceki üç haftaya kadar işyerinde çalışabilir. Bu durumda, kadın işçinin çalıştığı süreler doğum sonrası sürelere eklenir.</a:t>
            </a:r>
          </a:p>
          <a:p>
            <a:pPr>
              <a:lnSpc>
                <a:spcPct val="80000"/>
              </a:lnSpc>
            </a:pPr>
            <a:r>
              <a:rPr lang="tr-TR" altLang="tr-TR" sz="1900"/>
              <a:t>Hamilelik süresince kadın işçiye periyodik kontroller için ücretli izin verilir.</a:t>
            </a:r>
          </a:p>
          <a:p>
            <a:pPr>
              <a:lnSpc>
                <a:spcPct val="80000"/>
              </a:lnSpc>
            </a:pPr>
            <a:r>
              <a:rPr lang="tr-TR" altLang="tr-TR" sz="1900"/>
              <a:t>Hekim raporu ile gerekli görüldüğü takdirde, hamile kadın işçi sağlığına uygun daha hafif işlerde çalıştırılır. Bu halde işçinin ücretinde bir indirim yapılmaz.</a:t>
            </a:r>
          </a:p>
          <a:p>
            <a:pPr>
              <a:lnSpc>
                <a:spcPct val="80000"/>
              </a:lnSpc>
            </a:pPr>
            <a:r>
              <a:rPr lang="tr-TR" altLang="tr-TR" sz="1900"/>
              <a:t>İsteği halinde kadın işçiye, onaltı haftalık sürenin tamamlanmasından veya çoğul gebelik halinde onsekiz haftalık süreden sonra altı aya kadar ücretsiz izin verilir. Bu süre, yıllık ücretli izin hakkının hesabında dikkate alınmaz.</a:t>
            </a:r>
          </a:p>
          <a:p>
            <a:pPr>
              <a:lnSpc>
                <a:spcPct val="80000"/>
              </a:lnSpc>
            </a:pPr>
            <a:r>
              <a:rPr lang="tr-TR" altLang="tr-TR" sz="1900" b="1" u="sng">
                <a:solidFill>
                  <a:srgbClr val="990033"/>
                </a:solidFill>
              </a:rPr>
              <a:t>Kadın işçilere bir yaşından küçük çocuklarını emzirmeleri için günde toplam birbuçuk saat süt izni verilir</a:t>
            </a:r>
            <a:r>
              <a:rPr lang="tr-TR" altLang="tr-TR" sz="1900" u="sng">
                <a:solidFill>
                  <a:srgbClr val="990033"/>
                </a:solidFill>
              </a:rPr>
              <a:t>. Bu sürenin hangi saatler arasında ve kaça bölünerek kullanılacağını işçi kendisi belirler. </a:t>
            </a:r>
            <a:r>
              <a:rPr lang="tr-TR" altLang="tr-TR" sz="1900" b="1" u="sng">
                <a:solidFill>
                  <a:srgbClr val="990033"/>
                </a:solidFill>
              </a:rPr>
              <a:t>Bu süre günlük çalışma süresinden sayılır.</a:t>
            </a:r>
          </a:p>
        </p:txBody>
      </p:sp>
    </p:spTree>
    <p:extLst>
      <p:ext uri="{BB962C8B-B14F-4D97-AF65-F5344CB8AC3E}">
        <p14:creationId xmlns:p14="http://schemas.microsoft.com/office/powerpoint/2010/main" val="1563264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a:r>
              <a:rPr lang="tr-TR" altLang="tr-TR" sz="3200">
                <a:solidFill>
                  <a:srgbClr val="7030A0"/>
                </a:solidFill>
              </a:rPr>
              <a:t>4857 Sayılı İş Kanunu</a:t>
            </a:r>
          </a:p>
        </p:txBody>
      </p:sp>
      <p:sp>
        <p:nvSpPr>
          <p:cNvPr id="16387" name="Rectangle 3"/>
          <p:cNvSpPr>
            <a:spLocks noGrp="1" noChangeArrowheads="1"/>
          </p:cNvSpPr>
          <p:nvPr>
            <p:ph type="body" idx="1"/>
          </p:nvPr>
        </p:nvSpPr>
        <p:spPr/>
        <p:txBody>
          <a:bodyPr/>
          <a:lstStyle/>
          <a:p>
            <a:pPr>
              <a:buFontTx/>
              <a:buNone/>
            </a:pPr>
            <a:r>
              <a:rPr lang="tr-TR" altLang="tr-TR" sz="2800" i="1"/>
              <a:t>	</a:t>
            </a:r>
            <a:r>
              <a:rPr lang="tr-TR" altLang="tr-TR" sz="2400">
                <a:solidFill>
                  <a:srgbClr val="990033"/>
                </a:solidFill>
              </a:rPr>
              <a:t>Belirli ve belirsiz süreli iş sözleşmesi</a:t>
            </a:r>
            <a:r>
              <a:rPr lang="tr-TR" altLang="tr-TR" sz="2800" i="1"/>
              <a:t> </a:t>
            </a:r>
            <a:endParaRPr lang="tr-TR" altLang="tr-TR" sz="2800"/>
          </a:p>
          <a:p>
            <a:r>
              <a:rPr lang="tr-TR" altLang="tr-TR" sz="2000" b="1"/>
              <a:t>Madde 11 - </a:t>
            </a:r>
            <a:r>
              <a:rPr lang="tr-TR" altLang="tr-TR" sz="2000" u="sng">
                <a:solidFill>
                  <a:srgbClr val="990033"/>
                </a:solidFill>
              </a:rPr>
              <a:t>İş ilişkisinin bir süreye bağlı olarak yapılmadığı halde sözleşme belirsiz süreli sayılır</a:t>
            </a:r>
            <a:r>
              <a:rPr lang="tr-TR" altLang="tr-TR" sz="2000"/>
              <a:t>. Belirli süreli işlerde veya belli bir işin tamamlanması veya </a:t>
            </a:r>
            <a:r>
              <a:rPr lang="tr-TR" altLang="tr-TR" sz="2000" u="sng"/>
              <a:t>belirli bir olgunun ortaya çıkması gibi</a:t>
            </a:r>
            <a:r>
              <a:rPr lang="tr-TR" altLang="tr-TR" sz="2000"/>
              <a:t> objektif </a:t>
            </a:r>
            <a:r>
              <a:rPr lang="tr-TR" altLang="tr-TR" sz="2000" u="sng">
                <a:solidFill>
                  <a:srgbClr val="990033"/>
                </a:solidFill>
              </a:rPr>
              <a:t>koşullara bağlı olarak işveren ile işçi arasında yazılı şekilde yapılan iş sözleşmesi belirli süreli iş sözleşmesidir.</a:t>
            </a:r>
            <a:r>
              <a:rPr lang="tr-TR" altLang="tr-TR" sz="2000"/>
              <a:t> </a:t>
            </a:r>
          </a:p>
          <a:p>
            <a:r>
              <a:rPr lang="tr-TR" altLang="tr-TR" sz="2000" u="sng"/>
              <a:t>Belirli süreli iş sözleşmesi</a:t>
            </a:r>
            <a:r>
              <a:rPr lang="tr-TR" altLang="tr-TR" sz="2000"/>
              <a:t>, esaslı bir neden olmadıkça, </a:t>
            </a:r>
            <a:r>
              <a:rPr lang="tr-TR" altLang="tr-TR" sz="2000" u="sng"/>
              <a:t>birden fazla üst üste (zincirleme) yapılamaz</a:t>
            </a:r>
            <a:r>
              <a:rPr lang="tr-TR" altLang="tr-TR" sz="2000"/>
              <a:t>. </a:t>
            </a:r>
            <a:r>
              <a:rPr lang="tr-TR" altLang="tr-TR" sz="2000" u="sng">
                <a:solidFill>
                  <a:srgbClr val="990033"/>
                </a:solidFill>
              </a:rPr>
              <a:t>Aksi halde iş sözleşmesi başlangıçtan itibaren belirsiz süreli kabul edilir.</a:t>
            </a:r>
            <a:r>
              <a:rPr lang="tr-TR" altLang="tr-TR" sz="2000"/>
              <a:t> </a:t>
            </a:r>
          </a:p>
          <a:p>
            <a:r>
              <a:rPr lang="tr-TR" altLang="tr-TR" sz="2000"/>
              <a:t>Esaslı nedene dayalı zincirleme iş sözleşmeleri, belirli süreli olma özelliğini korurlar.</a:t>
            </a:r>
            <a:r>
              <a:rPr lang="tr-TR" altLang="tr-TR" sz="2800"/>
              <a:t> </a:t>
            </a:r>
          </a:p>
        </p:txBody>
      </p:sp>
    </p:spTree>
    <p:extLst>
      <p:ext uri="{BB962C8B-B14F-4D97-AF65-F5344CB8AC3E}">
        <p14:creationId xmlns:p14="http://schemas.microsoft.com/office/powerpoint/2010/main" val="165162108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97)	 4857 sayılı İş Kanunu Madde 69’a  göre çalışma hayatında "gece" en geç ………………………………… kadar geçen ve her halde ………………………… süren dönemdir. Doğru cevaplar hangi seçenekte doğru olarak verilmiştir?</a:t>
            </a:r>
          </a:p>
          <a:p>
            <a:pPr algn="l"/>
            <a:r>
              <a:rPr lang="tr-TR" sz="2400" dirty="0">
                <a:solidFill>
                  <a:schemeClr val="tx1"/>
                </a:solidFill>
              </a:rPr>
              <a:t>A)	20.00'da başlayarak en erken saat 06.00'ya - en fazla on bir saat</a:t>
            </a:r>
          </a:p>
          <a:p>
            <a:pPr algn="l"/>
            <a:r>
              <a:rPr lang="tr-TR" sz="2400" dirty="0">
                <a:solidFill>
                  <a:schemeClr val="tx1"/>
                </a:solidFill>
              </a:rPr>
              <a:t>B)	19.00'da başlayarak en erken saat 06.00'ya - en fazla on saat</a:t>
            </a:r>
          </a:p>
          <a:p>
            <a:pPr algn="l"/>
            <a:r>
              <a:rPr lang="tr-TR" sz="2400" dirty="0">
                <a:solidFill>
                  <a:schemeClr val="tx1"/>
                </a:solidFill>
              </a:rPr>
              <a:t>C)	20.00'da başlayarak en erken saat 07.00'ye - en az on iki saat</a:t>
            </a:r>
          </a:p>
          <a:p>
            <a:pPr algn="l"/>
            <a:r>
              <a:rPr lang="tr-TR" sz="2400" dirty="0">
                <a:solidFill>
                  <a:schemeClr val="tx1"/>
                </a:solidFill>
              </a:rPr>
              <a:t>D)	19.00'da başlayarak en erken saat 07.00'ya - en fazla on bir saat</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180</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lgn="l"/>
            <a:r>
              <a:rPr lang="tr-TR" altLang="tr-TR" sz="3200">
                <a:solidFill>
                  <a:srgbClr val="18479F"/>
                </a:solidFill>
              </a:rPr>
              <a:t>İlgili Mevzuat</a:t>
            </a:r>
          </a:p>
        </p:txBody>
      </p:sp>
      <p:sp>
        <p:nvSpPr>
          <p:cNvPr id="115715" name="Rectangle 3"/>
          <p:cNvSpPr>
            <a:spLocks noGrp="1" noChangeArrowheads="1"/>
          </p:cNvSpPr>
          <p:nvPr>
            <p:ph type="body" idx="1"/>
          </p:nvPr>
        </p:nvSpPr>
        <p:spPr/>
        <p:txBody>
          <a:bodyPr/>
          <a:lstStyle/>
          <a:p>
            <a:pPr>
              <a:buFontTx/>
              <a:buNone/>
            </a:pPr>
            <a:r>
              <a:rPr lang="tr-TR" altLang="tr-TR" sz="2000">
                <a:solidFill>
                  <a:srgbClr val="215968"/>
                </a:solidFill>
                <a:effectLst>
                  <a:outerShdw blurRad="38100" dist="38100" dir="2700000" algn="tl">
                    <a:srgbClr val="C0C0C0"/>
                  </a:outerShdw>
                </a:effectLst>
              </a:rPr>
              <a:t>	</a:t>
            </a:r>
            <a:r>
              <a:rPr lang="tr-TR" altLang="tr-TR" sz="2000" u="sng">
                <a:solidFill>
                  <a:srgbClr val="800000"/>
                </a:solidFill>
              </a:rPr>
              <a:t>Gece Çalıştırılma Yasağı</a:t>
            </a:r>
          </a:p>
          <a:p>
            <a:r>
              <a:rPr lang="tr-TR" altLang="tr-TR" sz="2000"/>
              <a:t>Madde 5 — </a:t>
            </a:r>
            <a:r>
              <a:rPr lang="tr-TR" altLang="tr-TR" sz="2000" u="sng"/>
              <a:t>4857 sayılı İş Kanununun 69</a:t>
            </a:r>
            <a:r>
              <a:rPr lang="tr-TR" altLang="tr-TR" sz="2000"/>
              <a:t> uncu maddesinin birinci fıkrasında tanımlanan gece dönemine denk düşen </a:t>
            </a:r>
            <a:r>
              <a:rPr lang="tr-TR" altLang="tr-TR" sz="2000" u="sng">
                <a:solidFill>
                  <a:srgbClr val="800000"/>
                </a:solidFill>
              </a:rPr>
              <a:t>20.00-06.00 saatleri arasındaki</a:t>
            </a:r>
            <a:r>
              <a:rPr lang="tr-TR" altLang="tr-TR" sz="2000">
                <a:solidFill>
                  <a:srgbClr val="800000"/>
                </a:solidFill>
              </a:rPr>
              <a:t> işçi postalarında, </a:t>
            </a:r>
            <a:r>
              <a:rPr lang="tr-TR" altLang="tr-TR" sz="2000" u="sng">
                <a:solidFill>
                  <a:srgbClr val="800000"/>
                </a:solidFill>
              </a:rPr>
              <a:t>18 yaşını doldurmamış çocuk ve genç işçilerin çalıştırılmaları yasaktır.</a:t>
            </a:r>
          </a:p>
          <a:p>
            <a:pPr>
              <a:buFontTx/>
              <a:buNone/>
            </a:pPr>
            <a:r>
              <a:rPr lang="tr-TR" altLang="tr-TR" sz="2000">
                <a:solidFill>
                  <a:srgbClr val="215968"/>
                </a:solidFill>
                <a:effectLst>
                  <a:outerShdw blurRad="38100" dist="38100" dir="2700000" algn="tl">
                    <a:srgbClr val="C0C0C0"/>
                  </a:outerShdw>
                </a:effectLst>
              </a:rPr>
              <a:t>	</a:t>
            </a:r>
            <a:r>
              <a:rPr lang="tr-TR" altLang="tr-TR" sz="2000" u="sng">
                <a:solidFill>
                  <a:srgbClr val="800000"/>
                </a:solidFill>
              </a:rPr>
              <a:t>Ücretten İndirim Yapılamayacağı</a:t>
            </a:r>
          </a:p>
          <a:p>
            <a:r>
              <a:rPr lang="tr-TR" altLang="tr-TR" sz="2000"/>
              <a:t>Madde 6 — </a:t>
            </a:r>
            <a:r>
              <a:rPr lang="tr-TR" altLang="tr-TR" sz="2000" u="sng">
                <a:solidFill>
                  <a:srgbClr val="800000"/>
                </a:solidFill>
              </a:rPr>
              <a:t>Bir işçi postası ile yürütülen işlerde</a:t>
            </a:r>
            <a:r>
              <a:rPr lang="tr-TR" altLang="tr-TR" sz="2000"/>
              <a:t>, ikili ya da daha çok posta sayısının artırılması </a:t>
            </a:r>
            <a:r>
              <a:rPr lang="tr-TR" altLang="tr-TR" sz="2000" u="sng">
                <a:solidFill>
                  <a:srgbClr val="800000"/>
                </a:solidFill>
              </a:rPr>
              <a:t>ya da üç posta halinde çalışılan işyerlerinde günlük çalışma süresinin 7,5 saatin altında saptanması sonucunda</a:t>
            </a:r>
            <a:r>
              <a:rPr lang="tr-TR" altLang="tr-TR" sz="2000"/>
              <a:t>, çalışma sürelerindeki azalma nedeniyle, </a:t>
            </a:r>
            <a:r>
              <a:rPr lang="tr-TR" altLang="tr-TR" sz="2000" u="sng">
                <a:solidFill>
                  <a:srgbClr val="800000"/>
                </a:solidFill>
              </a:rPr>
              <a:t>işçilerin ücretlerinden her ne şekilde olursa olsun, indirim yapılamaz.</a:t>
            </a:r>
          </a:p>
          <a:p>
            <a:endParaRPr lang="tr-TR" altLang="tr-TR" sz="2000" u="sng">
              <a:solidFill>
                <a:srgbClr val="800000"/>
              </a:solidFill>
            </a:endParaRPr>
          </a:p>
          <a:p>
            <a:endParaRPr lang="tr-TR" altLang="tr-TR"/>
          </a:p>
        </p:txBody>
      </p:sp>
    </p:spTree>
    <p:extLst>
      <p:ext uri="{BB962C8B-B14F-4D97-AF65-F5344CB8AC3E}">
        <p14:creationId xmlns:p14="http://schemas.microsoft.com/office/powerpoint/2010/main" val="8052259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C</a:t>
            </a:r>
            <a:endParaRPr lang="tr-TR"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98)	“ İş Sağlığı Profesyonelleri İçin Uluslararası Etik Kurallar” aşağıdaki hangi kuruluş tarafından hazırlanmıştır?</a:t>
            </a:r>
          </a:p>
          <a:p>
            <a:pPr algn="l"/>
            <a:r>
              <a:rPr lang="tr-TR" sz="2400" dirty="0">
                <a:solidFill>
                  <a:schemeClr val="tx1"/>
                </a:solidFill>
              </a:rPr>
              <a:t>A)	Dünya Sağlık Örgütü (WHO)		</a:t>
            </a:r>
          </a:p>
          <a:p>
            <a:pPr algn="l"/>
            <a:r>
              <a:rPr lang="tr-TR" sz="2400" dirty="0">
                <a:solidFill>
                  <a:schemeClr val="tx1"/>
                </a:solidFill>
              </a:rPr>
              <a:t>B)	Uluslararası Çalışma Örgütü (ILO)</a:t>
            </a:r>
          </a:p>
          <a:p>
            <a:pPr algn="l"/>
            <a:r>
              <a:rPr lang="tr-TR" sz="2400" dirty="0">
                <a:solidFill>
                  <a:schemeClr val="tx1"/>
                </a:solidFill>
              </a:rPr>
              <a:t>C)	Uluslararası İş Sağlığı Komisyonu (ICOH)</a:t>
            </a:r>
          </a:p>
          <a:p>
            <a:pPr algn="l"/>
            <a:r>
              <a:rPr lang="tr-TR" sz="2400" dirty="0">
                <a:solidFill>
                  <a:schemeClr val="tx1"/>
                </a:solidFill>
              </a:rPr>
              <a:t>D)	Avrupa Birliği İş Sağlığı ve Güvenliği Ajansı (EU-OSHA)</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182</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99)	 Çalışanlara verilecek eğitimler, çalışanların işe girişlerinde ve işin devamı süresince belirlenen periyotlar içinde;</a:t>
            </a:r>
          </a:p>
          <a:p>
            <a:pPr algn="l"/>
            <a:r>
              <a:rPr lang="tr-TR" sz="2000" dirty="0">
                <a:solidFill>
                  <a:schemeClr val="tx1"/>
                </a:solidFill>
              </a:rPr>
              <a:t>a) 	Az tehlikeli işyerleri için en az ……… …...saat,</a:t>
            </a:r>
          </a:p>
          <a:p>
            <a:pPr algn="l"/>
            <a:r>
              <a:rPr lang="tr-TR" sz="2000" dirty="0">
                <a:solidFill>
                  <a:schemeClr val="tx1"/>
                </a:solidFill>
              </a:rPr>
              <a:t>b) 	Tehlikeli işyerleri için en az ………… …...saat,</a:t>
            </a:r>
          </a:p>
          <a:p>
            <a:pPr algn="l"/>
            <a:r>
              <a:rPr lang="tr-TR" sz="2000" dirty="0">
                <a:solidFill>
                  <a:schemeClr val="tx1"/>
                </a:solidFill>
              </a:rPr>
              <a:t>c)	Çok tehlikeli işyerleri için en az …………. saat 	olarak her çalışan için düzenlenir.</a:t>
            </a:r>
          </a:p>
          <a:p>
            <a:pPr algn="l"/>
            <a:r>
              <a:rPr lang="tr-TR" sz="2000" dirty="0">
                <a:solidFill>
                  <a:schemeClr val="tx1"/>
                </a:solidFill>
              </a:rPr>
              <a:t>İş Sağlığı ve Güvenliği Eğitimlerinin Usul ve Esasları Hakkında Yönetmeliğe göre yukarıda ifade edilen cümlelerdeki boş yerlere sırasıyla aşağıdakilerden hangisi gelmelidir?</a:t>
            </a:r>
          </a:p>
          <a:p>
            <a:pPr algn="l"/>
            <a:r>
              <a:rPr lang="tr-TR" sz="2000" dirty="0">
                <a:solidFill>
                  <a:schemeClr val="tx1"/>
                </a:solidFill>
              </a:rPr>
              <a:t>A)	Sekiz – on iki – on altı			</a:t>
            </a:r>
          </a:p>
          <a:p>
            <a:pPr algn="l"/>
            <a:r>
              <a:rPr lang="tr-TR" sz="2000" dirty="0">
                <a:solidFill>
                  <a:schemeClr val="tx1"/>
                </a:solidFill>
              </a:rPr>
              <a:t>B)	Sekiz – on iki – on dört</a:t>
            </a:r>
          </a:p>
          <a:p>
            <a:pPr algn="l"/>
            <a:r>
              <a:rPr lang="tr-TR" sz="2000" dirty="0">
                <a:solidFill>
                  <a:schemeClr val="tx1"/>
                </a:solidFill>
              </a:rPr>
              <a:t>C)	Altı – on iki – on altı			</a:t>
            </a:r>
          </a:p>
          <a:p>
            <a:pPr algn="l"/>
            <a:r>
              <a:rPr lang="tr-TR" sz="2000" dirty="0">
                <a:solidFill>
                  <a:schemeClr val="tx1"/>
                </a:solidFill>
              </a:rPr>
              <a:t>D)	Altı – sekiz – on iki </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183</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algn="l"/>
            <a:r>
              <a:rPr lang="tr-TR" altLang="tr-TR" sz="3200">
                <a:solidFill>
                  <a:srgbClr val="18479F"/>
                </a:solidFill>
              </a:rPr>
              <a:t>İş Sağlığı ve Güvenliği Eğitimlerinin Usul ve Esasları Hakkında Yönetmelik</a:t>
            </a:r>
          </a:p>
        </p:txBody>
      </p:sp>
      <p:sp>
        <p:nvSpPr>
          <p:cNvPr id="6" name="5 Aşağı Ok"/>
          <p:cNvSpPr>
            <a:spLocks noChangeArrowheads="1"/>
          </p:cNvSpPr>
          <p:nvPr>
            <p:ph type="body" idx="1"/>
          </p:nvPr>
        </p:nvSpPr>
        <p:spPr>
          <a:xfrm>
            <a:off x="457200" y="1371600"/>
            <a:ext cx="8229600" cy="990600"/>
          </a:xfrm>
          <a:prstGeom prst="downArrow">
            <a:avLst>
              <a:gd name="adj1" fmla="val 80620"/>
              <a:gd name="adj2" fmla="val 50000"/>
            </a:avLst>
          </a:prstGeom>
          <a:solidFill>
            <a:srgbClr val="8064A2"/>
          </a:solidFill>
          <a:ln w="38100" algn="ctr">
            <a:solidFill>
              <a:schemeClr val="bg1"/>
            </a:solidFill>
            <a:miter lim="800000"/>
            <a:headEnd/>
            <a:tailEnd/>
          </a:ln>
          <a:effectLst>
            <a:outerShdw dist="20000" dir="5400000" rotWithShape="0">
              <a:srgbClr val="000000">
                <a:alpha val="37999"/>
              </a:srgbClr>
            </a:outerShdw>
          </a:effectLst>
        </p:spPr>
        <p:txBody>
          <a:bodyPr/>
          <a:lstStyle/>
          <a:p>
            <a:pPr algn="ctr">
              <a:spcBef>
                <a:spcPct val="0"/>
              </a:spcBef>
              <a:buFontTx/>
              <a:buNone/>
            </a:pPr>
            <a:r>
              <a:rPr lang="tr-TR" altLang="tr-TR" sz="2400" b="1">
                <a:solidFill>
                  <a:schemeClr val="bg1"/>
                </a:solidFill>
              </a:rPr>
              <a:t>Eğitim süreleri ve konuları</a:t>
            </a:r>
          </a:p>
        </p:txBody>
      </p:sp>
      <p:sp>
        <p:nvSpPr>
          <p:cNvPr id="118788" name="2 İçerik Yer Tutucusu"/>
          <p:cNvSpPr>
            <a:spLocks/>
          </p:cNvSpPr>
          <p:nvPr/>
        </p:nvSpPr>
        <p:spPr bwMode="auto">
          <a:xfrm>
            <a:off x="3124200" y="2438400"/>
            <a:ext cx="5715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fontAlgn="base">
              <a:spcBef>
                <a:spcPct val="20000"/>
              </a:spcBef>
              <a:spcAft>
                <a:spcPct val="0"/>
              </a:spcAft>
              <a:buChar char="»"/>
              <a:defRPr sz="2000">
                <a:solidFill>
                  <a:schemeClr val="tx1"/>
                </a:solidFill>
                <a:latin typeface="Arial" pitchFamily="34" charset="0"/>
              </a:defRPr>
            </a:lvl6pPr>
            <a:lvl7pPr marL="2971800" indent="-228600" fontAlgn="base">
              <a:spcBef>
                <a:spcPct val="20000"/>
              </a:spcBef>
              <a:spcAft>
                <a:spcPct val="0"/>
              </a:spcAft>
              <a:buChar char="»"/>
              <a:defRPr sz="2000">
                <a:solidFill>
                  <a:schemeClr val="tx1"/>
                </a:solidFill>
                <a:latin typeface="Arial" pitchFamily="34" charset="0"/>
              </a:defRPr>
            </a:lvl7pPr>
            <a:lvl8pPr marL="3429000" indent="-228600" fontAlgn="base">
              <a:spcBef>
                <a:spcPct val="20000"/>
              </a:spcBef>
              <a:spcAft>
                <a:spcPct val="0"/>
              </a:spcAft>
              <a:buChar char="»"/>
              <a:defRPr sz="2000">
                <a:solidFill>
                  <a:schemeClr val="tx1"/>
                </a:solidFill>
                <a:latin typeface="Arial" pitchFamily="34" charset="0"/>
              </a:defRPr>
            </a:lvl8pPr>
            <a:lvl9pPr marL="3886200" indent="-228600" fontAlgn="base">
              <a:spcBef>
                <a:spcPct val="20000"/>
              </a:spcBef>
              <a:spcAft>
                <a:spcPct val="0"/>
              </a:spcAft>
              <a:buChar char="»"/>
              <a:defRPr sz="2000">
                <a:solidFill>
                  <a:schemeClr val="tx1"/>
                </a:solidFill>
                <a:latin typeface="Arial" pitchFamily="34" charset="0"/>
              </a:defRPr>
            </a:lvl9pPr>
          </a:lstStyle>
          <a:p>
            <a:r>
              <a:rPr lang="tr-TR" altLang="tr-TR" sz="2000" b="1"/>
              <a:t>Madde 11  – </a:t>
            </a:r>
            <a:r>
              <a:rPr lang="tr-TR" altLang="tr-TR" sz="2000"/>
              <a:t>(1)</a:t>
            </a:r>
            <a:r>
              <a:rPr lang="tr-TR" altLang="tr-TR"/>
              <a:t> </a:t>
            </a:r>
            <a:r>
              <a:rPr lang="tr-TR" altLang="tr-TR" sz="2000"/>
              <a:t>Çalışanlara verilecek eğitimler, </a:t>
            </a:r>
            <a:r>
              <a:rPr lang="tr-TR" altLang="tr-TR" sz="2000" b="1" u="sng">
                <a:solidFill>
                  <a:schemeClr val="accent2"/>
                </a:solidFill>
              </a:rPr>
              <a:t>çalışanların işe girişlerinde ve işin devamı süresince</a:t>
            </a:r>
            <a:r>
              <a:rPr lang="tr-TR" altLang="tr-TR" sz="2000"/>
              <a:t> belirlenen periyotlar içinde;</a:t>
            </a:r>
          </a:p>
          <a:p>
            <a:r>
              <a:rPr lang="tr-TR" altLang="tr-TR" sz="2000"/>
              <a:t>a) </a:t>
            </a:r>
            <a:r>
              <a:rPr lang="tr-TR" altLang="tr-TR" sz="2000" b="1" u="sng">
                <a:solidFill>
                  <a:schemeClr val="accent2"/>
                </a:solidFill>
              </a:rPr>
              <a:t>Az tehlikeli işyerleri için</a:t>
            </a:r>
            <a:r>
              <a:rPr lang="tr-TR" altLang="tr-TR" sz="2000" u="sng">
                <a:solidFill>
                  <a:schemeClr val="accent2"/>
                </a:solidFill>
              </a:rPr>
              <a:t> </a:t>
            </a:r>
            <a:r>
              <a:rPr lang="tr-TR" altLang="tr-TR" sz="2000" b="1" u="sng">
                <a:solidFill>
                  <a:srgbClr val="CC0000"/>
                </a:solidFill>
              </a:rPr>
              <a:t>en az sekiz</a:t>
            </a:r>
            <a:r>
              <a:rPr lang="tr-TR" altLang="tr-TR" sz="2000" u="sng">
                <a:solidFill>
                  <a:schemeClr val="accent2"/>
                </a:solidFill>
              </a:rPr>
              <a:t> saat,</a:t>
            </a:r>
          </a:p>
          <a:p>
            <a:r>
              <a:rPr lang="tr-TR" altLang="tr-TR" sz="2000"/>
              <a:t>b) </a:t>
            </a:r>
            <a:r>
              <a:rPr lang="tr-TR" altLang="tr-TR" sz="2000" b="1" u="sng">
                <a:solidFill>
                  <a:schemeClr val="accent2"/>
                </a:solidFill>
              </a:rPr>
              <a:t>Tehlikeli işyerleri için</a:t>
            </a:r>
            <a:r>
              <a:rPr lang="tr-TR" altLang="tr-TR" sz="2000" u="sng">
                <a:solidFill>
                  <a:schemeClr val="accent2"/>
                </a:solidFill>
              </a:rPr>
              <a:t> </a:t>
            </a:r>
            <a:r>
              <a:rPr lang="tr-TR" altLang="tr-TR" sz="2000" b="1" u="sng">
                <a:solidFill>
                  <a:srgbClr val="A50021"/>
                </a:solidFill>
              </a:rPr>
              <a:t>en </a:t>
            </a:r>
            <a:r>
              <a:rPr lang="tr-TR" altLang="tr-TR" sz="2000" b="1" u="sng">
                <a:solidFill>
                  <a:srgbClr val="CC0000"/>
                </a:solidFill>
              </a:rPr>
              <a:t>az on iki</a:t>
            </a:r>
            <a:r>
              <a:rPr lang="tr-TR" altLang="tr-TR" sz="2000" u="sng">
                <a:solidFill>
                  <a:schemeClr val="accent2"/>
                </a:solidFill>
              </a:rPr>
              <a:t> saat,</a:t>
            </a:r>
          </a:p>
          <a:p>
            <a:r>
              <a:rPr lang="tr-TR" altLang="tr-TR" sz="2000"/>
              <a:t>c) </a:t>
            </a:r>
            <a:r>
              <a:rPr lang="tr-TR" altLang="tr-TR" sz="2000" b="1" u="sng">
                <a:solidFill>
                  <a:srgbClr val="000066"/>
                </a:solidFill>
              </a:rPr>
              <a:t>Çok tehlikeli işyerleri için</a:t>
            </a:r>
            <a:r>
              <a:rPr lang="tr-TR" altLang="tr-TR" sz="2000" u="sng"/>
              <a:t> </a:t>
            </a:r>
            <a:r>
              <a:rPr lang="tr-TR" altLang="tr-TR" sz="2000" b="1" u="sng">
                <a:solidFill>
                  <a:srgbClr val="CC0000"/>
                </a:solidFill>
              </a:rPr>
              <a:t>en az on</a:t>
            </a:r>
            <a:r>
              <a:rPr lang="tr-TR" altLang="tr-TR" sz="2000" b="1" u="sng"/>
              <a:t> </a:t>
            </a:r>
            <a:r>
              <a:rPr lang="tr-TR" altLang="tr-TR" sz="2000" b="1" u="sng">
                <a:solidFill>
                  <a:srgbClr val="CC0000"/>
                </a:solidFill>
              </a:rPr>
              <a:t>altı</a:t>
            </a:r>
            <a:r>
              <a:rPr lang="tr-TR" altLang="tr-TR" sz="2000" u="sng">
                <a:solidFill>
                  <a:srgbClr val="CC0000"/>
                </a:solidFill>
              </a:rPr>
              <a:t> </a:t>
            </a:r>
            <a:r>
              <a:rPr lang="tr-TR" altLang="tr-TR" sz="2000" u="sng"/>
              <a:t>saat olarak her çalışan için düzenlenir.</a:t>
            </a:r>
          </a:p>
        </p:txBody>
      </p:sp>
      <p:pic>
        <p:nvPicPr>
          <p:cNvPr id="118789" name="3 Resim" descr="images (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95600"/>
            <a:ext cx="26146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001836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100)	  </a:t>
            </a:r>
          </a:p>
          <a:p>
            <a:pPr algn="l"/>
            <a:r>
              <a:rPr lang="tr-TR" sz="2000" dirty="0">
                <a:solidFill>
                  <a:schemeClr val="tx1"/>
                </a:solidFill>
              </a:rPr>
              <a:t>I- 	Organik ve anorganik pigmentlerin imali işleri.</a:t>
            </a:r>
          </a:p>
          <a:p>
            <a:pPr algn="l"/>
            <a:r>
              <a:rPr lang="tr-TR" sz="2000" dirty="0">
                <a:solidFill>
                  <a:schemeClr val="tx1"/>
                </a:solidFill>
              </a:rPr>
              <a:t>II- 	Kuaförlük ve Selülozik, sentetik ve her çeşit boya ile saç boyama işleri.</a:t>
            </a:r>
          </a:p>
          <a:p>
            <a:pPr algn="l"/>
            <a:r>
              <a:rPr lang="tr-TR" sz="2000" dirty="0">
                <a:solidFill>
                  <a:schemeClr val="tx1"/>
                </a:solidFill>
              </a:rPr>
              <a:t>III- 	Ham kürkleri işleme ve boyama işleri.</a:t>
            </a:r>
          </a:p>
          <a:p>
            <a:pPr algn="l"/>
            <a:r>
              <a:rPr lang="tr-TR" sz="2000" dirty="0">
                <a:solidFill>
                  <a:schemeClr val="tx1"/>
                </a:solidFill>
              </a:rPr>
              <a:t>IV- Tabakhaneler ile her çeşit deri fabrika ve imalathanelerinde tabaklama, nakil ve depolama işleri</a:t>
            </a:r>
          </a:p>
          <a:p>
            <a:pPr algn="l"/>
            <a:r>
              <a:rPr lang="tr-TR" sz="2000" dirty="0">
                <a:solidFill>
                  <a:schemeClr val="tx1"/>
                </a:solidFill>
              </a:rPr>
              <a:t>Yukarıdakilerden hangileri Tehlikeli ve Çok Tehlikeli Sınıfta Yer Alan İşlerde Çalıştırılacakların Mesleki Eğitimlerine Dair Yönetmelik’e göre mesleki eğitim alınacak işlerden değildir?</a:t>
            </a:r>
          </a:p>
          <a:p>
            <a:pPr algn="l"/>
            <a:r>
              <a:rPr lang="tr-TR" sz="2000" dirty="0">
                <a:solidFill>
                  <a:schemeClr val="tx1"/>
                </a:solidFill>
              </a:rPr>
              <a:t>A) II ve III				B) I ve IV</a:t>
            </a:r>
          </a:p>
          <a:p>
            <a:pPr algn="l"/>
            <a:r>
              <a:rPr lang="tr-TR" sz="2000" dirty="0">
                <a:solidFill>
                  <a:schemeClr val="tx1"/>
                </a:solidFill>
              </a:rPr>
              <a:t>B) Yalnız II				D) II, III ve IV</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185</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381000" y="152400"/>
            <a:ext cx="8229600" cy="1143000"/>
          </a:xfrm>
        </p:spPr>
        <p:txBody>
          <a:bodyPr/>
          <a:lstStyle/>
          <a:p>
            <a:pPr algn="l"/>
            <a:r>
              <a:rPr lang="tr-TR" altLang="tr-TR" sz="3200">
                <a:solidFill>
                  <a:schemeClr val="accent2"/>
                </a:solidFill>
              </a:rPr>
              <a:t>İlgili Mevzuatlar</a:t>
            </a:r>
          </a:p>
        </p:txBody>
      </p:sp>
      <p:graphicFrame>
        <p:nvGraphicFramePr>
          <p:cNvPr id="119811" name="Group 3"/>
          <p:cNvGraphicFramePr>
            <a:graphicFrameLocks noGrp="1"/>
          </p:cNvGraphicFramePr>
          <p:nvPr>
            <p:ph idx="1"/>
          </p:nvPr>
        </p:nvGraphicFramePr>
        <p:xfrm>
          <a:off x="228600" y="1524000"/>
          <a:ext cx="8686800" cy="4511040"/>
        </p:xfrm>
        <a:graphic>
          <a:graphicData uri="http://schemas.openxmlformats.org/drawingml/2006/table">
            <a:tbl>
              <a:tblPr/>
              <a:tblGrid>
                <a:gridCol w="457200"/>
                <a:gridCol w="8229600"/>
              </a:tblGrid>
              <a:tr h="30480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rPr>
                        <a:t>44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1600" b="0" i="0" u="none" strike="noStrike" cap="none" normalizeH="0" baseline="0" smtClean="0">
                          <a:ln>
                            <a:noFill/>
                          </a:ln>
                          <a:solidFill>
                            <a:schemeClr val="tx1"/>
                          </a:solidFill>
                          <a:effectLst/>
                          <a:latin typeface="Arial" pitchFamily="34" charset="0"/>
                        </a:rPr>
                        <a:t>Aktif kömürlerin, diğer aktif maddelerin ve çeşitli kimyasalların emprenyasyon işleri.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rPr>
                        <a:t>45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1600" b="0" i="0" u="none" strike="noStrike" cap="none" normalizeH="0" baseline="0" smtClean="0">
                          <a:ln>
                            <a:noFill/>
                          </a:ln>
                          <a:solidFill>
                            <a:schemeClr val="tx1"/>
                          </a:solidFill>
                          <a:effectLst/>
                          <a:latin typeface="Arial" pitchFamily="34" charset="0"/>
                        </a:rPr>
                        <a:t>Her türlü patlayıcı maddenin kullanıldığı işler ile toz ve gaz maskeleri, koruyucu başlık, elbiseler ile diğer koruyucuların kullanılması zorunluluğu bulunan işler.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rPr>
                        <a:t>46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1600" b="0" i="0" u="none" strike="noStrike" cap="none" normalizeH="0" baseline="0" smtClean="0">
                          <a:ln>
                            <a:noFill/>
                          </a:ln>
                          <a:solidFill>
                            <a:schemeClr val="tx1"/>
                          </a:solidFill>
                          <a:effectLst/>
                          <a:latin typeface="Arial" pitchFamily="34" charset="0"/>
                        </a:rPr>
                        <a:t>Piroteknik malzemesi hazırlama ve imali işleri (Aydınlatma ve işaret fişekleri, havai fişekler şenlik maytapları, tabanca mantarı benzerleri).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rPr>
                        <a:t>47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1600" b="0" i="0" u="none" strike="noStrike" cap="none" normalizeH="0" baseline="0" smtClean="0">
                          <a:ln>
                            <a:noFill/>
                          </a:ln>
                          <a:solidFill>
                            <a:schemeClr val="tx1"/>
                          </a:solidFill>
                          <a:effectLst/>
                          <a:latin typeface="Arial" pitchFamily="34" charset="0"/>
                        </a:rPr>
                        <a:t>Her türlü organik ve anorganik zehirli veya tahriş edici maddelerle boya ve vernik imali ve bunlardan meydana gelen zehirli ve tahriş edici boyaların kullanılması işleri.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63">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rPr>
                        <a:t>48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1600" b="0" i="0" u="none" strike="noStrike" cap="none" normalizeH="0" baseline="0" smtClean="0">
                          <a:ln>
                            <a:noFill/>
                          </a:ln>
                          <a:solidFill>
                            <a:schemeClr val="tx1"/>
                          </a:solidFill>
                          <a:effectLst/>
                          <a:latin typeface="Arial" pitchFamily="34" charset="0"/>
                        </a:rPr>
                        <a:t>Kimyasal gübrelerin üretimi ve depolanması işleri.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83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rPr>
                        <a:t>49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1600" b="0" i="0" u="none" strike="noStrike" cap="none" normalizeH="0" baseline="0" smtClean="0">
                          <a:ln>
                            <a:noFill/>
                          </a:ln>
                          <a:solidFill>
                            <a:schemeClr val="tx1"/>
                          </a:solidFill>
                          <a:effectLst/>
                          <a:latin typeface="Arial" pitchFamily="34" charset="0"/>
                        </a:rPr>
                        <a:t>Selülozik, sentetik ve her çeşit boya imali işleri.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rPr>
                        <a:t>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1600" b="0" i="0" u="none" strike="noStrike" cap="none" normalizeH="0" baseline="0" smtClean="0">
                          <a:ln>
                            <a:noFill/>
                          </a:ln>
                          <a:solidFill>
                            <a:schemeClr val="tx1"/>
                          </a:solidFill>
                          <a:effectLst/>
                          <a:latin typeface="Arial" pitchFamily="34" charset="0"/>
                        </a:rPr>
                        <a:t>Sellüloit imali ve lak nitrosellülozu ile yapılan çeşitli kimyasal maddelerin imali işleri.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9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rPr>
                        <a:t>51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1600" b="0" i="0" u="none" strike="noStrike" cap="none" normalizeH="0" baseline="0" smtClean="0">
                          <a:ln>
                            <a:noFill/>
                          </a:ln>
                          <a:solidFill>
                            <a:schemeClr val="tx1"/>
                          </a:solidFill>
                          <a:effectLst/>
                          <a:latin typeface="Arial" pitchFamily="34" charset="0"/>
                        </a:rPr>
                        <a:t>Ensektisit, rodentisit ve tarımsal mücadele ilaçları hazırlanması, üretimi ve depolanması işleri.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rPr>
                        <a:t>52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1600" b="0" i="0" u="none" strike="noStrike" cap="none" normalizeH="0" baseline="0" smtClean="0">
                          <a:ln>
                            <a:noFill/>
                          </a:ln>
                          <a:solidFill>
                            <a:schemeClr val="tx1"/>
                          </a:solidFill>
                          <a:effectLst/>
                          <a:latin typeface="Arial" pitchFamily="34" charset="0"/>
                        </a:rPr>
                        <a:t>Flor, klor, brom, iyot üretimi ve bunların zarar verici türevlerinin imali işleri.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907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rPr>
                        <a:t>53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1600" b="0" i="0" u="none" strike="noStrike" cap="none" normalizeH="0" baseline="0" smtClean="0">
                          <a:ln>
                            <a:noFill/>
                          </a:ln>
                          <a:solidFill>
                            <a:schemeClr val="tx1"/>
                          </a:solidFill>
                          <a:effectLst/>
                          <a:latin typeface="Arial" pitchFamily="34" charset="0"/>
                        </a:rPr>
                        <a:t>Organik ve anorganik pigmentlerin imali işleri.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9846" name="Text Box 38"/>
          <p:cNvSpPr txBox="1">
            <a:spLocks noChangeArrowheads="1"/>
          </p:cNvSpPr>
          <p:nvPr/>
        </p:nvSpPr>
        <p:spPr bwMode="auto">
          <a:xfrm>
            <a:off x="228600" y="1143000"/>
            <a:ext cx="3714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b="1"/>
              <a:t>KİMYA SANAYİ İLE İLGİLİ İŞLER</a:t>
            </a:r>
          </a:p>
          <a:p>
            <a:endParaRPr lang="tr-TR" altLang="tr-TR"/>
          </a:p>
        </p:txBody>
      </p:sp>
    </p:spTree>
    <p:extLst>
      <p:ext uri="{BB962C8B-B14F-4D97-AF65-F5344CB8AC3E}">
        <p14:creationId xmlns:p14="http://schemas.microsoft.com/office/powerpoint/2010/main" val="196944499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457200" y="274638"/>
            <a:ext cx="8229600" cy="1570037"/>
          </a:xfrm>
        </p:spPr>
        <p:txBody>
          <a:bodyPr rtlCol="0">
            <a:normAutofit/>
          </a:bodyPr>
          <a:lstStyle/>
          <a:p>
            <a:pPr fontAlgn="auto">
              <a:spcAft>
                <a:spcPts val="0"/>
              </a:spcAft>
              <a:defRPr/>
            </a:pPr>
            <a:r>
              <a:rPr lang="tr-TR" dirty="0" smtClean="0">
                <a:solidFill>
                  <a:schemeClr val="tx2"/>
                </a:solidFill>
                <a:effectLst>
                  <a:outerShdw blurRad="38100" dist="38100" dir="2700000" algn="tl">
                    <a:srgbClr val="000000">
                      <a:alpha val="43137"/>
                    </a:srgbClr>
                  </a:outerShdw>
                </a:effectLst>
              </a:rPr>
              <a:t>İŞ GÜVENLİĞİ UZMANLIĞI</a:t>
            </a:r>
            <a:br>
              <a:rPr lang="tr-TR" dirty="0" smtClean="0">
                <a:solidFill>
                  <a:schemeClr val="tx2"/>
                </a:solidFill>
                <a:effectLst>
                  <a:outerShdw blurRad="38100" dist="38100" dir="2700000" algn="tl">
                    <a:srgbClr val="000000">
                      <a:alpha val="43137"/>
                    </a:srgbClr>
                  </a:outerShdw>
                </a:effectLst>
              </a:rPr>
            </a:br>
            <a:r>
              <a:rPr lang="tr-TR" dirty="0" smtClean="0">
                <a:solidFill>
                  <a:schemeClr val="tx2"/>
                </a:solidFill>
                <a:effectLst>
                  <a:outerShdw blurRad="38100" dist="38100" dir="2700000" algn="tl">
                    <a:srgbClr val="000000">
                      <a:alpha val="43137"/>
                    </a:srgbClr>
                  </a:outerShdw>
                </a:effectLst>
              </a:rPr>
              <a:t> DENEME SINAVI VIII</a:t>
            </a:r>
            <a:endParaRPr lang="tr-TR" dirty="0">
              <a:solidFill>
                <a:schemeClr val="tx2"/>
              </a:solidFill>
              <a:effectLst>
                <a:outerShdw blurRad="38100" dist="38100" dir="2700000" algn="tl">
                  <a:srgbClr val="000000">
                    <a:alpha val="43137"/>
                  </a:srgbClr>
                </a:outerShdw>
              </a:effectLst>
            </a:endParaRPr>
          </a:p>
        </p:txBody>
      </p:sp>
      <p:pic>
        <p:nvPicPr>
          <p:cNvPr id="119811" name="İçerik Yer Tutucusu 5"/>
          <p:cNvPicPr>
            <a:picLocks noGrp="1" noChangeAspect="1"/>
          </p:cNvPicPr>
          <p:nvPr>
            <p:ph idx="4294967295"/>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68313" y="2492375"/>
            <a:ext cx="8272462" cy="2376488"/>
          </a:xfrm>
        </p:spPr>
      </p:pic>
      <p:sp>
        <p:nvSpPr>
          <p:cNvPr id="4" name="Slayt Numarası Yer Tutucusu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578C5B3-51B4-491F-B614-89B55F4803C5}" type="slidenum">
              <a:rPr lang="tr-TR" sz="1200">
                <a:solidFill>
                  <a:schemeClr val="tx1">
                    <a:tint val="75000"/>
                  </a:schemeClr>
                </a:solidFill>
                <a:latin typeface="+mn-lt"/>
              </a:rPr>
              <a:pPr algn="r" fontAlgn="auto">
                <a:spcBef>
                  <a:spcPts val="0"/>
                </a:spcBef>
                <a:spcAft>
                  <a:spcPts val="0"/>
                </a:spcAft>
                <a:defRPr/>
              </a:pPr>
              <a:t>187</a:t>
            </a:fld>
            <a:endParaRPr lang="tr-TR" sz="1200">
              <a:solidFill>
                <a:schemeClr val="tx1">
                  <a:tint val="75000"/>
                </a:schemeClr>
              </a:solidFill>
              <a:latin typeface="+mn-lt"/>
            </a:endParaRPr>
          </a:p>
        </p:txBody>
      </p:sp>
    </p:spTree>
    <p:extLst>
      <p:ext uri="{BB962C8B-B14F-4D97-AF65-F5344CB8AC3E}">
        <p14:creationId xmlns:p14="http://schemas.microsoft.com/office/powerpoint/2010/main" val="2029031588"/>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C</a:t>
            </a:r>
            <a:endParaRPr lang="tr-TR"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10)	 Aşağıdaki işverenlerden hangisi gece postalarında çalıştıracakları kadın işçileri, sağlayacakları uygun araçlarla ikametgâhlarına en yakın merkezden işyerine götürüp getirmekle yükümlüdür? </a:t>
            </a:r>
          </a:p>
          <a:p>
            <a:pPr algn="l"/>
            <a:r>
              <a:rPr lang="tr-TR" sz="2400" dirty="0">
                <a:solidFill>
                  <a:schemeClr val="tx1"/>
                </a:solidFill>
              </a:rPr>
              <a:t>A)	Belediye sınırları dışındaki her türlü işyeri işverenleri</a:t>
            </a:r>
          </a:p>
          <a:p>
            <a:pPr algn="l"/>
            <a:r>
              <a:rPr lang="tr-TR" sz="2400" dirty="0">
                <a:solidFill>
                  <a:schemeClr val="tx1"/>
                </a:solidFill>
              </a:rPr>
              <a:t>B)	Belediye sınırları içinde olmakla beraber, posta değişim saatlerinde alışılmış araçlarla gidip gelme zorluğu bulunan işyeri işverenleri</a:t>
            </a:r>
          </a:p>
          <a:p>
            <a:pPr algn="l"/>
            <a:r>
              <a:rPr lang="tr-TR" sz="2400" dirty="0">
                <a:solidFill>
                  <a:schemeClr val="tx1"/>
                </a:solidFill>
              </a:rPr>
              <a:t>C)	A ve B seçeneklerinin her ikisi de doğrudur.</a:t>
            </a:r>
          </a:p>
          <a:p>
            <a:pPr algn="l"/>
            <a:r>
              <a:rPr lang="tr-TR" sz="2400" dirty="0">
                <a:solidFill>
                  <a:schemeClr val="tx1"/>
                </a:solidFill>
              </a:rPr>
              <a:t>D)	İşverenlerin gece postalarında çalıştıracakları işçileri işyerine götürüp getirmekle ilgili bir yükümlülüğü yoktur.</a:t>
            </a:r>
          </a:p>
          <a:p>
            <a:pPr algn="l"/>
            <a:endParaRPr lang="tr-TR" sz="2400" dirty="0">
              <a:solidFill>
                <a:schemeClr val="tx1"/>
              </a:solidFill>
            </a:endParaRP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19</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a:r>
              <a:rPr lang="tr-TR" altLang="tr-TR" sz="3200"/>
              <a:t>Ülkemizde İSG’nin gelişimi</a:t>
            </a:r>
          </a:p>
        </p:txBody>
      </p:sp>
      <p:sp>
        <p:nvSpPr>
          <p:cNvPr id="8195" name="Rectangle 3"/>
          <p:cNvSpPr>
            <a:spLocks noGrp="1" noChangeArrowheads="1"/>
          </p:cNvSpPr>
          <p:nvPr>
            <p:ph type="body" idx="1"/>
          </p:nvPr>
        </p:nvSpPr>
        <p:spPr>
          <a:xfrm>
            <a:off x="179388" y="1412875"/>
            <a:ext cx="8785225" cy="4713288"/>
          </a:xfrm>
        </p:spPr>
        <p:txBody>
          <a:bodyPr/>
          <a:lstStyle/>
          <a:p>
            <a:pPr>
              <a:lnSpc>
                <a:spcPct val="80000"/>
              </a:lnSpc>
            </a:pPr>
            <a:r>
              <a:rPr lang="tr-TR" altLang="tr-TR" sz="2000" b="1"/>
              <a:t>Kapsam ve istisnalar</a:t>
            </a:r>
          </a:p>
          <a:p>
            <a:pPr>
              <a:lnSpc>
                <a:spcPct val="80000"/>
              </a:lnSpc>
            </a:pPr>
            <a:r>
              <a:rPr lang="tr-TR" altLang="tr-TR" sz="2000" b="1"/>
              <a:t>MADDE 2 – </a:t>
            </a:r>
            <a:r>
              <a:rPr lang="tr-TR" altLang="tr-TR" sz="2000"/>
              <a:t>(1) </a:t>
            </a:r>
            <a:r>
              <a:rPr lang="tr-TR" altLang="tr-TR" sz="2000" u="sng">
                <a:solidFill>
                  <a:srgbClr val="0000CC"/>
                </a:solidFill>
              </a:rPr>
              <a:t>Bu Kanun; kamu ve özel sektöre ait bütün işlere ve işyerlerine, bu işyerlerinin işverenleri ile işveren vekillerine, çırak ve stajyerler de dâhil olmak üzere tüm çalışanlarına faaliyet konularına bakılmaksızın uygulanır.</a:t>
            </a:r>
          </a:p>
          <a:p>
            <a:pPr>
              <a:lnSpc>
                <a:spcPct val="80000"/>
              </a:lnSpc>
            </a:pPr>
            <a:r>
              <a:rPr lang="tr-TR" altLang="tr-TR" sz="2000"/>
              <a:t>(2) </a:t>
            </a:r>
            <a:r>
              <a:rPr lang="tr-TR" altLang="tr-TR" sz="2000" b="1"/>
              <a:t>Ancak aşağıda belirtilen faaliyetler ve kişiler hakkında bu Kanun hükümleri uygulanmaz:</a:t>
            </a:r>
          </a:p>
          <a:p>
            <a:pPr>
              <a:lnSpc>
                <a:spcPct val="80000"/>
              </a:lnSpc>
            </a:pPr>
            <a:r>
              <a:rPr lang="tr-TR" altLang="tr-TR" sz="2000">
                <a:solidFill>
                  <a:srgbClr val="CC0000"/>
                </a:solidFill>
              </a:rPr>
              <a:t>a) </a:t>
            </a:r>
            <a:r>
              <a:rPr lang="tr-TR" altLang="tr-TR" sz="2000" u="sng">
                <a:solidFill>
                  <a:srgbClr val="CC0000"/>
                </a:solidFill>
              </a:rPr>
              <a:t>Fabrika, bakım merkezi, dikimevi ve benzeri işyerlerindekiler hariç </a:t>
            </a:r>
            <a:r>
              <a:rPr lang="tr-TR" altLang="tr-TR" sz="2000" u="sng"/>
              <a:t>Türk Silahlı Kuvvetleri, genel kolluk kuvvetleri ve Milli İstihbarat Teşkilatı Müsteşarlığının faaliyetleri.</a:t>
            </a:r>
          </a:p>
          <a:p>
            <a:pPr>
              <a:lnSpc>
                <a:spcPct val="80000"/>
              </a:lnSpc>
            </a:pPr>
            <a:r>
              <a:rPr lang="tr-TR" altLang="tr-TR" sz="2000" u="sng">
                <a:solidFill>
                  <a:srgbClr val="CC0000"/>
                </a:solidFill>
              </a:rPr>
              <a:t>b) Afet ve acil durum birimlerinin müdahale faaliyetleri.</a:t>
            </a:r>
          </a:p>
          <a:p>
            <a:pPr>
              <a:lnSpc>
                <a:spcPct val="80000"/>
              </a:lnSpc>
            </a:pPr>
            <a:r>
              <a:rPr lang="tr-TR" altLang="tr-TR" sz="2000" u="sng">
                <a:solidFill>
                  <a:srgbClr val="CC0000"/>
                </a:solidFill>
              </a:rPr>
              <a:t>c) </a:t>
            </a:r>
            <a:r>
              <a:rPr lang="tr-TR" altLang="tr-TR" sz="2000" u="sng"/>
              <a:t>Ev hizmetleri.</a:t>
            </a:r>
          </a:p>
          <a:p>
            <a:pPr>
              <a:lnSpc>
                <a:spcPct val="80000"/>
              </a:lnSpc>
            </a:pPr>
            <a:r>
              <a:rPr lang="tr-TR" altLang="tr-TR" sz="2000" u="sng">
                <a:solidFill>
                  <a:srgbClr val="CC0000"/>
                </a:solidFill>
              </a:rPr>
              <a:t>ç) Çalışan istihdam etmeksizin kendi nam ve hesabına mal ve hizmet üretimi yapanlar.</a:t>
            </a:r>
          </a:p>
          <a:p>
            <a:pPr>
              <a:lnSpc>
                <a:spcPct val="80000"/>
              </a:lnSpc>
            </a:pPr>
            <a:r>
              <a:rPr lang="tr-TR" altLang="tr-TR" sz="2000" u="sng">
                <a:solidFill>
                  <a:srgbClr val="CC0000"/>
                </a:solidFill>
              </a:rPr>
              <a:t>d) </a:t>
            </a:r>
            <a:r>
              <a:rPr lang="tr-TR" altLang="tr-TR" sz="2000" u="sng"/>
              <a:t>Hükümlü ve tutuklulara yönelik infaz hizmetleri sırasında, iyileştirme kapsamında yapılan işyurdu, eğitim, güvenlik ve meslek edindirme faaliyetleri.</a:t>
            </a:r>
          </a:p>
        </p:txBody>
      </p:sp>
    </p:spTree>
    <p:extLst>
      <p:ext uri="{BB962C8B-B14F-4D97-AF65-F5344CB8AC3E}">
        <p14:creationId xmlns:p14="http://schemas.microsoft.com/office/powerpoint/2010/main" val="3047259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l"/>
            <a:r>
              <a:rPr lang="tr-TR" altLang="tr-TR" sz="3200">
                <a:solidFill>
                  <a:srgbClr val="18479F"/>
                </a:solidFill>
              </a:rPr>
              <a:t>İlgili Mevzuat</a:t>
            </a:r>
          </a:p>
        </p:txBody>
      </p:sp>
      <p:sp>
        <p:nvSpPr>
          <p:cNvPr id="17411" name="Rectangle 3"/>
          <p:cNvSpPr>
            <a:spLocks noGrp="1" noChangeArrowheads="1"/>
          </p:cNvSpPr>
          <p:nvPr>
            <p:ph type="body" idx="1"/>
          </p:nvPr>
        </p:nvSpPr>
        <p:spPr/>
        <p:txBody>
          <a:bodyPr/>
          <a:lstStyle/>
          <a:p>
            <a:pPr>
              <a:buFontTx/>
              <a:buNone/>
            </a:pPr>
            <a:r>
              <a:rPr lang="tr-TR" altLang="tr-TR" sz="2000">
                <a:solidFill>
                  <a:srgbClr val="215968"/>
                </a:solidFill>
                <a:effectLst>
                  <a:outerShdw blurRad="38100" dist="38100" dir="2700000" algn="tl">
                    <a:srgbClr val="C0C0C0"/>
                  </a:outerShdw>
                </a:effectLst>
              </a:rPr>
              <a:t>	</a:t>
            </a:r>
            <a:r>
              <a:rPr lang="tr-TR" altLang="tr-TR" sz="2000" u="sng">
                <a:solidFill>
                  <a:srgbClr val="800000"/>
                </a:solidFill>
              </a:rPr>
              <a:t>Kadın İşçilerin Gece Postasında Çalıştırılma Süresi</a:t>
            </a:r>
          </a:p>
          <a:p>
            <a:r>
              <a:rPr lang="tr-TR" altLang="tr-TR" sz="2000"/>
              <a:t>Madde 5 — </a:t>
            </a:r>
            <a:r>
              <a:rPr lang="tr-TR" altLang="tr-TR" sz="2000" u="sng">
                <a:solidFill>
                  <a:srgbClr val="000099"/>
                </a:solidFill>
              </a:rPr>
              <a:t>Kadın işçiler</a:t>
            </a:r>
            <a:r>
              <a:rPr lang="tr-TR" altLang="tr-TR" sz="2000"/>
              <a:t> her ne şekilde olursa olsun </a:t>
            </a:r>
            <a:r>
              <a:rPr lang="tr-TR" altLang="tr-TR" sz="2000" u="sng">
                <a:solidFill>
                  <a:srgbClr val="000099"/>
                </a:solidFill>
              </a:rPr>
              <a:t>gece postasında yedibuçuk saatten fazla çalıştırılamaz.</a:t>
            </a:r>
          </a:p>
          <a:p>
            <a:pPr>
              <a:buFontTx/>
              <a:buNone/>
            </a:pPr>
            <a:r>
              <a:rPr lang="tr-TR" altLang="tr-TR" sz="2000">
                <a:solidFill>
                  <a:srgbClr val="215968"/>
                </a:solidFill>
                <a:effectLst>
                  <a:outerShdw blurRad="38100" dist="38100" dir="2700000" algn="tl">
                    <a:srgbClr val="C0C0C0"/>
                  </a:outerShdw>
                </a:effectLst>
              </a:rPr>
              <a:t>	</a:t>
            </a:r>
            <a:r>
              <a:rPr lang="tr-TR" altLang="tr-TR" sz="2000" u="sng">
                <a:solidFill>
                  <a:srgbClr val="800000"/>
                </a:solidFill>
              </a:rPr>
              <a:t>İşyerine Götürüp Getirme</a:t>
            </a:r>
          </a:p>
          <a:p>
            <a:r>
              <a:rPr lang="tr-TR" altLang="tr-TR" sz="2000"/>
              <a:t>Madde 6 — </a:t>
            </a:r>
            <a:r>
              <a:rPr lang="tr-TR" altLang="tr-TR" sz="2000" u="sng">
                <a:solidFill>
                  <a:srgbClr val="000099"/>
                </a:solidFill>
              </a:rPr>
              <a:t>Belediye sınırları dışındaki her türlü işyeri işverenleri ile</a:t>
            </a:r>
            <a:r>
              <a:rPr lang="tr-TR" altLang="tr-TR" sz="2000"/>
              <a:t> belediye sınırları içinde olmakla beraber, posta değişim saatlerinde </a:t>
            </a:r>
            <a:r>
              <a:rPr lang="tr-TR" altLang="tr-TR" sz="2000" u="sng">
                <a:solidFill>
                  <a:srgbClr val="000099"/>
                </a:solidFill>
              </a:rPr>
              <a:t>alışılmış araçlarla gidip gelme zorluğu bulunan işyeri işverenleri</a:t>
            </a:r>
            <a:r>
              <a:rPr lang="tr-TR" altLang="tr-TR" sz="2000">
                <a:solidFill>
                  <a:srgbClr val="000099"/>
                </a:solidFill>
              </a:rPr>
              <a:t>,</a:t>
            </a:r>
            <a:r>
              <a:rPr lang="tr-TR" altLang="tr-TR" sz="2000"/>
              <a:t> gece postalarında </a:t>
            </a:r>
            <a:r>
              <a:rPr lang="tr-TR" altLang="tr-TR" sz="2000" u="sng">
                <a:solidFill>
                  <a:srgbClr val="000099"/>
                </a:solidFill>
              </a:rPr>
              <a:t>çalıştıracakları kadın işçileri</a:t>
            </a:r>
            <a:r>
              <a:rPr lang="tr-TR" altLang="tr-TR" sz="2000"/>
              <a:t>, sağlayacakları uygun araçlarla ikametgahlarına en yakın merkezden </a:t>
            </a:r>
            <a:r>
              <a:rPr lang="tr-TR" altLang="tr-TR" sz="2000" u="sng">
                <a:solidFill>
                  <a:srgbClr val="000099"/>
                </a:solidFill>
              </a:rPr>
              <a:t>işyerine götürüp getirmekle yükümlüdür.</a:t>
            </a:r>
          </a:p>
          <a:p>
            <a:endParaRPr lang="tr-TR" altLang="tr-TR">
              <a:solidFill>
                <a:srgbClr val="000099"/>
              </a:solidFill>
            </a:endParaRPr>
          </a:p>
        </p:txBody>
      </p:sp>
    </p:spTree>
    <p:extLst>
      <p:ext uri="{BB962C8B-B14F-4D97-AF65-F5344CB8AC3E}">
        <p14:creationId xmlns:p14="http://schemas.microsoft.com/office/powerpoint/2010/main" val="605109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C</a:t>
            </a:r>
            <a:endParaRPr lang="tr-TR"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11)	</a:t>
            </a:r>
          </a:p>
          <a:p>
            <a:pPr algn="l"/>
            <a:r>
              <a:rPr lang="tr-TR" sz="2000" dirty="0">
                <a:solidFill>
                  <a:schemeClr val="tx1"/>
                </a:solidFill>
              </a:rPr>
              <a:t>I- 	Kaçınılması mümkün olmayan riskleri analiz etmek.</a:t>
            </a:r>
          </a:p>
          <a:p>
            <a:pPr algn="l"/>
            <a:r>
              <a:rPr lang="tr-TR" sz="2000" dirty="0">
                <a:solidFill>
                  <a:schemeClr val="tx1"/>
                </a:solidFill>
              </a:rPr>
              <a:t>II- 	Risklerle kaynağında mücadele etmek.</a:t>
            </a:r>
          </a:p>
          <a:p>
            <a:pPr algn="l"/>
            <a:r>
              <a:rPr lang="tr-TR" sz="2000" dirty="0">
                <a:solidFill>
                  <a:schemeClr val="tx1"/>
                </a:solidFill>
              </a:rPr>
              <a:t>III- 	Tehlikeli olanı, tehlikesiz veya daha az tehlikeli olanla değiştirmek.</a:t>
            </a:r>
          </a:p>
          <a:p>
            <a:pPr algn="l"/>
            <a:r>
              <a:rPr lang="tr-TR" sz="2000" dirty="0">
                <a:solidFill>
                  <a:schemeClr val="tx1"/>
                </a:solidFill>
              </a:rPr>
              <a:t>IV- 	Kişisel korunma tedbirlerine Toplu korunma tedbirlerine göre öncelik vermek.</a:t>
            </a:r>
          </a:p>
          <a:p>
            <a:pPr algn="l"/>
            <a:r>
              <a:rPr lang="tr-TR" sz="2000" dirty="0">
                <a:solidFill>
                  <a:schemeClr val="tx1"/>
                </a:solidFill>
              </a:rPr>
              <a:t>6331 Sayılı Kanun’un Risklerden korunma ilkelerine göre yukarıdakilerden hangileri İşverenin yükümlülüklerini yerine getirmesinde göz önünde bulundurması gereken ilkelerdir?</a:t>
            </a:r>
          </a:p>
          <a:p>
            <a:pPr algn="l"/>
            <a:r>
              <a:rPr lang="tr-TR" sz="2000" dirty="0">
                <a:solidFill>
                  <a:schemeClr val="tx1"/>
                </a:solidFill>
              </a:rPr>
              <a:t>A-) I, II ve IV			B-) II, III ve IV</a:t>
            </a:r>
          </a:p>
          <a:p>
            <a:pPr algn="l"/>
            <a:r>
              <a:rPr lang="tr-TR" sz="2000" dirty="0">
                <a:solidFill>
                  <a:schemeClr val="tx1"/>
                </a:solidFill>
              </a:rPr>
              <a:t>C-) I, II ve III			D-) I, III ve IV</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21</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l"/>
            <a:r>
              <a:rPr lang="tr-TR" altLang="tr-TR" sz="3200">
                <a:solidFill>
                  <a:schemeClr val="accent2"/>
                </a:solidFill>
              </a:rPr>
              <a:t>6331 Sayılı Kanun</a:t>
            </a:r>
          </a:p>
        </p:txBody>
      </p:sp>
      <p:sp>
        <p:nvSpPr>
          <p:cNvPr id="9219" name="Rectangle 3"/>
          <p:cNvSpPr>
            <a:spLocks noGrp="1" noChangeArrowheads="1"/>
          </p:cNvSpPr>
          <p:nvPr>
            <p:ph type="body" idx="1"/>
          </p:nvPr>
        </p:nvSpPr>
        <p:spPr>
          <a:xfrm>
            <a:off x="457200" y="1219200"/>
            <a:ext cx="8229600" cy="5181600"/>
          </a:xfrm>
        </p:spPr>
        <p:txBody>
          <a:bodyPr/>
          <a:lstStyle/>
          <a:p>
            <a:pPr>
              <a:lnSpc>
                <a:spcPct val="80000"/>
              </a:lnSpc>
            </a:pPr>
            <a:r>
              <a:rPr lang="tr-TR" altLang="tr-TR" sz="2000" b="1"/>
              <a:t>Risklerden korunma ilkeleri</a:t>
            </a:r>
          </a:p>
          <a:p>
            <a:pPr>
              <a:lnSpc>
                <a:spcPct val="80000"/>
              </a:lnSpc>
            </a:pPr>
            <a:r>
              <a:rPr lang="tr-TR" altLang="tr-TR" sz="2000" b="1"/>
              <a:t>MADDE 5 – </a:t>
            </a:r>
            <a:r>
              <a:rPr lang="tr-TR" altLang="tr-TR" sz="2000"/>
              <a:t>(1) İşverenin yükümlülüklerinin yerine getirilmesinde aşağıdaki ilkeler göz önünde bulundurulur:</a:t>
            </a:r>
          </a:p>
          <a:p>
            <a:pPr>
              <a:lnSpc>
                <a:spcPct val="80000"/>
              </a:lnSpc>
            </a:pPr>
            <a:r>
              <a:rPr lang="tr-TR" altLang="tr-TR" sz="2000"/>
              <a:t>a) Risklerden kaçınmak.</a:t>
            </a:r>
          </a:p>
          <a:p>
            <a:pPr>
              <a:lnSpc>
                <a:spcPct val="80000"/>
              </a:lnSpc>
            </a:pPr>
            <a:r>
              <a:rPr lang="tr-TR" altLang="tr-TR" sz="2000"/>
              <a:t>b) Kaçınılması mümkün olmayan riskleri analiz etmek.</a:t>
            </a:r>
          </a:p>
          <a:p>
            <a:pPr>
              <a:lnSpc>
                <a:spcPct val="80000"/>
              </a:lnSpc>
            </a:pPr>
            <a:r>
              <a:rPr lang="tr-TR" altLang="tr-TR" sz="2000"/>
              <a:t>c) Risklerle kaynağında mücadele etmek.</a:t>
            </a:r>
          </a:p>
          <a:p>
            <a:pPr>
              <a:lnSpc>
                <a:spcPct val="80000"/>
              </a:lnSpc>
            </a:pPr>
            <a:r>
              <a:rPr lang="tr-TR" altLang="tr-TR" sz="2000"/>
              <a:t>ç) İşin kişilere uygun hale getirilmesi için işyerlerinin tasarımı ile iş ekipmanı, çalışma şekli ve üretim metotlarının seçiminde özen göstermek, özellikle tekdüze çalışma ve üretim temposunun sağlık ve güvenliğe olumsuz</a:t>
            </a:r>
          </a:p>
          <a:p>
            <a:pPr>
              <a:lnSpc>
                <a:spcPct val="80000"/>
              </a:lnSpc>
            </a:pPr>
            <a:r>
              <a:rPr lang="tr-TR" altLang="tr-TR" sz="2000"/>
              <a:t>etkilerini önlemek, önlenemiyor ise en aza indirmek.</a:t>
            </a:r>
          </a:p>
          <a:p>
            <a:pPr>
              <a:lnSpc>
                <a:spcPct val="80000"/>
              </a:lnSpc>
            </a:pPr>
            <a:r>
              <a:rPr lang="tr-TR" altLang="tr-TR" sz="2000"/>
              <a:t>d) Teknik gelişmelere uyum sağlamak.</a:t>
            </a:r>
          </a:p>
          <a:p>
            <a:pPr>
              <a:lnSpc>
                <a:spcPct val="80000"/>
              </a:lnSpc>
            </a:pPr>
            <a:r>
              <a:rPr lang="tr-TR" altLang="tr-TR" sz="2000"/>
              <a:t>e) Tehlikeli olanı, tehlikesiz veya daha az tehlikeli olanla değiştirmek.</a:t>
            </a:r>
          </a:p>
          <a:p>
            <a:pPr>
              <a:lnSpc>
                <a:spcPct val="80000"/>
              </a:lnSpc>
            </a:pPr>
            <a:r>
              <a:rPr lang="tr-TR" altLang="tr-TR" sz="2000"/>
              <a:t>f) Teknoloji, iş organizasyonu, çalışma şartları, sosyal ilişkiler ve çalışma ortamı ile ilgili faktörlerin etkilerini kapsayan tutarlı ve genel bir önleme politikası geliştirmek.</a:t>
            </a:r>
          </a:p>
          <a:p>
            <a:pPr>
              <a:lnSpc>
                <a:spcPct val="80000"/>
              </a:lnSpc>
            </a:pPr>
            <a:r>
              <a:rPr lang="tr-TR" altLang="tr-TR" sz="2000"/>
              <a:t>g) Toplu korunma tedbirlerine, kişisel korunma tedbirlerine göre öncelik vermek.</a:t>
            </a:r>
          </a:p>
          <a:p>
            <a:pPr>
              <a:lnSpc>
                <a:spcPct val="80000"/>
              </a:lnSpc>
            </a:pPr>
            <a:r>
              <a:rPr lang="tr-TR" altLang="tr-TR" sz="2000"/>
              <a:t>ğ) Çalışanlara uygun talimatlar vermek.</a:t>
            </a:r>
          </a:p>
        </p:txBody>
      </p:sp>
    </p:spTree>
    <p:extLst>
      <p:ext uri="{BB962C8B-B14F-4D97-AF65-F5344CB8AC3E}">
        <p14:creationId xmlns:p14="http://schemas.microsoft.com/office/powerpoint/2010/main" val="2749326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C</a:t>
            </a:r>
            <a:endParaRPr lang="tr-TR"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12)	  Özel veya kamu sektöründe faaliyet gösteren işyerlerindeki işçi, işveren veya yönetici personelin eğitimlerini sağlamak amacıyla İşyeri Hekimliği, İşyeri Hemşiresi ve Sağlık Memurluğu, İş Güvenliği ile Görevli Mühendis veya Teknik Elemanlara sertifika programları düzenleyen ve Kamu adına tek yetkili Kamu kurumu aşağıdakilerden hangisidir?</a:t>
            </a:r>
          </a:p>
          <a:p>
            <a:pPr algn="l"/>
            <a:r>
              <a:rPr lang="tr-TR" sz="2400" dirty="0">
                <a:solidFill>
                  <a:schemeClr val="tx1"/>
                </a:solidFill>
              </a:rPr>
              <a:t>A-) İSGÜM				B-) YODÇEM</a:t>
            </a:r>
          </a:p>
          <a:p>
            <a:pPr algn="l"/>
            <a:r>
              <a:rPr lang="tr-TR" sz="2400" dirty="0">
                <a:solidFill>
                  <a:schemeClr val="tx1"/>
                </a:solidFill>
              </a:rPr>
              <a:t>C-) ÇASGEM			</a:t>
            </a:r>
            <a:r>
              <a:rPr lang="tr-TR" sz="2400" dirty="0" smtClean="0">
                <a:solidFill>
                  <a:schemeClr val="tx1"/>
                </a:solidFill>
              </a:rPr>
              <a:t>	D-</a:t>
            </a:r>
            <a:r>
              <a:rPr lang="tr-TR" sz="2400" dirty="0">
                <a:solidFill>
                  <a:schemeClr val="tx1"/>
                </a:solidFill>
              </a:rPr>
              <a:t>) İSGGM</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23</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l"/>
            <a:r>
              <a:rPr lang="tr-TR" altLang="tr-TR" sz="3200">
                <a:solidFill>
                  <a:srgbClr val="7030A0"/>
                </a:solidFill>
              </a:rPr>
              <a:t>Çalışma ve Sosyal Güvenlik Eğitim ve Araştırma Merkezi(ÇASGEM)</a:t>
            </a:r>
          </a:p>
        </p:txBody>
      </p:sp>
      <p:sp>
        <p:nvSpPr>
          <p:cNvPr id="21507" name="Rectangle 3"/>
          <p:cNvSpPr>
            <a:spLocks noGrp="1" noChangeArrowheads="1"/>
          </p:cNvSpPr>
          <p:nvPr>
            <p:ph type="body" idx="1"/>
          </p:nvPr>
        </p:nvSpPr>
        <p:spPr>
          <a:xfrm>
            <a:off x="152400" y="1600200"/>
            <a:ext cx="8534400" cy="3048000"/>
          </a:xfrm>
        </p:spPr>
        <p:txBody>
          <a:bodyPr/>
          <a:lstStyle/>
          <a:p>
            <a:pPr>
              <a:buFontTx/>
              <a:buNone/>
            </a:pPr>
            <a:r>
              <a:rPr lang="tr-TR" altLang="tr-TR" sz="2000"/>
              <a:t>	</a:t>
            </a:r>
            <a:r>
              <a:rPr lang="tr-TR" altLang="tr-TR" sz="2000" u="sng">
                <a:solidFill>
                  <a:schemeClr val="accent2"/>
                </a:solidFill>
              </a:rPr>
              <a:t>ÇASGEM</a:t>
            </a:r>
            <a:r>
              <a:rPr lang="tr-TR" altLang="tr-TR" sz="2000"/>
              <a:t>; Bakanlık, bağlı kuruluşlar ile ilgili kuruluşların personeli ve </a:t>
            </a:r>
            <a:r>
              <a:rPr lang="tr-TR" altLang="tr-TR" sz="2000" u="sng">
                <a:solidFill>
                  <a:schemeClr val="accent2"/>
                </a:solidFill>
              </a:rPr>
              <a:t>özel veya kamu sektöründe</a:t>
            </a:r>
            <a:r>
              <a:rPr lang="tr-TR" altLang="tr-TR" sz="2000"/>
              <a:t> faaliyet gösteren işyerlerindeki işçi, işveren veya yönetici </a:t>
            </a:r>
            <a:r>
              <a:rPr lang="tr-TR" altLang="tr-TR" sz="2000" u="sng">
                <a:solidFill>
                  <a:schemeClr val="accent2"/>
                </a:solidFill>
              </a:rPr>
              <a:t>personelin eğitimlerini sağlamak amacıyla</a:t>
            </a:r>
            <a:r>
              <a:rPr lang="tr-TR" altLang="tr-TR" sz="2000"/>
              <a:t>; </a:t>
            </a:r>
            <a:r>
              <a:rPr lang="tr-TR" altLang="tr-TR" sz="2000" u="sng"/>
              <a:t>çalışma hayatı, sosyal güvenlik, işçi işveren ilişkileri, iş sağlığı ve güvenliği, toplam kalite yönetimi, iş teftişi, istihdam , verimlilik, iş piyasası etütleri, ergonomi,çevre, ilk yardım, iş istatistikleri ile</a:t>
            </a:r>
            <a:r>
              <a:rPr lang="tr-TR" altLang="tr-TR" sz="2000"/>
              <a:t> </a:t>
            </a:r>
            <a:r>
              <a:rPr lang="tr-TR" altLang="tr-TR" sz="2000" u="sng">
                <a:solidFill>
                  <a:schemeClr val="accent2"/>
                </a:solidFill>
              </a:rPr>
              <a:t>İşyeri Hekimliği, İşyeri Hemşiresi ve Sağlık Memurluğu, İş Güvenliği ile Görevli Mühendis</a:t>
            </a:r>
          </a:p>
          <a:p>
            <a:pPr>
              <a:buFontTx/>
              <a:buNone/>
            </a:pPr>
            <a:r>
              <a:rPr lang="tr-TR" altLang="tr-TR" sz="2000">
                <a:solidFill>
                  <a:schemeClr val="accent2"/>
                </a:solidFill>
              </a:rPr>
              <a:t>	</a:t>
            </a:r>
            <a:r>
              <a:rPr lang="tr-TR" altLang="tr-TR" sz="2000" u="sng">
                <a:solidFill>
                  <a:schemeClr val="accent2"/>
                </a:solidFill>
              </a:rPr>
              <a:t>veya Teknik Elemanlara sertifika programları </a:t>
            </a:r>
            <a:r>
              <a:rPr lang="tr-TR" altLang="tr-TR" sz="2000" u="sng">
                <a:solidFill>
                  <a:srgbClr val="A50021"/>
                </a:solidFill>
              </a:rPr>
              <a:t>düzenler.Kamu adına tek yetkili Kamu kurumudur.</a:t>
            </a:r>
            <a:endParaRPr lang="tr-TR" altLang="tr-TR">
              <a:solidFill>
                <a:srgbClr val="A50021"/>
              </a:solidFill>
            </a:endParaRPr>
          </a:p>
        </p:txBody>
      </p:sp>
      <p:pic>
        <p:nvPicPr>
          <p:cNvPr id="5" name="Picture 2" descr="http://www.akerinsaat.com/images/calisma_ve_sosyal_guvenlik_bakanligi/calisma_bakanligi_on.jpg"/>
          <p:cNvPicPr>
            <a:picLocks noChangeAspect="1" noChangeArrowheads="1"/>
          </p:cNvPicPr>
          <p:nvPr>
            <p:custDataLst>
              <p:tags r:id="rId1"/>
            </p:custDataLst>
          </p:nvPr>
        </p:nvPicPr>
        <p:blipFill>
          <a:blip r:embed="rId3" cstate="print"/>
          <a:srcRect/>
          <a:stretch>
            <a:fillRect/>
          </a:stretch>
        </p:blipFill>
        <p:spPr bwMode="auto">
          <a:xfrm>
            <a:off x="5260949" y="4730758"/>
            <a:ext cx="2687297" cy="1928826"/>
          </a:xfrm>
          <a:prstGeom prst="rect">
            <a:avLst/>
          </a:prstGeom>
          <a:noFill/>
          <a:effectLst>
            <a:softEdge rad="317500"/>
          </a:effectLst>
        </p:spPr>
      </p:pic>
    </p:spTree>
    <p:extLst>
      <p:ext uri="{BB962C8B-B14F-4D97-AF65-F5344CB8AC3E}">
        <p14:creationId xmlns:p14="http://schemas.microsoft.com/office/powerpoint/2010/main" val="2731669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13)	 İş Sağlığı ve Güvenliği hizmetlerinin sağlanmasında İSGB kurulması ya da bu hizmetlerin OSGB </a:t>
            </a:r>
            <a:r>
              <a:rPr lang="tr-TR" sz="2400" dirty="0" err="1">
                <a:solidFill>
                  <a:schemeClr val="tx1"/>
                </a:solidFill>
              </a:rPr>
              <a:t>nden</a:t>
            </a:r>
            <a:r>
              <a:rPr lang="tr-TR" sz="2400" dirty="0">
                <a:solidFill>
                  <a:schemeClr val="tx1"/>
                </a:solidFill>
              </a:rPr>
              <a:t> alınmasına dair kriterlere ilişkin aşağıdakilerden hangisi doğrudur?</a:t>
            </a:r>
          </a:p>
          <a:p>
            <a:pPr algn="l"/>
            <a:r>
              <a:rPr lang="tr-TR" sz="2400" dirty="0">
                <a:solidFill>
                  <a:schemeClr val="tx1"/>
                </a:solidFill>
              </a:rPr>
              <a:t>A)	En az 50 işçi çalıştırmak</a:t>
            </a:r>
          </a:p>
          <a:p>
            <a:pPr algn="l"/>
            <a:r>
              <a:rPr lang="tr-TR" sz="2400" dirty="0">
                <a:solidFill>
                  <a:schemeClr val="tx1"/>
                </a:solidFill>
              </a:rPr>
              <a:t>B)	En az 30 işçi çalıştırmak</a:t>
            </a:r>
          </a:p>
          <a:p>
            <a:pPr algn="l"/>
            <a:r>
              <a:rPr lang="tr-TR" sz="2400" dirty="0">
                <a:solidFill>
                  <a:schemeClr val="tx1"/>
                </a:solidFill>
              </a:rPr>
              <a:t>C)	Organize sanayi bölgesinde bulunmak</a:t>
            </a:r>
          </a:p>
          <a:p>
            <a:pPr algn="l"/>
            <a:r>
              <a:rPr lang="tr-TR" sz="2400" dirty="0">
                <a:solidFill>
                  <a:schemeClr val="tx1"/>
                </a:solidFill>
              </a:rPr>
              <a:t>D)	Yerleşim merkezlerinden uzakta bulunmak </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25</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2"/>
          <p:cNvSpPr>
            <a:spLocks noGrp="1" noChangeArrowheads="1"/>
          </p:cNvSpPr>
          <p:nvPr>
            <p:ph type="title" idx="4294967295"/>
          </p:nvPr>
        </p:nvSpPr>
        <p:spPr/>
        <p:txBody>
          <a:bodyPr>
            <a:normAutofit/>
          </a:bodyPr>
          <a:lstStyle/>
          <a:p>
            <a:r>
              <a:rPr lang="tr-TR" altLang="tr-TR" sz="4000"/>
              <a:t>KURULLARIN KURULACAĞI İŞYERLERİ</a:t>
            </a:r>
          </a:p>
        </p:txBody>
      </p:sp>
      <p:sp>
        <p:nvSpPr>
          <p:cNvPr id="22531" name="Rectangle 3"/>
          <p:cNvSpPr>
            <a:spLocks noGrp="1" noChangeArrowheads="1"/>
          </p:cNvSpPr>
          <p:nvPr>
            <p:ph idx="4294967295"/>
          </p:nvPr>
        </p:nvSpPr>
        <p:spPr>
          <a:xfrm>
            <a:off x="323850" y="1125538"/>
            <a:ext cx="8569325" cy="5327650"/>
          </a:xfrm>
        </p:spPr>
        <p:txBody>
          <a:bodyPr/>
          <a:lstStyle/>
          <a:p>
            <a:endParaRPr lang="tr-TR" altLang="tr-TR" sz="800"/>
          </a:p>
          <a:p>
            <a:pPr>
              <a:buFont typeface="Wingdings 2" pitchFamily="18" charset="2"/>
              <a:buNone/>
            </a:pPr>
            <a:r>
              <a:rPr lang="tr-TR" altLang="tr-TR" sz="2800">
                <a:solidFill>
                  <a:srgbClr val="FF0000"/>
                </a:solidFill>
                <a:cs typeface="Times New Roman" pitchFamily="18" charset="0"/>
              </a:rPr>
              <a:t>6331 sayılı İş Sağlığı ve Güvenliği Kanunu kapsamına giren, </a:t>
            </a:r>
            <a:r>
              <a:rPr lang="tr-TR" altLang="tr-TR" sz="2800" b="1">
                <a:solidFill>
                  <a:srgbClr val="990033"/>
                </a:solidFill>
                <a:cs typeface="Times New Roman" pitchFamily="18" charset="0"/>
              </a:rPr>
              <a:t>elli ve daha fazla çalışanın bulunduğu ve altı aydan fazla süren sürekli işlerin yapıldığı işyerlerini kapsar</a:t>
            </a:r>
            <a:r>
              <a:rPr lang="tr-TR" altLang="tr-TR" sz="2800">
                <a:solidFill>
                  <a:srgbClr val="FF0000"/>
                </a:solidFill>
                <a:cs typeface="Times New Roman" pitchFamily="18" charset="0"/>
              </a:rPr>
              <a:t>.</a:t>
            </a:r>
          </a:p>
          <a:p>
            <a:pPr>
              <a:buFont typeface="Wingdings 2" pitchFamily="18" charset="2"/>
              <a:buNone/>
            </a:pPr>
            <a:r>
              <a:rPr lang="tr-TR" altLang="tr-TR" sz="2800">
                <a:solidFill>
                  <a:srgbClr val="FF0000"/>
                </a:solidFill>
                <a:cs typeface="Times New Roman" pitchFamily="18" charset="0"/>
              </a:rPr>
              <a:t>(6331 sayılı İş Sağlığı ve Güvenliği Kanunu  Madde: 22, 30)</a:t>
            </a:r>
            <a:endParaRPr lang="tr-TR" altLang="tr-TR" sz="2800"/>
          </a:p>
          <a:p>
            <a:pPr>
              <a:buFont typeface="Wingdings 2" pitchFamily="18" charset="2"/>
              <a:buNone/>
            </a:pPr>
            <a:endParaRPr lang="tr-TR" altLang="tr-TR" sz="2800"/>
          </a:p>
          <a:p>
            <a:r>
              <a:rPr lang="tr-TR" altLang="tr-TR" sz="2800"/>
              <a:t>İşverene bağlı, fabrika, müessese, işletme veya işletmeler grubu gibi birden çok işyeri bulunduğu hallerde elliden fazla işçi çalıştıran her bir işyerinde ayrı ayrı birer iş sağlığı ve güvenliği kurulu kurulur.</a:t>
            </a:r>
          </a:p>
        </p:txBody>
      </p:sp>
      <p:sp>
        <p:nvSpPr>
          <p:cNvPr id="5122" name="5 Slayt Numarası Yer Tutucusu"/>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E2067FD-1E58-4F73-95BF-443CFB75AB7D}" type="slidenum">
              <a:rPr lang="tr-TR" sz="1200">
                <a:solidFill>
                  <a:schemeClr val="tx1">
                    <a:tint val="75000"/>
                  </a:schemeClr>
                </a:solidFill>
                <a:latin typeface="+mn-lt"/>
              </a:rPr>
              <a:pPr algn="r" fontAlgn="auto">
                <a:spcBef>
                  <a:spcPts val="0"/>
                </a:spcBef>
                <a:spcAft>
                  <a:spcPts val="0"/>
                </a:spcAft>
                <a:defRPr/>
              </a:pPr>
              <a:t>26</a:t>
            </a:fld>
            <a:endParaRPr lang="tr-TR" sz="1200">
              <a:solidFill>
                <a:schemeClr val="tx1">
                  <a:tint val="75000"/>
                </a:schemeClr>
              </a:solidFill>
              <a:latin typeface="+mn-lt"/>
            </a:endParaRPr>
          </a:p>
        </p:txBody>
      </p:sp>
    </p:spTree>
    <p:extLst>
      <p:ext uri="{BB962C8B-B14F-4D97-AF65-F5344CB8AC3E}">
        <p14:creationId xmlns:p14="http://schemas.microsoft.com/office/powerpoint/2010/main" val="9421826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14)	İşyeri ortam faktörlerinden kaynaklanan hastalıkların (meslek hastalıkları) yükümlülük süresi dışında; işveren, işçilerin kişisel sağlık dosyalarını işten ayrılma tarihinden itibaren kaç yıl süreyle saklamak zorundadır?</a:t>
            </a:r>
          </a:p>
          <a:p>
            <a:pPr algn="l"/>
            <a:r>
              <a:rPr lang="tr-TR" sz="2400" dirty="0">
                <a:solidFill>
                  <a:schemeClr val="tx1"/>
                </a:solidFill>
              </a:rPr>
              <a:t>A) 10 yıl				B) 15 yıl	</a:t>
            </a:r>
          </a:p>
          <a:p>
            <a:pPr algn="l"/>
            <a:r>
              <a:rPr lang="tr-TR" sz="2400" dirty="0">
                <a:solidFill>
                  <a:schemeClr val="tx1"/>
                </a:solidFill>
              </a:rPr>
              <a:t>C) 20 yıl				D) 40 yıl</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27</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250825" y="900113"/>
            <a:ext cx="8740775"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342900" indent="-334963" defTabSz="449263">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charset="0"/>
              </a:defRPr>
            </a:lvl1pPr>
            <a:lvl2pPr marL="742950" indent="-285750" defTabSz="449263">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charset="0"/>
              </a:defRPr>
            </a:lvl2pPr>
            <a:lvl3pPr marL="1143000" indent="-228600" defTabSz="449263">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charset="0"/>
              </a:defRPr>
            </a:lvl3pPr>
            <a:lvl4pPr marL="1600200" indent="-228600" defTabSz="449263">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charset="0"/>
              </a:defRPr>
            </a:lvl4pPr>
            <a:lvl5pPr marL="2057400" indent="-228600" defTabSz="449263">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charset="0"/>
              </a:defRPr>
            </a:lvl5pPr>
            <a:lvl6pPr marL="2514600" indent="-228600" defTabSz="449263" fontAlgn="base">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charset="0"/>
              </a:defRPr>
            </a:lvl6pPr>
            <a:lvl7pPr marL="2971800" indent="-228600" defTabSz="449263" fontAlgn="base">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charset="0"/>
              </a:defRPr>
            </a:lvl7pPr>
            <a:lvl8pPr marL="3429000" indent="-228600" defTabSz="449263" fontAlgn="base">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charset="0"/>
              </a:defRPr>
            </a:lvl8pPr>
            <a:lvl9pPr marL="3886200" indent="-228600" defTabSz="449263" fontAlgn="base">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charset="0"/>
              </a:defRPr>
            </a:lvl9pPr>
          </a:lstStyle>
          <a:p>
            <a:pPr algn="ctr" eaLnBrk="0" hangingPunct="0">
              <a:buSzPct val="100000"/>
            </a:pPr>
            <a:endParaRPr lang="tr-TR" altLang="tr-TR" sz="2800" b="1">
              <a:solidFill>
                <a:srgbClr val="000000"/>
              </a:solidFill>
              <a:latin typeface="Impact" pitchFamily="34" charset="0"/>
            </a:endParaRPr>
          </a:p>
          <a:p>
            <a:pPr algn="ctr" eaLnBrk="0" hangingPunct="0">
              <a:buSzPct val="100000"/>
            </a:pPr>
            <a:endParaRPr lang="tr-TR" altLang="tr-TR" sz="1000" b="1">
              <a:solidFill>
                <a:srgbClr val="FF6600"/>
              </a:solidFill>
              <a:latin typeface="Tahoma" pitchFamily="34" charset="0"/>
            </a:endParaRPr>
          </a:p>
          <a:p>
            <a:pPr algn="just" eaLnBrk="0" hangingPunct="0">
              <a:buClr>
                <a:srgbClr val="000000"/>
              </a:buClr>
              <a:buSzPct val="100000"/>
              <a:buFont typeface="Tahoma" pitchFamily="34" charset="0"/>
              <a:buChar char="•"/>
            </a:pPr>
            <a:r>
              <a:rPr lang="tr-TR" altLang="tr-TR" sz="2200">
                <a:solidFill>
                  <a:srgbClr val="000000"/>
                </a:solidFill>
                <a:latin typeface="Tahoma" pitchFamily="34" charset="0"/>
              </a:rPr>
              <a:t>Çalışma ortamı ve çalışanların sağlık gözetimine ait bütün bilgiler kayıt altına alınır ve belgeler muhafaza edilir.</a:t>
            </a:r>
          </a:p>
          <a:p>
            <a:pPr algn="just" eaLnBrk="0" hangingPunct="0">
              <a:buSzPct val="100000"/>
            </a:pPr>
            <a:endParaRPr lang="tr-TR" altLang="tr-TR" sz="1000">
              <a:solidFill>
                <a:srgbClr val="000000"/>
              </a:solidFill>
              <a:latin typeface="Tahoma" pitchFamily="34" charset="0"/>
            </a:endParaRPr>
          </a:p>
          <a:p>
            <a:pPr algn="just" eaLnBrk="0" hangingPunct="0">
              <a:buClr>
                <a:srgbClr val="000000"/>
              </a:buClr>
              <a:buSzPct val="100000"/>
              <a:buFont typeface="Tahoma" pitchFamily="34" charset="0"/>
              <a:buChar char="•"/>
            </a:pPr>
            <a:r>
              <a:rPr lang="tr-TR" altLang="tr-TR" sz="2200">
                <a:solidFill>
                  <a:srgbClr val="000000"/>
                </a:solidFill>
                <a:latin typeface="Tahoma" pitchFamily="34" charset="0"/>
              </a:rPr>
              <a:t>Çalışanların sağlık bilgileri, yaptığı işler ve çalıştığı ortamdaki maruziyet bilgileri ile bu maruziyetlerin değerlendirme sonuçları kişisel sağlık dosyalarında saklanır.</a:t>
            </a:r>
          </a:p>
          <a:p>
            <a:pPr algn="just" eaLnBrk="0" hangingPunct="0">
              <a:buSzPct val="100000"/>
            </a:pPr>
            <a:endParaRPr lang="tr-TR" altLang="tr-TR" sz="1000">
              <a:solidFill>
                <a:srgbClr val="000000"/>
              </a:solidFill>
              <a:latin typeface="Tahoma" pitchFamily="34" charset="0"/>
            </a:endParaRPr>
          </a:p>
          <a:p>
            <a:pPr algn="just" eaLnBrk="0" hangingPunct="0">
              <a:buClr>
                <a:srgbClr val="000000"/>
              </a:buClr>
              <a:buSzPct val="100000"/>
              <a:buFont typeface="Tahoma" pitchFamily="34" charset="0"/>
              <a:buChar char="•"/>
            </a:pPr>
            <a:r>
              <a:rPr lang="tr-TR" altLang="tr-TR" sz="2200">
                <a:solidFill>
                  <a:srgbClr val="000000"/>
                </a:solidFill>
                <a:latin typeface="Tahoma" pitchFamily="34" charset="0"/>
              </a:rPr>
              <a:t>Sağlık birimi, çalışanların kişisel sağlık dosyalarını işten ayrılma tarihinden itibaren 15 yıl boyunca saklamak zorundadır. </a:t>
            </a:r>
          </a:p>
          <a:p>
            <a:pPr algn="just" eaLnBrk="0" hangingPunct="0">
              <a:buSzPct val="100000"/>
            </a:pPr>
            <a:endParaRPr lang="tr-TR" altLang="tr-TR" sz="1000">
              <a:solidFill>
                <a:srgbClr val="000000"/>
              </a:solidFill>
              <a:latin typeface="Tahoma" pitchFamily="34" charset="0"/>
            </a:endParaRPr>
          </a:p>
          <a:p>
            <a:pPr algn="just" eaLnBrk="0" hangingPunct="0">
              <a:buClr>
                <a:srgbClr val="000000"/>
              </a:buClr>
              <a:buSzPct val="45000"/>
              <a:buFont typeface="Wingdings" pitchFamily="2" charset="2"/>
              <a:buChar char=""/>
            </a:pPr>
            <a:r>
              <a:rPr lang="tr-TR" altLang="tr-TR" sz="2200">
                <a:solidFill>
                  <a:srgbClr val="000000"/>
                </a:solidFill>
                <a:latin typeface="Tahoma" pitchFamily="34" charset="0"/>
              </a:rPr>
              <a:t> Yükümlülük süresi bu süreyi aşan meslek hastalığı riski bulunan işyerlerinde, belirlenen risklerle ilgili evrakların saklanması     yükümlülük süresine kadar uzar. </a:t>
            </a:r>
          </a:p>
          <a:p>
            <a:pPr eaLnBrk="0" hangingPunct="0">
              <a:buSzPct val="100000"/>
            </a:pPr>
            <a:endParaRPr lang="tr-TR" altLang="tr-TR" sz="2200">
              <a:solidFill>
                <a:srgbClr val="000000"/>
              </a:solidFill>
              <a:latin typeface="Tahoma" pitchFamily="34" charset="0"/>
            </a:endParaRPr>
          </a:p>
        </p:txBody>
      </p:sp>
      <p:sp>
        <p:nvSpPr>
          <p:cNvPr id="23555" name="Text Box 2"/>
          <p:cNvSpPr txBox="1">
            <a:spLocks noChangeArrowheads="1"/>
          </p:cNvSpPr>
          <p:nvPr/>
        </p:nvSpPr>
        <p:spPr bwMode="auto">
          <a:xfrm>
            <a:off x="2339975" y="360363"/>
            <a:ext cx="41814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9pPr>
          </a:lstStyle>
          <a:p>
            <a:pPr algn="ctr" eaLnBrk="0" hangingPunct="0">
              <a:buSzPct val="100000"/>
            </a:pPr>
            <a:r>
              <a:rPr lang="tr-TR" altLang="tr-TR" sz="2800" b="1">
                <a:solidFill>
                  <a:srgbClr val="CCFFCC"/>
                </a:solidFill>
                <a:latin typeface="Verdana" pitchFamily="34" charset="0"/>
              </a:rPr>
              <a:t> </a:t>
            </a:r>
            <a:r>
              <a:rPr lang="tr-TR" altLang="tr-TR" sz="2800" b="1">
                <a:solidFill>
                  <a:srgbClr val="FF6600"/>
                </a:solidFill>
                <a:latin typeface="Tahoma" pitchFamily="34" charset="0"/>
              </a:rPr>
              <a:t>Kayıt Ve İstatistik</a:t>
            </a:r>
          </a:p>
        </p:txBody>
      </p:sp>
    </p:spTree>
    <p:extLst>
      <p:ext uri="{BB962C8B-B14F-4D97-AF65-F5344CB8AC3E}">
        <p14:creationId xmlns:p14="http://schemas.microsoft.com/office/powerpoint/2010/main" val="33606830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afterEffect">
                                  <p:stCondLst>
                                    <p:cond delay="0"/>
                                  </p:stCondLst>
                                  <p:childTnLst>
                                    <p:set>
                                      <p:cBhvr additive="repl">
                                        <p:cTn id="6" dur="1" fill="hold">
                                          <p:stCondLst>
                                            <p:cond delay="0"/>
                                          </p:stCondLst>
                                        </p:cTn>
                                        <p:tgtEl>
                                          <p:spTgt spid="66561"/>
                                        </p:tgtEl>
                                        <p:attrNameLst>
                                          <p:attrName>style.visibility</p:attrName>
                                        </p:attrNameLst>
                                      </p:cBhvr>
                                      <p:to>
                                        <p:strVal val="visible"/>
                                      </p:to>
                                    </p:set>
                                    <p:anim calcmode="lin" valueType="num">
                                      <p:cBhvr additive="repl">
                                        <p:cTn id="7" dur="500" fill="hold"/>
                                        <p:tgtEl>
                                          <p:spTgt spid="66561"/>
                                        </p:tgtEl>
                                        <p:attrNameLst>
                                          <p:attrName>ppt_x</p:attrName>
                                        </p:attrNameLst>
                                      </p:cBhvr>
                                      <p:tavLst>
                                        <p:tav tm="100000">
                                          <p:val>
                                            <p:strVal val="#ppt_x"/>
                                          </p:val>
                                        </p:tav>
                                        <p:tav>
                                          <p:val>
                                            <p:strVal val="#ppt_x"/>
                                          </p:val>
                                        </p:tav>
                                      </p:tavLst>
                                    </p:anim>
                                    <p:anim calcmode="lin" valueType="num">
                                      <p:cBhvr additive="repl">
                                        <p:cTn id="8" dur="500" fill="hold"/>
                                        <p:tgtEl>
                                          <p:spTgt spid="66561"/>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C</a:t>
            </a:r>
            <a:endParaRPr lang="tr-TR"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15)	 1100 İşçi çalışan ve çok tehlikeli sınıfta yer alan bir işyerinde, İş Sağlığı ve Güvenliği Kurulunun sekreterliğini kim yapar?</a:t>
            </a:r>
          </a:p>
          <a:p>
            <a:pPr algn="l"/>
            <a:r>
              <a:rPr lang="tr-TR" sz="2400" dirty="0">
                <a:solidFill>
                  <a:schemeClr val="tx1"/>
                </a:solidFill>
              </a:rPr>
              <a:t>A)	İşveren      </a:t>
            </a:r>
          </a:p>
          <a:p>
            <a:pPr algn="l"/>
            <a:r>
              <a:rPr lang="tr-TR" sz="2400" dirty="0">
                <a:solidFill>
                  <a:schemeClr val="tx1"/>
                </a:solidFill>
              </a:rPr>
              <a:t>B)	İşyeri hekimi      </a:t>
            </a:r>
          </a:p>
          <a:p>
            <a:pPr algn="l"/>
            <a:r>
              <a:rPr lang="tr-TR" sz="2400" dirty="0">
                <a:solidFill>
                  <a:schemeClr val="tx1"/>
                </a:solidFill>
              </a:rPr>
              <a:t>C)	İş güvenliği uzmanı    </a:t>
            </a:r>
          </a:p>
          <a:p>
            <a:pPr algn="l"/>
            <a:r>
              <a:rPr lang="tr-TR" sz="2400" dirty="0">
                <a:solidFill>
                  <a:schemeClr val="tx1"/>
                </a:solidFill>
              </a:rPr>
              <a:t>D)	İnsan Kaynakları Müdürü</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29</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2)	İş Sağlığı Bütün mesleklerde çalışanların ………………………………. yönden iyilik hallerinin en üstün düzeyde tutulması, sürdürülmesi ve geliştirilmesi çalışmalarıdır.</a:t>
            </a:r>
          </a:p>
          <a:p>
            <a:pPr algn="l"/>
            <a:r>
              <a:rPr lang="tr-TR" sz="2400" dirty="0">
                <a:solidFill>
                  <a:schemeClr val="tx1"/>
                </a:solidFill>
              </a:rPr>
              <a:t>Uluslararası Çalışma Örgütü ve Dünya Sağlık Örgütü tarafından 1950 yılında tanımlanan İş Sağlığı cümlesindeki boşluğa aşağıdakilerden hangisi gelmelidir?</a:t>
            </a:r>
          </a:p>
          <a:p>
            <a:pPr algn="l"/>
            <a:r>
              <a:rPr lang="tr-TR" sz="2400" dirty="0">
                <a:solidFill>
                  <a:schemeClr val="tx1"/>
                </a:solidFill>
              </a:rPr>
              <a:t>A)	Bedensel, ailevi ve sosyal	</a:t>
            </a:r>
          </a:p>
          <a:p>
            <a:pPr algn="l"/>
            <a:r>
              <a:rPr lang="tr-TR" sz="2400" dirty="0">
                <a:solidFill>
                  <a:schemeClr val="tx1"/>
                </a:solidFill>
              </a:rPr>
              <a:t>B)	Bedensel, ruhsal ve sosyal</a:t>
            </a:r>
          </a:p>
          <a:p>
            <a:pPr algn="l"/>
            <a:r>
              <a:rPr lang="tr-TR" sz="2400" dirty="0">
                <a:solidFill>
                  <a:schemeClr val="tx1"/>
                </a:solidFill>
              </a:rPr>
              <a:t>C)	Ekonomik, ruhsal ve sosyal</a:t>
            </a:r>
          </a:p>
          <a:p>
            <a:pPr algn="l"/>
            <a:r>
              <a:rPr lang="tr-TR" sz="2400" dirty="0">
                <a:solidFill>
                  <a:schemeClr val="tx1"/>
                </a:solidFill>
              </a:rPr>
              <a:t>D)	Bedensel, ekonomik ve sosyal</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3</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İçerik Yer Tutucusu"/>
          <p:cNvSpPr>
            <a:spLocks noGrp="1"/>
          </p:cNvSpPr>
          <p:nvPr>
            <p:ph idx="4294967295"/>
          </p:nvPr>
        </p:nvSpPr>
        <p:spPr>
          <a:xfrm>
            <a:off x="457200" y="260350"/>
            <a:ext cx="8435975" cy="6064250"/>
          </a:xfrm>
        </p:spPr>
        <p:txBody>
          <a:bodyPr/>
          <a:lstStyle/>
          <a:p>
            <a:r>
              <a:rPr lang="tr-TR" altLang="tr-TR" sz="2800"/>
              <a:t>Kurulun başkanı işveren veya işveren vekili, </a:t>
            </a:r>
          </a:p>
          <a:p>
            <a:r>
              <a:rPr lang="tr-TR" altLang="tr-TR" sz="2800">
                <a:solidFill>
                  <a:srgbClr val="990033"/>
                </a:solidFill>
              </a:rPr>
              <a:t>kurulun sekreteri ise iş güvenliği uzmanıdır</a:t>
            </a:r>
            <a:r>
              <a:rPr lang="tr-TR" altLang="tr-TR" sz="2800"/>
              <a:t>. İş güvenliği uzmanının tam zamanlı çalışma zorunluluğu olmayan işyerlerinde ise kurul sekretaryası; insan kaynakları, personel, sosyal işler veya idari ve mali işleri yürütmekle görevli bir kişi tarafından yürütülür.</a:t>
            </a:r>
          </a:p>
          <a:p>
            <a:r>
              <a:rPr lang="tr-TR" altLang="tr-TR">
                <a:solidFill>
                  <a:srgbClr val="FF0000"/>
                </a:solidFill>
              </a:rPr>
              <a:t>Birden fazla iş güvenliği uzmanı ve işyeri hekiminin bulunduğu işyerlerinde işveren tarafından görevlendirme yapılır. İş güvenliği uzmanının görevlendirilmesinde o işyerinin tehlike sınıfına uygun uzmanlar arasından birisi görevlendirilir.</a:t>
            </a:r>
          </a:p>
          <a:p>
            <a:endParaRPr lang="tr-TR" altLang="tr-TR"/>
          </a:p>
        </p:txBody>
      </p:sp>
      <p:sp>
        <p:nvSpPr>
          <p:cNvPr id="4" name="3 Slayt Numarası Yer Tutucusu"/>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A0D772F1-464B-489C-A661-17777EC6AA7F}" type="slidenum">
              <a:rPr lang="tr-TR" sz="1200">
                <a:solidFill>
                  <a:schemeClr val="tx1">
                    <a:tint val="75000"/>
                  </a:schemeClr>
                </a:solidFill>
                <a:latin typeface="+mn-lt"/>
              </a:rPr>
              <a:pPr algn="r" fontAlgn="auto">
                <a:spcBef>
                  <a:spcPts val="0"/>
                </a:spcBef>
                <a:spcAft>
                  <a:spcPts val="0"/>
                </a:spcAft>
                <a:defRPr/>
              </a:pPr>
              <a:t>30</a:t>
            </a:fld>
            <a:endParaRPr lang="tr-TR" sz="1200">
              <a:solidFill>
                <a:schemeClr val="tx1">
                  <a:tint val="75000"/>
                </a:schemeClr>
              </a:solidFill>
              <a:latin typeface="+mn-lt"/>
            </a:endParaRPr>
          </a:p>
        </p:txBody>
      </p:sp>
    </p:spTree>
    <p:extLst>
      <p:ext uri="{BB962C8B-B14F-4D97-AF65-F5344CB8AC3E}">
        <p14:creationId xmlns:p14="http://schemas.microsoft.com/office/powerpoint/2010/main" val="2974730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16)	</a:t>
            </a:r>
          </a:p>
          <a:p>
            <a:pPr algn="l"/>
            <a:r>
              <a:rPr lang="tr-TR" sz="2400" dirty="0">
                <a:solidFill>
                  <a:schemeClr val="tx1"/>
                </a:solidFill>
              </a:rPr>
              <a:t>I-    Mevcut durumu analiz etme</a:t>
            </a:r>
          </a:p>
          <a:p>
            <a:pPr algn="l"/>
            <a:r>
              <a:rPr lang="tr-TR" sz="2400" dirty="0">
                <a:solidFill>
                  <a:schemeClr val="tx1"/>
                </a:solidFill>
              </a:rPr>
              <a:t>II-   Hedeflerin belirlenmesi</a:t>
            </a:r>
          </a:p>
          <a:p>
            <a:pPr algn="l"/>
            <a:r>
              <a:rPr lang="tr-TR" sz="2400" dirty="0">
                <a:solidFill>
                  <a:schemeClr val="tx1"/>
                </a:solidFill>
              </a:rPr>
              <a:t>III- Tehlikelerin Belirlenmesi</a:t>
            </a:r>
          </a:p>
          <a:p>
            <a:pPr algn="l"/>
            <a:r>
              <a:rPr lang="tr-TR" sz="2400" dirty="0">
                <a:solidFill>
                  <a:schemeClr val="tx1"/>
                </a:solidFill>
              </a:rPr>
              <a:t>IV- Risk değerlendirme metotlarının belirlenmesi</a:t>
            </a:r>
          </a:p>
          <a:p>
            <a:pPr algn="l"/>
            <a:r>
              <a:rPr lang="tr-TR" sz="2400" dirty="0">
                <a:solidFill>
                  <a:schemeClr val="tx1"/>
                </a:solidFill>
              </a:rPr>
              <a:t>Yukarıda ifade edilen çalışmalar tüm yönetim sistemlerinde esas alınan (PUKÖ) döngüsünün hangi aşamasıdır?</a:t>
            </a:r>
          </a:p>
          <a:p>
            <a:pPr algn="l"/>
            <a:r>
              <a:rPr lang="tr-TR" sz="2400" dirty="0">
                <a:solidFill>
                  <a:schemeClr val="tx1"/>
                </a:solidFill>
              </a:rPr>
              <a:t>	A) Uygula			B) Planla</a:t>
            </a:r>
          </a:p>
          <a:p>
            <a:pPr algn="l"/>
            <a:r>
              <a:rPr lang="tr-TR" sz="2400" dirty="0">
                <a:solidFill>
                  <a:schemeClr val="tx1"/>
                </a:solidFill>
              </a:rPr>
              <a:t>	C) Kontrol Et			D) Önlem Al</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31</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l"/>
            <a:r>
              <a:rPr lang="tr-TR" altLang="tr-TR" sz="3200">
                <a:solidFill>
                  <a:srgbClr val="7030A0"/>
                </a:solidFill>
              </a:rPr>
              <a:t>PUKÖ Döngüsü</a:t>
            </a:r>
          </a:p>
        </p:txBody>
      </p:sp>
      <p:sp>
        <p:nvSpPr>
          <p:cNvPr id="27651" name="Rectangle 3"/>
          <p:cNvSpPr>
            <a:spLocks noGrp="1" noChangeArrowheads="1"/>
          </p:cNvSpPr>
          <p:nvPr>
            <p:ph type="body" idx="1"/>
          </p:nvPr>
        </p:nvSpPr>
        <p:spPr>
          <a:xfrm>
            <a:off x="395288" y="1268413"/>
            <a:ext cx="5832475" cy="4752975"/>
          </a:xfrm>
        </p:spPr>
        <p:txBody>
          <a:bodyPr/>
          <a:lstStyle/>
          <a:p>
            <a:pPr>
              <a:lnSpc>
                <a:spcPct val="80000"/>
              </a:lnSpc>
              <a:buFontTx/>
              <a:buNone/>
            </a:pPr>
            <a:r>
              <a:rPr lang="tr-TR" altLang="tr-TR" sz="1800" b="1"/>
              <a:t>	</a:t>
            </a:r>
            <a:r>
              <a:rPr lang="tr-TR" altLang="tr-TR" sz="2000" b="1"/>
              <a:t>PLANLA </a:t>
            </a:r>
          </a:p>
          <a:p>
            <a:pPr>
              <a:lnSpc>
                <a:spcPct val="80000"/>
              </a:lnSpc>
              <a:buFontTx/>
              <a:buNone/>
            </a:pPr>
            <a:r>
              <a:rPr lang="tr-TR" altLang="tr-TR" sz="2000"/>
              <a:t>     İş Sağlığı ve Güvenliği açısından amacın belirlenmesi,    (neyi başarmak istiyoruz, nerede, ne zaman ) </a:t>
            </a:r>
          </a:p>
          <a:p>
            <a:pPr>
              <a:lnSpc>
                <a:spcPct val="80000"/>
              </a:lnSpc>
              <a:buFontTx/>
              <a:buNone/>
            </a:pPr>
            <a:r>
              <a:rPr lang="tr-TR" altLang="tr-TR" sz="2000"/>
              <a:t>     - Mevcut durumu analiz etme, </a:t>
            </a:r>
          </a:p>
          <a:p>
            <a:pPr>
              <a:lnSpc>
                <a:spcPct val="80000"/>
              </a:lnSpc>
              <a:buFontTx/>
              <a:buNone/>
            </a:pPr>
            <a:r>
              <a:rPr lang="tr-TR" altLang="tr-TR" sz="2000"/>
              <a:t>     - Hedeflerin belirlenmesi, </a:t>
            </a:r>
          </a:p>
          <a:p>
            <a:pPr>
              <a:lnSpc>
                <a:spcPct val="80000"/>
              </a:lnSpc>
              <a:buFontTx/>
              <a:buNone/>
            </a:pPr>
            <a:r>
              <a:rPr lang="tr-TR" altLang="tr-TR" sz="2000"/>
              <a:t>     - Kayıtların analizi,</a:t>
            </a:r>
          </a:p>
          <a:p>
            <a:pPr>
              <a:lnSpc>
                <a:spcPct val="80000"/>
              </a:lnSpc>
              <a:buFontTx/>
              <a:buNone/>
            </a:pPr>
            <a:r>
              <a:rPr lang="tr-TR" altLang="tr-TR" sz="2000"/>
              <a:t>     - Tehlikelerin Belirlenmesi,</a:t>
            </a:r>
          </a:p>
          <a:p>
            <a:pPr>
              <a:lnSpc>
                <a:spcPct val="80000"/>
              </a:lnSpc>
              <a:buFontTx/>
              <a:buNone/>
            </a:pPr>
            <a:r>
              <a:rPr lang="tr-TR" altLang="tr-TR" sz="2000"/>
              <a:t>     - Risk değerlendirme metodlarının belirlenmesi, </a:t>
            </a:r>
          </a:p>
          <a:p>
            <a:pPr>
              <a:lnSpc>
                <a:spcPct val="80000"/>
              </a:lnSpc>
              <a:buFontTx/>
              <a:buNone/>
            </a:pPr>
            <a:r>
              <a:rPr lang="tr-TR" altLang="tr-TR" sz="2000"/>
              <a:t>     - Detaylı plan hazırlaması ( uygulama planı ), </a:t>
            </a:r>
          </a:p>
          <a:p>
            <a:pPr>
              <a:lnSpc>
                <a:spcPct val="80000"/>
              </a:lnSpc>
              <a:buFontTx/>
              <a:buNone/>
            </a:pPr>
            <a:r>
              <a:rPr lang="tr-TR" altLang="tr-TR" sz="2000"/>
              <a:t>     - İç talimatlar hazırlama,</a:t>
            </a:r>
          </a:p>
        </p:txBody>
      </p:sp>
      <p:pic>
        <p:nvPicPr>
          <p:cNvPr id="27652" name="Picture 5" descr="Untitled-1.png"/>
          <p:cNvPicPr>
            <a:picLocks noChangeAspect="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5867400" y="1700213"/>
            <a:ext cx="2947988"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1784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1</a:t>
            </a:r>
            <a:r>
              <a:rPr lang="tr-TR" sz="2000" dirty="0">
                <a:solidFill>
                  <a:schemeClr val="tx1"/>
                </a:solidFill>
              </a:rPr>
              <a:t>7)	“Kuruluşun İSG yönetimini kolaylaştırmak için, İSG risklerini etkileyen faaliyetlerini, proseslerini yöneten, yerine getiren ve doğrulayan personelin sorumlulukları ve yetkileri ile görevleri tarif edilmeli, </a:t>
            </a:r>
            <a:r>
              <a:rPr lang="tr-TR" sz="2000" dirty="0" err="1">
                <a:solidFill>
                  <a:schemeClr val="tx1"/>
                </a:solidFill>
              </a:rPr>
              <a:t>dokümante</a:t>
            </a:r>
            <a:r>
              <a:rPr lang="tr-TR" sz="2000" dirty="0">
                <a:solidFill>
                  <a:schemeClr val="tx1"/>
                </a:solidFill>
              </a:rPr>
              <a:t> edilmeli ve duyurulmalıdır. ………………., İSG yönetim sisteminin uygulanması, kontrolü ve geliştirilmesi için gerekli kaynakları sağlamalıdır.”</a:t>
            </a:r>
          </a:p>
          <a:p>
            <a:pPr algn="l"/>
            <a:r>
              <a:rPr lang="tr-TR" sz="2000" dirty="0">
                <a:solidFill>
                  <a:schemeClr val="tx1"/>
                </a:solidFill>
              </a:rPr>
              <a:t>OHSAS 18001 için yukarıda ifade edilen paragraftaki boşluğa aşağıdakilerden hangisi gelmelidir?</a:t>
            </a:r>
          </a:p>
          <a:p>
            <a:pPr algn="l"/>
            <a:r>
              <a:rPr lang="tr-TR" sz="2000" dirty="0">
                <a:solidFill>
                  <a:schemeClr val="tx1"/>
                </a:solidFill>
              </a:rPr>
              <a:t>A)	Yönetim				</a:t>
            </a:r>
          </a:p>
          <a:p>
            <a:pPr algn="l"/>
            <a:r>
              <a:rPr lang="tr-TR" sz="2000" dirty="0">
                <a:solidFill>
                  <a:schemeClr val="tx1"/>
                </a:solidFill>
              </a:rPr>
              <a:t>B)	İnsan Kaynakları</a:t>
            </a:r>
          </a:p>
          <a:p>
            <a:pPr algn="l"/>
            <a:r>
              <a:rPr lang="tr-TR" sz="2000" dirty="0">
                <a:solidFill>
                  <a:schemeClr val="tx1"/>
                </a:solidFill>
              </a:rPr>
              <a:t>C)	Mali İşler				</a:t>
            </a:r>
          </a:p>
          <a:p>
            <a:pPr algn="l"/>
            <a:r>
              <a:rPr lang="tr-TR" sz="2000" dirty="0">
                <a:solidFill>
                  <a:schemeClr val="tx1"/>
                </a:solidFill>
              </a:rPr>
              <a:t>D)	Personel Başkanı</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33</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l"/>
            <a:r>
              <a:rPr lang="tr-TR" altLang="tr-TR" sz="3200"/>
              <a:t>4-İSG Yönetim Sistemleri Unsurları</a:t>
            </a:r>
          </a:p>
        </p:txBody>
      </p:sp>
      <p:sp>
        <p:nvSpPr>
          <p:cNvPr id="28675" name="Rectangle 3"/>
          <p:cNvSpPr>
            <a:spLocks noGrp="1" noChangeArrowheads="1"/>
          </p:cNvSpPr>
          <p:nvPr>
            <p:ph type="body" idx="1"/>
          </p:nvPr>
        </p:nvSpPr>
        <p:spPr>
          <a:xfrm>
            <a:off x="457200" y="1600200"/>
            <a:ext cx="4691063" cy="5068888"/>
          </a:xfrm>
        </p:spPr>
        <p:txBody>
          <a:bodyPr/>
          <a:lstStyle/>
          <a:p>
            <a:pPr>
              <a:buFontTx/>
              <a:buNone/>
            </a:pPr>
            <a:r>
              <a:rPr lang="tr-TR" altLang="tr-TR" sz="2400"/>
              <a:t>4.4.1-Yapı ve sorumluluk</a:t>
            </a:r>
          </a:p>
          <a:p>
            <a:pPr>
              <a:buFontTx/>
              <a:buNone/>
            </a:pPr>
            <a:endParaRPr lang="tr-TR" altLang="tr-TR" sz="1800"/>
          </a:p>
          <a:p>
            <a:pPr>
              <a:buFontTx/>
              <a:buNone/>
            </a:pPr>
            <a:r>
              <a:rPr lang="tr-TR" altLang="tr-TR" sz="1800"/>
              <a:t>	Kuruluşun İSG yönetimini kolaylaştırmak için, İSG risklerini etkileyen faaliyetlerini, proseslerini yöneten, yerine getiren ve doğrulayan personelin sorumlulukları ve yetkileri ile görevleri tarif edilmeli, dokümante edilmeli ve duyurulmalıdır.</a:t>
            </a:r>
          </a:p>
          <a:p>
            <a:pPr>
              <a:buFontTx/>
              <a:buNone/>
            </a:pPr>
            <a:endParaRPr lang="tr-TR" altLang="tr-TR" sz="1800"/>
          </a:p>
          <a:p>
            <a:pPr>
              <a:buFontTx/>
              <a:buNone/>
            </a:pPr>
            <a:r>
              <a:rPr lang="tr-TR" altLang="tr-TR" sz="1800"/>
              <a:t>	Yönetim, İSG yönetim sisteminin uygulanması, kontrolü ve geliştirilmesi için gerekli kaynakları sağlamalıdır.</a:t>
            </a:r>
          </a:p>
          <a:p>
            <a:pPr>
              <a:buFontTx/>
              <a:buNone/>
            </a:pPr>
            <a:endParaRPr lang="tr-TR" altLang="tr-TR" sz="1800"/>
          </a:p>
        </p:txBody>
      </p:sp>
      <p:pic>
        <p:nvPicPr>
          <p:cNvPr id="5123" name="Picture 3" descr="C:\Users\casper\AppData\Local\Microsoft\Windows\Temporary Internet Files\Content.IE5\UD80FARH\MCj00905630000[1].wmf"/>
          <p:cNvPicPr>
            <a:picLocks noChangeAspect="1" noChangeArrowheads="1"/>
          </p:cNvPicPr>
          <p:nvPr>
            <p:custDataLst>
              <p:tags r:id="rId1"/>
            </p:custDataLst>
          </p:nvPr>
        </p:nvPicPr>
        <p:blipFill>
          <a:blip r:embed="rId3"/>
          <a:srcRect/>
          <a:stretch>
            <a:fillRect/>
          </a:stretch>
        </p:blipFill>
        <p:spPr bwMode="auto">
          <a:xfrm>
            <a:off x="5218113" y="2565400"/>
            <a:ext cx="3925887" cy="2874963"/>
          </a:xfrm>
          <a:prstGeom prst="rect">
            <a:avLst/>
          </a:prstGeom>
          <a:noFill/>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322506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18)	</a:t>
            </a:r>
          </a:p>
          <a:p>
            <a:pPr algn="l"/>
            <a:r>
              <a:rPr lang="tr-TR" sz="2000" dirty="0">
                <a:solidFill>
                  <a:schemeClr val="tx1"/>
                </a:solidFill>
              </a:rPr>
              <a:t>1.	Elimine et</a:t>
            </a:r>
          </a:p>
          <a:p>
            <a:pPr algn="l"/>
            <a:r>
              <a:rPr lang="tr-TR" sz="2000" dirty="0">
                <a:solidFill>
                  <a:schemeClr val="tx1"/>
                </a:solidFill>
              </a:rPr>
              <a:t>2.	Tehlikeli ortamı izole et</a:t>
            </a:r>
          </a:p>
          <a:p>
            <a:pPr algn="l"/>
            <a:r>
              <a:rPr lang="tr-TR" sz="2000" dirty="0">
                <a:solidFill>
                  <a:schemeClr val="tx1"/>
                </a:solidFill>
              </a:rPr>
              <a:t>3.	Daha zararsız ile değiştir</a:t>
            </a:r>
          </a:p>
          <a:p>
            <a:pPr algn="l"/>
            <a:r>
              <a:rPr lang="tr-TR" sz="2000" dirty="0">
                <a:solidFill>
                  <a:schemeClr val="tx1"/>
                </a:solidFill>
              </a:rPr>
              <a:t>4.	Kişisel koruyucuları kullan</a:t>
            </a:r>
          </a:p>
          <a:p>
            <a:pPr algn="l"/>
            <a:r>
              <a:rPr lang="tr-TR" sz="2000" dirty="0">
                <a:solidFill>
                  <a:schemeClr val="tx1"/>
                </a:solidFill>
              </a:rPr>
              <a:t>5.	Yönetimsel düzenlemelerle tehlike ve kişileri ayır</a:t>
            </a:r>
          </a:p>
          <a:p>
            <a:pPr algn="l"/>
            <a:r>
              <a:rPr lang="tr-TR" sz="2000" dirty="0">
                <a:solidFill>
                  <a:schemeClr val="tx1"/>
                </a:solidFill>
              </a:rPr>
              <a:t>Aşağıda belirtilen Risk kontrol hiyerarşisinin doğru sıralaması hangisidir?</a:t>
            </a:r>
          </a:p>
          <a:p>
            <a:pPr algn="l"/>
            <a:r>
              <a:rPr lang="tr-TR" sz="2000" dirty="0">
                <a:solidFill>
                  <a:schemeClr val="tx1"/>
                </a:solidFill>
              </a:rPr>
              <a:t>A)	1,3,2,5,4</a:t>
            </a:r>
          </a:p>
          <a:p>
            <a:pPr algn="l"/>
            <a:r>
              <a:rPr lang="tr-TR" sz="2000" dirty="0">
                <a:solidFill>
                  <a:schemeClr val="tx1"/>
                </a:solidFill>
              </a:rPr>
              <a:t>B)	2,3,4,1,5</a:t>
            </a:r>
          </a:p>
          <a:p>
            <a:pPr algn="l"/>
            <a:r>
              <a:rPr lang="tr-TR" sz="2000" dirty="0">
                <a:solidFill>
                  <a:schemeClr val="tx1"/>
                </a:solidFill>
              </a:rPr>
              <a:t>C)	3,2,1,5,4</a:t>
            </a:r>
          </a:p>
          <a:p>
            <a:pPr algn="l"/>
            <a:r>
              <a:rPr lang="tr-TR" sz="2000" dirty="0">
                <a:solidFill>
                  <a:schemeClr val="tx1"/>
                </a:solidFill>
              </a:rPr>
              <a:t>D)	1,2,3,4,5 </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35</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19)	Aşağıda belirtilenlerden hangisi kimya sektöründe kullanılan risk değerlendirmesi metodudur?</a:t>
            </a:r>
          </a:p>
          <a:p>
            <a:pPr algn="l"/>
            <a:r>
              <a:rPr lang="tr-TR" sz="2400" dirty="0">
                <a:solidFill>
                  <a:schemeClr val="tx1"/>
                </a:solidFill>
              </a:rPr>
              <a:t>A)	FMEA            </a:t>
            </a:r>
          </a:p>
          <a:p>
            <a:pPr algn="l"/>
            <a:r>
              <a:rPr lang="tr-TR" sz="2400" dirty="0">
                <a:solidFill>
                  <a:schemeClr val="tx1"/>
                </a:solidFill>
              </a:rPr>
              <a:t>B)	HAZOP               </a:t>
            </a:r>
          </a:p>
          <a:p>
            <a:pPr algn="l"/>
            <a:r>
              <a:rPr lang="tr-TR" sz="2400" dirty="0">
                <a:solidFill>
                  <a:schemeClr val="tx1"/>
                </a:solidFill>
              </a:rPr>
              <a:t>C)	FTA     </a:t>
            </a:r>
          </a:p>
          <a:p>
            <a:pPr algn="l"/>
            <a:r>
              <a:rPr lang="tr-TR" sz="2400" dirty="0">
                <a:solidFill>
                  <a:schemeClr val="tx1"/>
                </a:solidFill>
              </a:rPr>
              <a:t>D)	ETA</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36</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0"/>
            <a:ext cx="8686800" cy="1066800"/>
          </a:xfrm>
        </p:spPr>
        <p:txBody>
          <a:bodyPr anchor="t">
            <a:spAutoFit/>
          </a:bodyPr>
          <a:lstStyle/>
          <a:p>
            <a:pPr>
              <a:spcBef>
                <a:spcPct val="50000"/>
              </a:spcBef>
            </a:pPr>
            <a:r>
              <a:rPr lang="tr-TR" altLang="tr-TR" sz="3200" b="1"/>
              <a:t>5-</a:t>
            </a:r>
            <a:r>
              <a:rPr lang="en-US" altLang="tr-TR" sz="3200" b="1"/>
              <a:t>Tehlike ve </a:t>
            </a:r>
            <a:r>
              <a:rPr lang="tr-TR" altLang="tr-TR" sz="3200" b="1"/>
              <a:t>Çalışabilirlik Analizi</a:t>
            </a:r>
            <a:br>
              <a:rPr lang="tr-TR" altLang="tr-TR" sz="3200" b="1"/>
            </a:br>
            <a:r>
              <a:rPr lang="en-US" altLang="tr-TR" sz="3200" b="1"/>
              <a:t>(Hazard and Operability Studies- HAZOP)</a:t>
            </a:r>
            <a:endParaRPr lang="tr-TR" altLang="tr-TR" sz="3200" b="1"/>
          </a:p>
        </p:txBody>
      </p:sp>
      <p:sp>
        <p:nvSpPr>
          <p:cNvPr id="89091" name="Rectangle 3"/>
          <p:cNvSpPr>
            <a:spLocks noGrp="1" noChangeArrowheads="1"/>
          </p:cNvSpPr>
          <p:nvPr>
            <p:ph idx="4294967295"/>
          </p:nvPr>
        </p:nvSpPr>
        <p:spPr>
          <a:xfrm>
            <a:off x="2627313" y="2276475"/>
            <a:ext cx="5776912" cy="4286250"/>
          </a:xfrm>
        </p:spPr>
        <p:txBody>
          <a:bodyPr/>
          <a:lstStyle/>
          <a:p>
            <a:pPr algn="just">
              <a:lnSpc>
                <a:spcPct val="80000"/>
              </a:lnSpc>
              <a:buClr>
                <a:srgbClr val="FF0000"/>
              </a:buClr>
              <a:buFont typeface="Wingdings" pitchFamily="2" charset="2"/>
              <a:buChar char="ü"/>
            </a:pPr>
            <a:r>
              <a:rPr lang="tr-TR" altLang="tr-TR" sz="2000" b="1">
                <a:solidFill>
                  <a:srgbClr val="FF0000"/>
                </a:solidFill>
              </a:rPr>
              <a:t>Kimya endüstrisi tarafından,bu sanayinin özel tehlike potansiyelleri dikkate alınarak geliştirilmiştir.</a:t>
            </a:r>
          </a:p>
          <a:p>
            <a:pPr algn="just">
              <a:lnSpc>
                <a:spcPct val="80000"/>
              </a:lnSpc>
              <a:buClr>
                <a:srgbClr val="FF0000"/>
              </a:buClr>
              <a:buFont typeface="Wingdings" pitchFamily="2" charset="2"/>
              <a:buChar char="ü"/>
            </a:pPr>
            <a:endParaRPr lang="tr-TR" altLang="tr-TR" sz="2000"/>
          </a:p>
          <a:p>
            <a:pPr algn="just">
              <a:lnSpc>
                <a:spcPct val="80000"/>
              </a:lnSpc>
              <a:buClr>
                <a:srgbClr val="FF0000"/>
              </a:buClr>
              <a:buFont typeface="Wingdings" pitchFamily="2" charset="2"/>
              <a:buChar char="ü"/>
            </a:pPr>
            <a:r>
              <a:rPr lang="tr-TR" altLang="tr-TR" sz="2000"/>
              <a:t>Multi disipliner bir tim tarafından,kaza odaklarının saptanması, analizleri ve ortadan kaldırılmaları için uygulanır.</a:t>
            </a:r>
          </a:p>
          <a:p>
            <a:pPr algn="just">
              <a:lnSpc>
                <a:spcPct val="80000"/>
              </a:lnSpc>
              <a:buClr>
                <a:srgbClr val="FF0000"/>
              </a:buClr>
              <a:buFont typeface="Wingdings" pitchFamily="2" charset="2"/>
              <a:buChar char="ü"/>
            </a:pPr>
            <a:endParaRPr lang="tr-TR" altLang="tr-TR" sz="2000"/>
          </a:p>
          <a:p>
            <a:pPr algn="just">
              <a:lnSpc>
                <a:spcPct val="80000"/>
              </a:lnSpc>
              <a:buClr>
                <a:srgbClr val="FF0000"/>
              </a:buClr>
              <a:buFont typeface="Wingdings" pitchFamily="2" charset="2"/>
              <a:buChar char="ü"/>
            </a:pPr>
            <a:r>
              <a:rPr lang="tr-TR" altLang="tr-TR" sz="2000"/>
              <a:t>Belirli kılavuz kelimeler kullanarak yapılan sistemli bir beyin fırtınası çalışmasıdır.</a:t>
            </a:r>
          </a:p>
          <a:p>
            <a:pPr algn="just">
              <a:lnSpc>
                <a:spcPct val="80000"/>
              </a:lnSpc>
              <a:buClr>
                <a:srgbClr val="FF0000"/>
              </a:buClr>
              <a:buFont typeface="Wingdings" pitchFamily="2" charset="2"/>
              <a:buChar char="ü"/>
            </a:pPr>
            <a:endParaRPr lang="tr-TR" altLang="tr-TR" sz="2000"/>
          </a:p>
          <a:p>
            <a:pPr algn="just">
              <a:lnSpc>
                <a:spcPct val="80000"/>
              </a:lnSpc>
              <a:buClr>
                <a:srgbClr val="FF0000"/>
              </a:buClr>
              <a:buFont typeface="Wingdings" pitchFamily="2" charset="2"/>
              <a:buChar char="ü"/>
            </a:pPr>
            <a:r>
              <a:rPr lang="tr-TR" altLang="tr-TR" sz="2000"/>
              <a:t>Çalışmaya katılanlara, belirli  yapıda sorular sorulup, bu olayların olması veya olmaması halinde ne gibi sonuçların ortaya çıkacağı sorulur.</a:t>
            </a:r>
          </a:p>
          <a:p>
            <a:pPr algn="just">
              <a:lnSpc>
                <a:spcPct val="80000"/>
              </a:lnSpc>
            </a:pPr>
            <a:endParaRPr lang="tr-TR" altLang="tr-TR" sz="2000"/>
          </a:p>
        </p:txBody>
      </p:sp>
      <p:pic>
        <p:nvPicPr>
          <p:cNvPr id="29700" name="Picture 24" descr="j02337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275" y="2060575"/>
            <a:ext cx="2179638"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6984694"/>
      </p:ext>
    </p:extLst>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5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0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9091">
                                            <p:txEl>
                                              <p:pRg st="2" end="2"/>
                                            </p:txEl>
                                          </p:spTgt>
                                        </p:tgtEl>
                                        <p:attrNameLst>
                                          <p:attrName>style.visibility</p:attrName>
                                        </p:attrNameLst>
                                      </p:cBhvr>
                                      <p:to>
                                        <p:strVal val="visible"/>
                                      </p:to>
                                    </p:set>
                                    <p:anim calcmode="lin" valueType="num">
                                      <p:cBhvr additive="base">
                                        <p:cTn id="13" dur="5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0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9091">
                                            <p:txEl>
                                              <p:pRg st="4" end="4"/>
                                            </p:txEl>
                                          </p:spTgt>
                                        </p:tgtEl>
                                        <p:attrNameLst>
                                          <p:attrName>style.visibility</p:attrName>
                                        </p:attrNameLst>
                                      </p:cBhvr>
                                      <p:to>
                                        <p:strVal val="visible"/>
                                      </p:to>
                                    </p:set>
                                    <p:anim calcmode="lin" valueType="num">
                                      <p:cBhvr additive="base">
                                        <p:cTn id="19" dur="500" fill="hold"/>
                                        <p:tgtEl>
                                          <p:spTgt spid="8909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90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9091">
                                            <p:txEl>
                                              <p:pRg st="6" end="6"/>
                                            </p:txEl>
                                          </p:spTgt>
                                        </p:tgtEl>
                                        <p:attrNameLst>
                                          <p:attrName>style.visibility</p:attrName>
                                        </p:attrNameLst>
                                      </p:cBhvr>
                                      <p:to>
                                        <p:strVal val="visible"/>
                                      </p:to>
                                    </p:set>
                                    <p:anim calcmode="lin" valueType="num">
                                      <p:cBhvr additive="base">
                                        <p:cTn id="25" dur="500" fill="hold"/>
                                        <p:tgtEl>
                                          <p:spTgt spid="8909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909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20)	Risk değerlendirmesi dokümantasyonunda aşağıdaki hususlardan hangisi bulunmaz?</a:t>
            </a:r>
          </a:p>
          <a:p>
            <a:pPr algn="l"/>
            <a:r>
              <a:rPr lang="tr-TR" sz="2400" dirty="0">
                <a:solidFill>
                  <a:schemeClr val="tx1"/>
                </a:solidFill>
              </a:rPr>
              <a:t>A)	İşyerinin unvanı, adresi ve işverenin adı</a:t>
            </a:r>
          </a:p>
          <a:p>
            <a:pPr algn="l"/>
            <a:r>
              <a:rPr lang="tr-TR" sz="2400" dirty="0">
                <a:solidFill>
                  <a:schemeClr val="tx1"/>
                </a:solidFill>
              </a:rPr>
              <a:t>B)	Eğitim alanların listesi</a:t>
            </a:r>
          </a:p>
          <a:p>
            <a:pPr algn="l"/>
            <a:r>
              <a:rPr lang="tr-TR" sz="2400" dirty="0">
                <a:solidFill>
                  <a:schemeClr val="tx1"/>
                </a:solidFill>
              </a:rPr>
              <a:t>C)	Gerçekleştirildiği tarih ve geçerlilik tarihi</a:t>
            </a:r>
          </a:p>
          <a:p>
            <a:pPr algn="l"/>
            <a:r>
              <a:rPr lang="tr-TR" sz="2400" dirty="0">
                <a:solidFill>
                  <a:schemeClr val="tx1"/>
                </a:solidFill>
              </a:rPr>
              <a:t>D)	Belirlenen tehlike kaynakları ile </a:t>
            </a:r>
            <a:r>
              <a:rPr lang="tr-TR" sz="2400" dirty="0" err="1">
                <a:solidFill>
                  <a:schemeClr val="tx1"/>
                </a:solidFill>
              </a:rPr>
              <a:t>tehlikele</a:t>
            </a:r>
            <a:endParaRPr lang="tr-TR" sz="2400" dirty="0">
              <a:solidFill>
                <a:schemeClr val="tx1"/>
              </a:solidFill>
            </a:endParaRP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38</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l"/>
            <a:r>
              <a:rPr lang="tr-TR" altLang="tr-TR" sz="3200"/>
              <a:t>Soru 20</a:t>
            </a:r>
          </a:p>
        </p:txBody>
      </p:sp>
      <p:sp>
        <p:nvSpPr>
          <p:cNvPr id="19459" name="Rectangle 3"/>
          <p:cNvSpPr>
            <a:spLocks noGrp="1" noChangeArrowheads="1"/>
          </p:cNvSpPr>
          <p:nvPr>
            <p:ph type="body" idx="1"/>
          </p:nvPr>
        </p:nvSpPr>
        <p:spPr/>
        <p:txBody>
          <a:bodyPr/>
          <a:lstStyle/>
          <a:p>
            <a:pPr marL="609600" indent="-609600"/>
            <a:r>
              <a:rPr lang="tr-TR" altLang="tr-TR" sz="2000" b="1"/>
              <a:t>Risk değerlendirmesi dokümantasyonunda aşağıdaki hususlardan hangisi </a:t>
            </a:r>
            <a:r>
              <a:rPr lang="tr-TR" altLang="tr-TR" sz="2000" b="1" u="sng"/>
              <a:t>bulunmaz</a:t>
            </a:r>
            <a:r>
              <a:rPr lang="tr-TR" altLang="tr-TR" sz="2000" b="1"/>
              <a:t>?</a:t>
            </a:r>
            <a:endParaRPr lang="tr-TR" altLang="tr-TR" sz="2000"/>
          </a:p>
          <a:p>
            <a:pPr marL="609600" indent="-609600"/>
            <a:endParaRPr lang="tr-TR" altLang="tr-TR" sz="2000"/>
          </a:p>
          <a:p>
            <a:pPr marL="609600" indent="-609600"/>
            <a:r>
              <a:rPr lang="tr-TR" altLang="tr-TR" sz="2000"/>
              <a:t>A) İşyerinin unvanı, adresi ve işverenin adı</a:t>
            </a:r>
          </a:p>
          <a:p>
            <a:pPr marL="609600" indent="-609600"/>
            <a:r>
              <a:rPr lang="tr-TR" altLang="tr-TR" sz="2000">
                <a:solidFill>
                  <a:srgbClr val="990033"/>
                </a:solidFill>
              </a:rPr>
              <a:t>B) Eğitim alanların listesi</a:t>
            </a:r>
          </a:p>
          <a:p>
            <a:pPr marL="609600" indent="-609600"/>
            <a:r>
              <a:rPr lang="tr-TR" altLang="tr-TR" sz="2000"/>
              <a:t>C) Gerçekleştirildiği tarih ve geçerlilik tarihi</a:t>
            </a:r>
          </a:p>
          <a:p>
            <a:pPr marL="609600" indent="-609600"/>
            <a:r>
              <a:rPr lang="tr-TR" altLang="tr-TR" sz="2000"/>
              <a:t>D) Belirlenen tehlike kaynakları ile tehlikeler</a:t>
            </a:r>
            <a:r>
              <a:rPr lang="tr-TR" altLang="tr-TR"/>
              <a:t> </a:t>
            </a:r>
          </a:p>
        </p:txBody>
      </p:sp>
    </p:spTree>
    <p:extLst>
      <p:ext uri="{BB962C8B-B14F-4D97-AF65-F5344CB8AC3E}">
        <p14:creationId xmlns:p14="http://schemas.microsoft.com/office/powerpoint/2010/main" val="1662291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l"/>
            <a:r>
              <a:rPr lang="tr-TR" altLang="tr-TR" sz="3200"/>
              <a:t>Temel kavramlar</a:t>
            </a:r>
          </a:p>
        </p:txBody>
      </p:sp>
      <p:sp>
        <p:nvSpPr>
          <p:cNvPr id="10243" name="Rectangle 3"/>
          <p:cNvSpPr>
            <a:spLocks noGrp="1" noChangeArrowheads="1"/>
          </p:cNvSpPr>
          <p:nvPr>
            <p:ph type="body" idx="1"/>
          </p:nvPr>
        </p:nvSpPr>
        <p:spPr>
          <a:xfrm>
            <a:off x="3419475" y="1196975"/>
            <a:ext cx="5267325" cy="4929188"/>
          </a:xfrm>
        </p:spPr>
        <p:txBody>
          <a:bodyPr/>
          <a:lstStyle/>
          <a:p>
            <a:pPr>
              <a:lnSpc>
                <a:spcPct val="90000"/>
              </a:lnSpc>
            </a:pPr>
            <a:r>
              <a:rPr lang="tr-TR" altLang="tr-TR" sz="2000" b="1">
                <a:solidFill>
                  <a:srgbClr val="CC3399"/>
                </a:solidFill>
              </a:rPr>
              <a:t>Sağlık nedir?</a:t>
            </a:r>
            <a:endParaRPr lang="tr-TR" altLang="tr-TR" sz="2000">
              <a:solidFill>
                <a:srgbClr val="CC3399"/>
              </a:solidFill>
            </a:endParaRPr>
          </a:p>
          <a:p>
            <a:pPr>
              <a:lnSpc>
                <a:spcPct val="90000"/>
              </a:lnSpc>
            </a:pPr>
            <a:r>
              <a:rPr lang="tr-TR" altLang="tr-TR" sz="2000"/>
              <a:t>Dünya Sağlık Örgütü (WHO) sağlığı şöyle tanımlamaktadır;</a:t>
            </a:r>
          </a:p>
          <a:p>
            <a:pPr>
              <a:lnSpc>
                <a:spcPct val="90000"/>
              </a:lnSpc>
            </a:pPr>
            <a:r>
              <a:rPr lang="tr-TR" altLang="tr-TR" sz="2000" u="sng"/>
              <a:t>Sadece hastalık ve sakatlığın olmaması değil,</a:t>
            </a:r>
          </a:p>
          <a:p>
            <a:pPr>
              <a:lnSpc>
                <a:spcPct val="90000"/>
              </a:lnSpc>
            </a:pPr>
            <a:r>
              <a:rPr lang="tr-TR" altLang="tr-TR" sz="2000" u="sng">
                <a:solidFill>
                  <a:srgbClr val="0000CC"/>
                </a:solidFill>
              </a:rPr>
              <a:t>Bedenen</a:t>
            </a:r>
          </a:p>
          <a:p>
            <a:pPr>
              <a:lnSpc>
                <a:spcPct val="90000"/>
              </a:lnSpc>
            </a:pPr>
            <a:r>
              <a:rPr lang="tr-TR" altLang="tr-TR" sz="2000" u="sng">
                <a:solidFill>
                  <a:srgbClr val="0000CC"/>
                </a:solidFill>
              </a:rPr>
              <a:t>Ruhen ve</a:t>
            </a:r>
          </a:p>
          <a:p>
            <a:pPr>
              <a:lnSpc>
                <a:spcPct val="90000"/>
              </a:lnSpc>
            </a:pPr>
            <a:r>
              <a:rPr lang="tr-TR" altLang="tr-TR" sz="2000" u="sng">
                <a:solidFill>
                  <a:srgbClr val="0000CC"/>
                </a:solidFill>
              </a:rPr>
              <a:t>Sosyal</a:t>
            </a:r>
          </a:p>
          <a:p>
            <a:pPr>
              <a:lnSpc>
                <a:spcPct val="90000"/>
              </a:lnSpc>
            </a:pPr>
            <a:r>
              <a:rPr lang="tr-TR" altLang="tr-TR" sz="2000" u="sng"/>
              <a:t>yönden tam bir iyilik halidir.</a:t>
            </a:r>
            <a:endParaRPr lang="tr-TR" altLang="tr-TR" sz="2000" b="1" u="sng"/>
          </a:p>
          <a:p>
            <a:pPr>
              <a:lnSpc>
                <a:spcPct val="90000"/>
              </a:lnSpc>
            </a:pPr>
            <a:endParaRPr lang="tr-TR" altLang="tr-TR" sz="2000" b="1" u="sng"/>
          </a:p>
          <a:p>
            <a:pPr>
              <a:lnSpc>
                <a:spcPct val="90000"/>
              </a:lnSpc>
            </a:pPr>
            <a:r>
              <a:rPr lang="tr-TR" altLang="tr-TR" sz="2000" b="1">
                <a:solidFill>
                  <a:srgbClr val="CC3399"/>
                </a:solidFill>
              </a:rPr>
              <a:t>İş Sağlığı</a:t>
            </a:r>
            <a:endParaRPr lang="tr-TR" altLang="tr-TR" sz="2000">
              <a:solidFill>
                <a:srgbClr val="CC3399"/>
              </a:solidFill>
            </a:endParaRPr>
          </a:p>
          <a:p>
            <a:pPr>
              <a:lnSpc>
                <a:spcPct val="90000"/>
              </a:lnSpc>
            </a:pPr>
            <a:r>
              <a:rPr lang="tr-TR" altLang="tr-TR" sz="2000"/>
              <a:t>Bütün mesleklerde </a:t>
            </a:r>
            <a:r>
              <a:rPr lang="tr-TR" altLang="tr-TR" sz="2000" u="sng"/>
              <a:t>çalışanların bedensel, ruhsal ve sosyal yönden iyilik hallerinin en üstün düzeyde tutulması, sürdürülmesi ve geliştirilmesi</a:t>
            </a:r>
            <a:r>
              <a:rPr lang="tr-TR" altLang="tr-TR" sz="2000"/>
              <a:t> çalışmalarıdır.</a:t>
            </a:r>
            <a:endParaRPr lang="tr-TR" altLang="tr-TR" sz="2000" b="1" i="1"/>
          </a:p>
          <a:p>
            <a:pPr>
              <a:lnSpc>
                <a:spcPct val="90000"/>
              </a:lnSpc>
            </a:pPr>
            <a:r>
              <a:rPr lang="tr-TR" altLang="tr-TR" sz="1600" b="1" i="1"/>
              <a:t>(Uluslararası Çalışma Örgütü-Dünya Sağlık Örgütü – 1950)</a:t>
            </a:r>
          </a:p>
        </p:txBody>
      </p:sp>
      <p:pic>
        <p:nvPicPr>
          <p:cNvPr id="4" name="3 Resim" descr="books.gif"/>
          <p:cNvPicPr>
            <a:picLocks noChangeAspect="1"/>
          </p:cNvPicPr>
          <p:nvPr/>
        </p:nvPicPr>
        <p:blipFill>
          <a:blip r:embed="rId2" cstate="print"/>
          <a:stretch>
            <a:fillRect/>
          </a:stretch>
        </p:blipFill>
        <p:spPr>
          <a:xfrm rot="21019184">
            <a:off x="502933" y="2829181"/>
            <a:ext cx="2740068" cy="1593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002145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C</a:t>
            </a:r>
            <a:endParaRPr lang="tr-TR"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21)	Tehlikeli işyerlerinde risk değerlendirmesi kaç yıl sonra yenilenmelidir?</a:t>
            </a:r>
          </a:p>
          <a:p>
            <a:pPr algn="l"/>
            <a:r>
              <a:rPr lang="tr-TR" sz="2400" dirty="0">
                <a:solidFill>
                  <a:schemeClr val="tx1"/>
                </a:solidFill>
              </a:rPr>
              <a:t>A) 2	B) 3		C) 4		D) 6</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40</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4294967295"/>
          </p:nvPr>
        </p:nvSpPr>
        <p:spPr>
          <a:xfrm>
            <a:off x="539750" y="1557338"/>
            <a:ext cx="8101013" cy="4103687"/>
          </a:xfrm>
        </p:spPr>
        <p:style>
          <a:lnRef idx="2">
            <a:schemeClr val="accent2"/>
          </a:lnRef>
          <a:fillRef idx="1">
            <a:schemeClr val="lt1"/>
          </a:fillRef>
          <a:effectRef idx="0">
            <a:schemeClr val="accent2"/>
          </a:effectRef>
          <a:fontRef idx="minor">
            <a:schemeClr val="dk1"/>
          </a:fontRef>
        </p:style>
        <p:txBody>
          <a:bodyPr>
            <a:noAutofit/>
          </a:bodyPr>
          <a:lstStyle/>
          <a:p>
            <a:r>
              <a:rPr lang="tr-TR" altLang="tr-TR" sz="2800">
                <a:solidFill>
                  <a:srgbClr val="000000"/>
                </a:solidFill>
                <a:latin typeface="Arial" charset="0"/>
              </a:rPr>
              <a:t>Yapılmış olan risk değerlendirmesi; tehlike sınıfına göre</a:t>
            </a:r>
          </a:p>
          <a:p>
            <a:pPr>
              <a:buFontTx/>
              <a:buNone/>
            </a:pPr>
            <a:endParaRPr lang="tr-TR" altLang="tr-TR" sz="2800">
              <a:solidFill>
                <a:srgbClr val="000000"/>
              </a:solidFill>
              <a:latin typeface="Arial" charset="0"/>
            </a:endParaRPr>
          </a:p>
          <a:p>
            <a:r>
              <a:rPr lang="tr-TR" altLang="tr-TR">
                <a:solidFill>
                  <a:srgbClr val="000000"/>
                </a:solidFill>
                <a:latin typeface="Arial" charset="0"/>
              </a:rPr>
              <a:t> çok tehlikeli, </a:t>
            </a:r>
            <a:r>
              <a:rPr lang="tr-TR" altLang="tr-TR" b="1">
                <a:solidFill>
                  <a:srgbClr val="000000"/>
                </a:solidFill>
                <a:latin typeface="Arial" charset="0"/>
              </a:rPr>
              <a:t>iki</a:t>
            </a:r>
          </a:p>
          <a:p>
            <a:r>
              <a:rPr lang="tr-TR" altLang="tr-TR">
                <a:solidFill>
                  <a:srgbClr val="000000"/>
                </a:solidFill>
                <a:latin typeface="Arial" charset="0"/>
              </a:rPr>
              <a:t> tehlikeli </a:t>
            </a:r>
            <a:r>
              <a:rPr lang="tr-TR" altLang="tr-TR" b="1">
                <a:solidFill>
                  <a:srgbClr val="000000"/>
                </a:solidFill>
                <a:latin typeface="Arial" charset="0"/>
              </a:rPr>
              <a:t>dört </a:t>
            </a:r>
          </a:p>
          <a:p>
            <a:r>
              <a:rPr lang="tr-TR" altLang="tr-TR">
                <a:solidFill>
                  <a:srgbClr val="000000"/>
                </a:solidFill>
                <a:latin typeface="Arial" charset="0"/>
              </a:rPr>
              <a:t>az tehlikeli işyerlerinde </a:t>
            </a:r>
            <a:r>
              <a:rPr lang="tr-TR" altLang="tr-TR" b="1">
                <a:solidFill>
                  <a:srgbClr val="000000"/>
                </a:solidFill>
                <a:latin typeface="Arial" charset="0"/>
              </a:rPr>
              <a:t>altı </a:t>
            </a:r>
          </a:p>
          <a:p>
            <a:r>
              <a:rPr lang="tr-TR" altLang="tr-TR">
                <a:solidFill>
                  <a:srgbClr val="000000"/>
                </a:solidFill>
                <a:latin typeface="Arial" charset="0"/>
              </a:rPr>
              <a:t>yılda bir yenilenir.</a:t>
            </a:r>
          </a:p>
          <a:p>
            <a:endParaRPr lang="tr-TR" altLang="tr-TR" sz="2800">
              <a:solidFill>
                <a:srgbClr val="000000"/>
              </a:solidFill>
              <a:latin typeface="Arial" charset="0"/>
            </a:endParaRPr>
          </a:p>
        </p:txBody>
      </p:sp>
      <p:sp>
        <p:nvSpPr>
          <p:cNvPr id="31747" name="2 Dikdörtgen"/>
          <p:cNvSpPr>
            <a:spLocks noChangeArrowheads="1"/>
          </p:cNvSpPr>
          <p:nvPr/>
        </p:nvSpPr>
        <p:spPr bwMode="auto">
          <a:xfrm>
            <a:off x="827088" y="260350"/>
            <a:ext cx="7208837"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tr-TR" altLang="tr-TR" sz="3600" b="1">
                <a:latin typeface="Calibri" pitchFamily="34" charset="0"/>
              </a:rPr>
              <a:t>Risk değerlendirmesinin yenilenmesi</a:t>
            </a:r>
            <a:endParaRPr lang="tr-TR" altLang="tr-TR" sz="3600">
              <a:latin typeface="Calibri" pitchFamily="34" charset="0"/>
            </a:endParaRPr>
          </a:p>
        </p:txBody>
      </p:sp>
    </p:spTree>
    <p:extLst>
      <p:ext uri="{BB962C8B-B14F-4D97-AF65-F5344CB8AC3E}">
        <p14:creationId xmlns:p14="http://schemas.microsoft.com/office/powerpoint/2010/main" val="1688020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C</a:t>
            </a:r>
            <a:endParaRPr lang="tr-TR"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22)	Risk değerlendirmesi hangi durumda tamamen yenilenir?</a:t>
            </a:r>
          </a:p>
          <a:p>
            <a:pPr algn="l"/>
            <a:r>
              <a:rPr lang="tr-TR" sz="2400" dirty="0">
                <a:solidFill>
                  <a:schemeClr val="tx1"/>
                </a:solidFill>
              </a:rPr>
              <a:t>A)	İş kazası olduğunda</a:t>
            </a:r>
          </a:p>
          <a:p>
            <a:pPr algn="l"/>
            <a:r>
              <a:rPr lang="tr-TR" sz="2400" dirty="0">
                <a:solidFill>
                  <a:schemeClr val="tx1"/>
                </a:solidFill>
              </a:rPr>
              <a:t>B)	Ramak kala olay olduğunda</a:t>
            </a:r>
          </a:p>
          <a:p>
            <a:pPr algn="l"/>
            <a:r>
              <a:rPr lang="tr-TR" sz="2400" dirty="0">
                <a:solidFill>
                  <a:schemeClr val="tx1"/>
                </a:solidFill>
              </a:rPr>
              <a:t>C)	İşyerinin taşınması durumunda</a:t>
            </a:r>
          </a:p>
          <a:p>
            <a:pPr algn="l"/>
            <a:r>
              <a:rPr lang="tr-TR" sz="2400" dirty="0">
                <a:solidFill>
                  <a:schemeClr val="tx1"/>
                </a:solidFill>
              </a:rPr>
              <a:t>D)	Çalışma ortamına ait sınır değerlere ilişkin bir mevzuat değişikliği olması</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42</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4294967295"/>
          </p:nvPr>
        </p:nvSpPr>
        <p:spPr>
          <a:xfrm>
            <a:off x="250825" y="908050"/>
            <a:ext cx="8532813" cy="5041900"/>
          </a:xfrm>
        </p:spPr>
        <p:style>
          <a:lnRef idx="2">
            <a:schemeClr val="accent2"/>
          </a:lnRef>
          <a:fillRef idx="1">
            <a:schemeClr val="lt1"/>
          </a:fillRef>
          <a:effectRef idx="0">
            <a:schemeClr val="accent2"/>
          </a:effectRef>
          <a:fontRef idx="minor">
            <a:schemeClr val="dk1"/>
          </a:fontRef>
        </p:style>
        <p:txBody>
          <a:bodyPr>
            <a:noAutofit/>
          </a:bodyPr>
          <a:lstStyle/>
          <a:p>
            <a:r>
              <a:rPr lang="tr-TR" altLang="tr-TR" sz="2000">
                <a:solidFill>
                  <a:srgbClr val="000000"/>
                </a:solidFill>
                <a:latin typeface="Arial" charset="0"/>
              </a:rPr>
              <a:t>Aşağıda belirtilen durumlarda ortaya çıkabilecek yeni risklerin, işyerinin tamamını veya bir bölümünü etkiliyor olması göz önünde bulundurularak risk değerlendirmesi </a:t>
            </a:r>
            <a:r>
              <a:rPr lang="tr-TR" altLang="tr-TR" sz="2000" b="1">
                <a:solidFill>
                  <a:srgbClr val="000000"/>
                </a:solidFill>
                <a:latin typeface="Arial" charset="0"/>
              </a:rPr>
              <a:t>tamamen veya kısmen yenilenir.</a:t>
            </a:r>
          </a:p>
          <a:p>
            <a:r>
              <a:rPr lang="tr-TR" altLang="tr-TR" sz="2000">
                <a:solidFill>
                  <a:srgbClr val="000000"/>
                </a:solidFill>
                <a:latin typeface="Arial" charset="0"/>
              </a:rPr>
              <a:t>a) İşyerinin taşınması veya binalarda değişiklik yapılması.</a:t>
            </a:r>
          </a:p>
          <a:p>
            <a:r>
              <a:rPr lang="tr-TR" altLang="tr-TR" sz="2000">
                <a:solidFill>
                  <a:srgbClr val="000000"/>
                </a:solidFill>
                <a:latin typeface="Arial" charset="0"/>
              </a:rPr>
              <a:t>b) İşyerinde uygulanan teknoloji, kullanılan madde ve ekipmanlarda değişiklikler meydana gelmesi.</a:t>
            </a:r>
          </a:p>
          <a:p>
            <a:r>
              <a:rPr lang="tr-TR" altLang="tr-TR" sz="2000">
                <a:solidFill>
                  <a:srgbClr val="000000"/>
                </a:solidFill>
                <a:latin typeface="Arial" charset="0"/>
              </a:rPr>
              <a:t>c) Üretim yönteminde değişiklikler olması.</a:t>
            </a:r>
          </a:p>
          <a:p>
            <a:r>
              <a:rPr lang="tr-TR" altLang="tr-TR" sz="2000">
                <a:solidFill>
                  <a:srgbClr val="000000"/>
                </a:solidFill>
                <a:latin typeface="Arial" charset="0"/>
              </a:rPr>
              <a:t>ç) İş kazası, meslek hastalığı veya ramak kala olay meydana gelmesi.</a:t>
            </a:r>
          </a:p>
          <a:p>
            <a:r>
              <a:rPr lang="tr-TR" altLang="tr-TR" sz="2000">
                <a:solidFill>
                  <a:srgbClr val="000000"/>
                </a:solidFill>
                <a:latin typeface="Arial" charset="0"/>
              </a:rPr>
              <a:t>d) Çalışma ortamına ait sınır değerlere ilişkin bir mevzuat değişikliği olması.</a:t>
            </a:r>
          </a:p>
          <a:p>
            <a:r>
              <a:rPr lang="tr-TR" altLang="tr-TR" sz="2000">
                <a:solidFill>
                  <a:srgbClr val="000000"/>
                </a:solidFill>
                <a:latin typeface="Arial" charset="0"/>
              </a:rPr>
              <a:t>e) Çalışma ortamı ölçümü ve sağlık gözetim sonuçlarına göre gerekli görülmesi.</a:t>
            </a:r>
          </a:p>
          <a:p>
            <a:r>
              <a:rPr lang="tr-TR" altLang="tr-TR" sz="2000">
                <a:solidFill>
                  <a:srgbClr val="000000"/>
                </a:solidFill>
                <a:latin typeface="Arial" charset="0"/>
              </a:rPr>
              <a:t>f) İşyeri dışından kaynaklanan ve işyerini etkileyebilecek yeni bir tehlikenin ortaya çıkması.</a:t>
            </a:r>
          </a:p>
        </p:txBody>
      </p:sp>
      <p:sp>
        <p:nvSpPr>
          <p:cNvPr id="32771" name="2 Dikdörtgen"/>
          <p:cNvSpPr>
            <a:spLocks noChangeArrowheads="1"/>
          </p:cNvSpPr>
          <p:nvPr/>
        </p:nvSpPr>
        <p:spPr bwMode="auto">
          <a:xfrm>
            <a:off x="827088" y="0"/>
            <a:ext cx="7208837"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tr-TR" altLang="tr-TR" sz="3600" b="1">
                <a:latin typeface="Calibri" pitchFamily="34" charset="0"/>
              </a:rPr>
              <a:t>Risk değerlendirmesinin yenilenmesi</a:t>
            </a:r>
            <a:endParaRPr lang="tr-TR" altLang="tr-TR" sz="3600">
              <a:latin typeface="Calibri" pitchFamily="34" charset="0"/>
            </a:endParaRPr>
          </a:p>
        </p:txBody>
      </p:sp>
    </p:spTree>
    <p:extLst>
      <p:ext uri="{BB962C8B-B14F-4D97-AF65-F5344CB8AC3E}">
        <p14:creationId xmlns:p14="http://schemas.microsoft.com/office/powerpoint/2010/main" val="22531059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23)	 Aynı çalışma alanını birden fazla işverenin paylaşması durumunda, yürütülen işler için diğer işverenlerin yürüttüğü işler de göz önünde bulundurularak risk değerlendirmesi nasıl gerçekleştirilir?</a:t>
            </a:r>
          </a:p>
          <a:p>
            <a:pPr algn="l"/>
            <a:r>
              <a:rPr lang="tr-TR" sz="2400" dirty="0">
                <a:solidFill>
                  <a:schemeClr val="tx1"/>
                </a:solidFill>
              </a:rPr>
              <a:t>A)	Ayrı ayrı</a:t>
            </a:r>
          </a:p>
          <a:p>
            <a:pPr algn="l"/>
            <a:r>
              <a:rPr lang="tr-TR" sz="2400" dirty="0">
                <a:solidFill>
                  <a:schemeClr val="tx1"/>
                </a:solidFill>
              </a:rPr>
              <a:t>B)	Bütün olarak</a:t>
            </a:r>
          </a:p>
          <a:p>
            <a:pPr algn="l"/>
            <a:r>
              <a:rPr lang="tr-TR" sz="2400" dirty="0">
                <a:solidFill>
                  <a:schemeClr val="tx1"/>
                </a:solidFill>
              </a:rPr>
              <a:t>C)	Birleşik olarak</a:t>
            </a:r>
          </a:p>
          <a:p>
            <a:pPr algn="l"/>
            <a:r>
              <a:rPr lang="tr-TR" sz="2400" dirty="0">
                <a:solidFill>
                  <a:schemeClr val="tx1"/>
                </a:solidFill>
              </a:rPr>
              <a:t>D)	Yapılması zorunlu değildi</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44</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4294967295"/>
          </p:nvPr>
        </p:nvSpPr>
        <p:spPr>
          <a:xfrm>
            <a:off x="250825" y="1628775"/>
            <a:ext cx="8532813" cy="4105275"/>
          </a:xfrm>
        </p:spPr>
        <p:style>
          <a:lnRef idx="2">
            <a:schemeClr val="accent2"/>
          </a:lnRef>
          <a:fillRef idx="1">
            <a:schemeClr val="lt1"/>
          </a:fillRef>
          <a:effectRef idx="0">
            <a:schemeClr val="accent2"/>
          </a:effectRef>
          <a:fontRef idx="minor">
            <a:schemeClr val="dk1"/>
          </a:fontRef>
        </p:style>
        <p:txBody>
          <a:bodyPr>
            <a:noAutofit/>
          </a:bodyPr>
          <a:lstStyle/>
          <a:p>
            <a:r>
              <a:rPr lang="tr-TR" altLang="tr-TR" sz="2000" b="1">
                <a:solidFill>
                  <a:srgbClr val="000000"/>
                </a:solidFill>
                <a:latin typeface="Arial" charset="0"/>
              </a:rPr>
              <a:t>MADDE 13 –</a:t>
            </a:r>
            <a:r>
              <a:rPr lang="tr-TR" altLang="tr-TR" sz="2000">
                <a:solidFill>
                  <a:srgbClr val="000000"/>
                </a:solidFill>
                <a:latin typeface="Arial" charset="0"/>
              </a:rPr>
              <a:t> (1) Kanunun 29 uncu maddesi gereğince büyük kaza önleme politika belgesi veya güvenlik raporu hazırlanan işyerlerinde; bu belge ve raporlarda değerlendirilmiş riskler, bu Yönetmeliğe göre yapılacak risk değerlendirmesinde dikkate alınarak kullanılır.</a:t>
            </a:r>
          </a:p>
          <a:p>
            <a:endParaRPr lang="tr-TR" altLang="tr-TR" sz="2000" b="1">
              <a:solidFill>
                <a:srgbClr val="000000"/>
              </a:solidFill>
              <a:latin typeface="Arial" charset="0"/>
            </a:endParaRPr>
          </a:p>
          <a:p>
            <a:r>
              <a:rPr lang="tr-TR" altLang="tr-TR" sz="2000" b="1">
                <a:solidFill>
                  <a:srgbClr val="000000"/>
                </a:solidFill>
                <a:latin typeface="Arial" charset="0"/>
              </a:rPr>
              <a:t>Birden fazla işveren olması durumunda risk değerlendirmesi çalışmaları</a:t>
            </a:r>
            <a:endParaRPr lang="tr-TR" altLang="tr-TR" sz="2000">
              <a:solidFill>
                <a:srgbClr val="000000"/>
              </a:solidFill>
              <a:latin typeface="Arial" charset="0"/>
            </a:endParaRPr>
          </a:p>
          <a:p>
            <a:r>
              <a:rPr lang="tr-TR" altLang="tr-TR" sz="2000" b="1">
                <a:solidFill>
                  <a:srgbClr val="000000"/>
                </a:solidFill>
                <a:latin typeface="Arial" charset="0"/>
              </a:rPr>
              <a:t>MADDE 14 –</a:t>
            </a:r>
            <a:r>
              <a:rPr lang="tr-TR" altLang="tr-TR" sz="2000">
                <a:solidFill>
                  <a:srgbClr val="000000"/>
                </a:solidFill>
                <a:latin typeface="Arial" charset="0"/>
              </a:rPr>
              <a:t> (1) Aynı çalışma alanını birden fazla işverenin paylaşması durumunda, yürütülen işler için diğer işverenlerin yürüttüğü işler de göz önünde bulundurularak ayrı ayrı risk değerlendirmesi gerçekleştirilir. İşverenler, risk değerlendirmesi çalışmalarını, koordinasyon içinde yürütür, birbirlerini ve çalışan temsilcilerini tespit edilen riskler konusunda bilgilendirir.</a:t>
            </a:r>
          </a:p>
          <a:p>
            <a:endParaRPr lang="tr-TR" altLang="tr-TR" sz="2000">
              <a:solidFill>
                <a:srgbClr val="000000"/>
              </a:solidFill>
              <a:latin typeface="Arial" charset="0"/>
            </a:endParaRPr>
          </a:p>
        </p:txBody>
      </p:sp>
      <p:sp>
        <p:nvSpPr>
          <p:cNvPr id="33795" name="2 Dikdörtgen"/>
          <p:cNvSpPr>
            <a:spLocks noChangeArrowheads="1"/>
          </p:cNvSpPr>
          <p:nvPr/>
        </p:nvSpPr>
        <p:spPr bwMode="auto">
          <a:xfrm>
            <a:off x="0" y="0"/>
            <a:ext cx="9144000" cy="15700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tr-TR" altLang="tr-TR" sz="3200" b="1">
                <a:latin typeface="Calibri" pitchFamily="34" charset="0"/>
              </a:rPr>
              <a:t>Büyük kaza önleme politika belgesi veya güvenlik raporu hazırlanması gereken işyerlerinde risk değerlendirmesi</a:t>
            </a:r>
            <a:endParaRPr lang="tr-TR" altLang="tr-TR" sz="3200">
              <a:latin typeface="Calibri" pitchFamily="34" charset="0"/>
            </a:endParaRPr>
          </a:p>
        </p:txBody>
      </p:sp>
    </p:spTree>
    <p:extLst>
      <p:ext uri="{BB962C8B-B14F-4D97-AF65-F5344CB8AC3E}">
        <p14:creationId xmlns:p14="http://schemas.microsoft.com/office/powerpoint/2010/main" val="10701434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24)	Hangisi Risk Değerlendirmesi metotlarından olan FMEA (Olası Hata Türleri ve Etki Analizi)  </a:t>
            </a:r>
            <a:r>
              <a:rPr lang="tr-TR" sz="2400" dirty="0" err="1">
                <a:solidFill>
                  <a:schemeClr val="tx1"/>
                </a:solidFill>
              </a:rPr>
              <a:t>nın</a:t>
            </a:r>
            <a:r>
              <a:rPr lang="tr-TR" sz="2400" dirty="0">
                <a:solidFill>
                  <a:schemeClr val="tx1"/>
                </a:solidFill>
              </a:rPr>
              <a:t> unsurlarından değildir?</a:t>
            </a:r>
          </a:p>
          <a:p>
            <a:pPr algn="l"/>
            <a:r>
              <a:rPr lang="tr-TR" sz="2400" dirty="0">
                <a:solidFill>
                  <a:schemeClr val="tx1"/>
                </a:solidFill>
              </a:rPr>
              <a:t>A)	Öngörülebilirlik</a:t>
            </a:r>
          </a:p>
          <a:p>
            <a:pPr algn="l"/>
            <a:r>
              <a:rPr lang="tr-TR" sz="2400" dirty="0">
                <a:solidFill>
                  <a:schemeClr val="tx1"/>
                </a:solidFill>
              </a:rPr>
              <a:t>B)	İhtimal</a:t>
            </a:r>
          </a:p>
          <a:p>
            <a:pPr algn="l"/>
            <a:r>
              <a:rPr lang="tr-TR" sz="2400" dirty="0">
                <a:solidFill>
                  <a:schemeClr val="tx1"/>
                </a:solidFill>
              </a:rPr>
              <a:t>C)	Şiddet</a:t>
            </a:r>
          </a:p>
          <a:p>
            <a:pPr algn="l"/>
            <a:r>
              <a:rPr lang="tr-TR" sz="2400" dirty="0">
                <a:solidFill>
                  <a:schemeClr val="tx1"/>
                </a:solidFill>
              </a:rPr>
              <a:t>D)	Tespit edilebilirlik</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46</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395288" y="260350"/>
            <a:ext cx="6553200" cy="792163"/>
          </a:xfrm>
          <a:solidFill>
            <a:srgbClr val="FFFFFF"/>
          </a:solidFill>
        </p:spPr>
        <p:txBody>
          <a:bodyPr>
            <a:normAutofit/>
          </a:bodyPr>
          <a:lstStyle/>
          <a:p>
            <a:r>
              <a:rPr lang="tr-TR" altLang="tr-TR" sz="4000" b="1"/>
              <a:t>FMEA Metodunun Unsurları</a:t>
            </a:r>
          </a:p>
        </p:txBody>
      </p:sp>
      <p:sp>
        <p:nvSpPr>
          <p:cNvPr id="34819" name="Rectangle 3"/>
          <p:cNvSpPr>
            <a:spLocks noGrp="1" noChangeArrowheads="1"/>
          </p:cNvSpPr>
          <p:nvPr>
            <p:ph type="body" idx="4294967295"/>
          </p:nvPr>
        </p:nvSpPr>
        <p:spPr>
          <a:xfrm>
            <a:off x="357188" y="1214438"/>
            <a:ext cx="8102600" cy="5167312"/>
          </a:xfrm>
          <a:solidFill>
            <a:srgbClr val="FFFFFF"/>
          </a:solidFill>
          <a:ln>
            <a:solidFill>
              <a:srgbClr val="333399"/>
            </a:solidFill>
            <a:miter lim="800000"/>
            <a:headEnd/>
            <a:tailEnd/>
          </a:ln>
        </p:spPr>
        <p:txBody>
          <a:bodyPr/>
          <a:lstStyle/>
          <a:p>
            <a:pPr>
              <a:lnSpc>
                <a:spcPct val="90000"/>
              </a:lnSpc>
              <a:buFontTx/>
              <a:buNone/>
            </a:pPr>
            <a:r>
              <a:rPr lang="tr-TR" altLang="tr-TR" sz="2400" b="1"/>
              <a:t>FMEA’nın üç temel unsuru vardır.</a:t>
            </a:r>
          </a:p>
          <a:p>
            <a:pPr>
              <a:lnSpc>
                <a:spcPct val="90000"/>
              </a:lnSpc>
              <a:buFontTx/>
              <a:buNone/>
            </a:pPr>
            <a:endParaRPr lang="tr-TR" altLang="tr-TR" sz="2400" b="1"/>
          </a:p>
          <a:p>
            <a:pPr>
              <a:lnSpc>
                <a:spcPct val="90000"/>
              </a:lnSpc>
              <a:buFontTx/>
              <a:buNone/>
            </a:pPr>
            <a:r>
              <a:rPr lang="tr-TR" altLang="tr-TR" sz="2400" b="1" i="1">
                <a:solidFill>
                  <a:srgbClr val="333399"/>
                </a:solidFill>
              </a:rPr>
              <a:t>a.</a:t>
            </a:r>
            <a:r>
              <a:rPr lang="tr-TR" altLang="tr-TR" sz="2400" b="1" i="1">
                <a:solidFill>
                  <a:srgbClr val="FF0000"/>
                </a:solidFill>
              </a:rPr>
              <a:t>İhtimal</a:t>
            </a:r>
            <a:r>
              <a:rPr lang="tr-TR" altLang="tr-TR" sz="2400" b="1" i="1">
                <a:solidFill>
                  <a:srgbClr val="333399"/>
                </a:solidFill>
              </a:rPr>
              <a:t>: </a:t>
            </a:r>
            <a:r>
              <a:rPr lang="tr-TR" altLang="tr-TR" sz="2800" b="1" i="1">
                <a:solidFill>
                  <a:srgbClr val="333399"/>
                </a:solidFill>
              </a:rPr>
              <a:t>İ</a:t>
            </a:r>
            <a:r>
              <a:rPr lang="tr-TR" altLang="tr-TR" sz="2400"/>
              <a:t>  Hatanın zaman içinde gerçekleşme sıklığını gösteren değer, (1-10 arası)</a:t>
            </a:r>
          </a:p>
          <a:p>
            <a:pPr>
              <a:lnSpc>
                <a:spcPct val="90000"/>
              </a:lnSpc>
              <a:buFontTx/>
              <a:buNone/>
            </a:pPr>
            <a:endParaRPr lang="tr-TR" altLang="tr-TR" sz="2400" b="1"/>
          </a:p>
          <a:p>
            <a:pPr>
              <a:lnSpc>
                <a:spcPct val="90000"/>
              </a:lnSpc>
              <a:buFontTx/>
              <a:buNone/>
            </a:pPr>
            <a:r>
              <a:rPr lang="tr-TR" altLang="tr-TR" sz="2400" b="1" i="1">
                <a:solidFill>
                  <a:srgbClr val="333399"/>
                </a:solidFill>
              </a:rPr>
              <a:t>b.</a:t>
            </a:r>
            <a:r>
              <a:rPr lang="tr-TR" altLang="tr-TR" sz="2400" b="1" i="1">
                <a:solidFill>
                  <a:srgbClr val="FF0000"/>
                </a:solidFill>
              </a:rPr>
              <a:t>Şiddet</a:t>
            </a:r>
            <a:r>
              <a:rPr lang="tr-TR" altLang="tr-TR" sz="2400" b="1" i="1">
                <a:solidFill>
                  <a:srgbClr val="333399"/>
                </a:solidFill>
              </a:rPr>
              <a:t>:</a:t>
            </a:r>
            <a:r>
              <a:rPr lang="tr-TR" altLang="tr-TR" sz="2800" b="1" i="1">
                <a:solidFill>
                  <a:srgbClr val="333399"/>
                </a:solidFill>
              </a:rPr>
              <a:t> Ş</a:t>
            </a:r>
            <a:r>
              <a:rPr lang="tr-TR" altLang="tr-TR" sz="2800" b="1"/>
              <a:t>  </a:t>
            </a:r>
            <a:r>
              <a:rPr lang="tr-TR" altLang="tr-TR" sz="2400"/>
              <a:t>Hatanın gerçekleşmesi durumunda sonuçların derecesini gösteren değer, (1-10 arası) </a:t>
            </a:r>
          </a:p>
          <a:p>
            <a:pPr>
              <a:lnSpc>
                <a:spcPct val="90000"/>
              </a:lnSpc>
              <a:buFontTx/>
              <a:buNone/>
            </a:pPr>
            <a:endParaRPr lang="tr-TR" altLang="tr-TR" sz="2400" b="1"/>
          </a:p>
          <a:p>
            <a:pPr>
              <a:lnSpc>
                <a:spcPct val="90000"/>
              </a:lnSpc>
              <a:buFontTx/>
              <a:buNone/>
            </a:pPr>
            <a:r>
              <a:rPr lang="tr-TR" altLang="tr-TR" sz="2400" b="1" i="1">
                <a:solidFill>
                  <a:srgbClr val="333399"/>
                </a:solidFill>
              </a:rPr>
              <a:t>c.</a:t>
            </a:r>
            <a:r>
              <a:rPr lang="tr-TR" altLang="tr-TR" sz="2400" b="1" i="1">
                <a:solidFill>
                  <a:srgbClr val="FF0000"/>
                </a:solidFill>
              </a:rPr>
              <a:t>Tespit edilebilirlik</a:t>
            </a:r>
            <a:r>
              <a:rPr lang="tr-TR" altLang="tr-TR" sz="2400" b="1" i="1">
                <a:solidFill>
                  <a:srgbClr val="333399"/>
                </a:solidFill>
              </a:rPr>
              <a:t>: </a:t>
            </a:r>
            <a:r>
              <a:rPr lang="tr-TR" altLang="tr-TR" sz="2800" b="1" i="1">
                <a:solidFill>
                  <a:srgbClr val="333399"/>
                </a:solidFill>
              </a:rPr>
              <a:t>T</a:t>
            </a:r>
            <a:r>
              <a:rPr lang="tr-TR" altLang="tr-TR" sz="2400" b="1"/>
              <a:t>  </a:t>
            </a:r>
            <a:r>
              <a:rPr lang="tr-TR" altLang="tr-TR" sz="2400"/>
              <a:t>Hatanın istenmeyen sonuçlara sebep olmadan tesbit edilebilme derecesini gösteren değer, (1-10 arası)</a:t>
            </a:r>
          </a:p>
        </p:txBody>
      </p:sp>
    </p:spTree>
    <p:extLst>
      <p:ext uri="{BB962C8B-B14F-4D97-AF65-F5344CB8AC3E}">
        <p14:creationId xmlns:p14="http://schemas.microsoft.com/office/powerpoint/2010/main" val="39607935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25)	 Olay, kazaya sebep olan veya sebep olacak potansiyele sahip oluşumdur. Hastalığa, ölüme, yaralanmaya, zarara veya diğer kayıplara sebep olmadan gerçekleşen olaylara “……………………” denir.</a:t>
            </a:r>
          </a:p>
          <a:p>
            <a:pPr algn="l"/>
            <a:r>
              <a:rPr lang="tr-TR" sz="2400" dirty="0">
                <a:solidFill>
                  <a:schemeClr val="tx1"/>
                </a:solidFill>
              </a:rPr>
              <a:t>OHSAS 18001 için yukarıda ifade edilen paragraftaki boşluğa aşağıdakilerden hangisi gelmelidir?</a:t>
            </a:r>
          </a:p>
          <a:p>
            <a:pPr algn="l"/>
            <a:r>
              <a:rPr lang="tr-TR" sz="2400" dirty="0">
                <a:solidFill>
                  <a:schemeClr val="tx1"/>
                </a:solidFill>
              </a:rPr>
              <a:t>A)	Hasarsız olay				</a:t>
            </a:r>
          </a:p>
          <a:p>
            <a:pPr algn="l"/>
            <a:r>
              <a:rPr lang="tr-TR" sz="2400" dirty="0">
                <a:solidFill>
                  <a:schemeClr val="tx1"/>
                </a:solidFill>
              </a:rPr>
              <a:t>B)	Ramak kaldı</a:t>
            </a:r>
          </a:p>
          <a:p>
            <a:pPr algn="l"/>
            <a:r>
              <a:rPr lang="tr-TR" sz="2400" dirty="0">
                <a:solidFill>
                  <a:schemeClr val="tx1"/>
                </a:solidFill>
              </a:rPr>
              <a:t>C)	Tehlikeli durum				</a:t>
            </a:r>
          </a:p>
          <a:p>
            <a:pPr algn="l"/>
            <a:r>
              <a:rPr lang="tr-TR" sz="2400" dirty="0">
                <a:solidFill>
                  <a:schemeClr val="tx1"/>
                </a:solidFill>
              </a:rPr>
              <a:t>D)	Tehlike</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48</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l"/>
            <a:r>
              <a:rPr lang="tr-TR" altLang="tr-TR" sz="3200"/>
              <a:t>3-Terimler ve Tarifler</a:t>
            </a:r>
          </a:p>
        </p:txBody>
      </p:sp>
      <p:sp>
        <p:nvSpPr>
          <p:cNvPr id="35843" name="Rectangle 3"/>
          <p:cNvSpPr>
            <a:spLocks noGrp="1" noChangeArrowheads="1"/>
          </p:cNvSpPr>
          <p:nvPr>
            <p:ph type="body" idx="1"/>
          </p:nvPr>
        </p:nvSpPr>
        <p:spPr>
          <a:xfrm>
            <a:off x="468313" y="1196975"/>
            <a:ext cx="8229600" cy="5068888"/>
          </a:xfrm>
        </p:spPr>
        <p:txBody>
          <a:bodyPr/>
          <a:lstStyle/>
          <a:p>
            <a:pPr>
              <a:buFontTx/>
              <a:buNone/>
            </a:pPr>
            <a:r>
              <a:rPr lang="tr-TR" altLang="tr-TR" sz="2400"/>
              <a:t>3.6-Olay</a:t>
            </a:r>
          </a:p>
          <a:p>
            <a:pPr>
              <a:buFontTx/>
              <a:buNone/>
            </a:pPr>
            <a:r>
              <a:rPr lang="tr-TR" altLang="tr-TR" sz="2400"/>
              <a:t>	</a:t>
            </a:r>
            <a:r>
              <a:rPr lang="tr-TR" altLang="tr-TR" sz="1800"/>
              <a:t>Kazaya sebep olan veya sebep olacak potansiyele sahip oluşum.</a:t>
            </a:r>
          </a:p>
          <a:p>
            <a:pPr>
              <a:buFontTx/>
              <a:buNone/>
            </a:pPr>
            <a:r>
              <a:rPr lang="tr-TR" altLang="tr-TR" sz="1800"/>
              <a:t>	Not – Hastalığa, ölüme, yaralanmaya, zarara veya diğer kayıplara sebep olmadan gerçekleşen olaylara “Hasarsız olay” denir. Olay terimi “Hasarsız olay”ları da kapsar.</a:t>
            </a:r>
          </a:p>
          <a:p>
            <a:pPr>
              <a:buFontTx/>
              <a:buNone/>
            </a:pPr>
            <a:r>
              <a:rPr lang="tr-TR" altLang="tr-TR" sz="2400"/>
              <a:t>3.7-İlgili taraflar</a:t>
            </a:r>
          </a:p>
          <a:p>
            <a:pPr>
              <a:buFontTx/>
              <a:buNone/>
            </a:pPr>
            <a:r>
              <a:rPr lang="tr-TR" altLang="tr-TR" sz="1800"/>
              <a:t>	Kuruluşun İSG performansı ile ilgilenen, ya da bu performanstan etkilenen kişi veya grup. </a:t>
            </a:r>
          </a:p>
          <a:p>
            <a:pPr>
              <a:buFontTx/>
              <a:buNone/>
            </a:pPr>
            <a:r>
              <a:rPr lang="tr-TR" altLang="tr-TR" sz="2400"/>
              <a:t>3.8-Uygunsuzluk</a:t>
            </a:r>
          </a:p>
          <a:p>
            <a:pPr>
              <a:buFontTx/>
              <a:buNone/>
            </a:pPr>
            <a:r>
              <a:rPr lang="tr-TR" altLang="tr-TR" sz="1800"/>
              <a:t>	Doğrudan ya da dolaylı olarak yaralanma, hastalık, malın hasar görmesi, işyerinin zarar görmesi veya bunların birlikte gerçekleşmesine sebep olabilecek; yönetim sistemi performansından, kanunlardan, prosedürlerden, uygulamalardan ve çalışma standartlarından veya benzerlerinden herhangi bir sapma. </a:t>
            </a:r>
          </a:p>
        </p:txBody>
      </p:sp>
    </p:spTree>
    <p:extLst>
      <p:ext uri="{BB962C8B-B14F-4D97-AF65-F5344CB8AC3E}">
        <p14:creationId xmlns:p14="http://schemas.microsoft.com/office/powerpoint/2010/main" val="4065047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C</a:t>
            </a:r>
            <a:endParaRPr lang="tr-TR"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3)	Uluslararası Çalışma Örgütü’nün (ILO) kuruluş tarihi ve ülkemizin bu kuruluşa üye oluş tarihi sırasıyla aşağıdakilerden hangileridir? </a:t>
            </a:r>
          </a:p>
          <a:p>
            <a:pPr algn="l"/>
            <a:r>
              <a:rPr lang="tr-TR" sz="2400" dirty="0">
                <a:solidFill>
                  <a:schemeClr val="tx1"/>
                </a:solidFill>
              </a:rPr>
              <a:t>A-) 1919 – 1939			B-) 1919 – 1948</a:t>
            </a:r>
          </a:p>
          <a:p>
            <a:pPr algn="l"/>
            <a:r>
              <a:rPr lang="tr-TR" sz="2400" dirty="0">
                <a:solidFill>
                  <a:schemeClr val="tx1"/>
                </a:solidFill>
              </a:rPr>
              <a:t>C-) 1919 – 1932			D-) 1919 - 1949 </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5</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26)	İşyerinde var olan ya da dışarıdan gelebilecek tehlikelerin belirlenmesi, bu tehlikelerin riske dönüşmesine yol açan faktörler ile tehlikelerden kaynaklanan risklerin analiz edilerek derecelendirilmesi ve kontrol tedbirlerinin kararlaştırılması amacıyla yapılması gerekli  çalışmaların tanımı hangisidir? </a:t>
            </a:r>
          </a:p>
          <a:p>
            <a:pPr algn="l"/>
            <a:r>
              <a:rPr lang="tr-TR" sz="2400" dirty="0">
                <a:solidFill>
                  <a:schemeClr val="tx1"/>
                </a:solidFill>
              </a:rPr>
              <a:t>A)	Risk yönetimi</a:t>
            </a:r>
          </a:p>
          <a:p>
            <a:pPr algn="l"/>
            <a:r>
              <a:rPr lang="tr-TR" sz="2400" dirty="0">
                <a:solidFill>
                  <a:schemeClr val="tx1"/>
                </a:solidFill>
              </a:rPr>
              <a:t>B)	Risk kontrolü</a:t>
            </a:r>
          </a:p>
          <a:p>
            <a:pPr algn="l"/>
            <a:r>
              <a:rPr lang="tr-TR" sz="2400" dirty="0">
                <a:solidFill>
                  <a:schemeClr val="tx1"/>
                </a:solidFill>
              </a:rPr>
              <a:t>C)	Risk önleme</a:t>
            </a:r>
          </a:p>
          <a:p>
            <a:pPr algn="l"/>
            <a:r>
              <a:rPr lang="tr-TR" sz="2400" dirty="0">
                <a:solidFill>
                  <a:schemeClr val="tx1"/>
                </a:solidFill>
              </a:rPr>
              <a:t>D)	Risk değerlendirmesi</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50</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4294967295"/>
          </p:nvPr>
        </p:nvSpPr>
        <p:spPr>
          <a:xfrm>
            <a:off x="214313" y="333375"/>
            <a:ext cx="8605837" cy="6119813"/>
          </a:xfrm>
        </p:spPr>
        <p:style>
          <a:lnRef idx="2">
            <a:schemeClr val="accent2"/>
          </a:lnRef>
          <a:fillRef idx="1">
            <a:schemeClr val="lt1"/>
          </a:fillRef>
          <a:effectRef idx="0">
            <a:schemeClr val="accent2"/>
          </a:effectRef>
          <a:fontRef idx="minor">
            <a:schemeClr val="dk1"/>
          </a:fontRef>
        </p:style>
        <p:txBody>
          <a:bodyPr>
            <a:noAutofit/>
          </a:bodyPr>
          <a:lstStyle/>
          <a:p>
            <a:r>
              <a:rPr lang="tr-TR" altLang="tr-TR" sz="2000" b="1">
                <a:solidFill>
                  <a:srgbClr val="000000"/>
                </a:solidFill>
                <a:latin typeface="Arial" charset="0"/>
              </a:rPr>
              <a:t>Tanımlar</a:t>
            </a:r>
            <a:endParaRPr lang="tr-TR" altLang="tr-TR" sz="2000">
              <a:solidFill>
                <a:srgbClr val="000000"/>
              </a:solidFill>
              <a:latin typeface="Arial" charset="0"/>
            </a:endParaRPr>
          </a:p>
          <a:p>
            <a:r>
              <a:rPr lang="tr-TR" altLang="tr-TR" sz="2000">
                <a:solidFill>
                  <a:srgbClr val="FF0000"/>
                </a:solidFill>
                <a:latin typeface="Arial" charset="0"/>
              </a:rPr>
              <a:t>e) Risk: </a:t>
            </a:r>
            <a:r>
              <a:rPr lang="tr-TR" altLang="tr-TR" sz="2000">
                <a:solidFill>
                  <a:srgbClr val="000000"/>
                </a:solidFill>
                <a:latin typeface="Arial" charset="0"/>
              </a:rPr>
              <a:t>Tehlikeden kaynaklanacak kayıp, yaralanma ya da başka zararlı sonuç meydana gelme ihtimalini,</a:t>
            </a:r>
          </a:p>
          <a:p>
            <a:r>
              <a:rPr lang="tr-TR" altLang="tr-TR" sz="2000">
                <a:solidFill>
                  <a:srgbClr val="FF0000"/>
                </a:solidFill>
                <a:latin typeface="Arial" charset="0"/>
              </a:rPr>
              <a:t>f) </a:t>
            </a:r>
            <a:r>
              <a:rPr lang="tr-TR" altLang="tr-TR" sz="2000">
                <a:solidFill>
                  <a:srgbClr val="990033"/>
                </a:solidFill>
                <a:latin typeface="Arial" charset="0"/>
              </a:rPr>
              <a:t>Risk değerlendirmesi:</a:t>
            </a:r>
            <a:r>
              <a:rPr lang="tr-TR" altLang="tr-TR" sz="2000">
                <a:solidFill>
                  <a:srgbClr val="FF0000"/>
                </a:solidFill>
                <a:latin typeface="Arial" charset="0"/>
              </a:rPr>
              <a:t> </a:t>
            </a:r>
            <a:r>
              <a:rPr lang="tr-TR" altLang="tr-TR" sz="2000">
                <a:solidFill>
                  <a:srgbClr val="000000"/>
                </a:solidFill>
                <a:latin typeface="Arial" charset="0"/>
              </a:rPr>
              <a:t>İşyerinde var olan ya da dışarıdan gelebilecek tehlikelerin belirlenmesi, bu tehlikelerin riske dönüşmesine yol açan faktörler ile tehlikelerden kaynaklanan risklerin analiz edilerek derecelendirilmesi ve kontrol tedbirlerinin kararlaştırılması amacıyla yapılması gerekli çalışmaları,</a:t>
            </a:r>
          </a:p>
          <a:p>
            <a:r>
              <a:rPr lang="tr-TR" altLang="tr-TR" sz="2000">
                <a:solidFill>
                  <a:srgbClr val="FF0000"/>
                </a:solidFill>
                <a:latin typeface="Arial" charset="0"/>
              </a:rPr>
              <a:t>g) Tehlike: </a:t>
            </a:r>
            <a:r>
              <a:rPr lang="tr-TR" altLang="tr-TR" sz="2000">
                <a:solidFill>
                  <a:srgbClr val="000000"/>
                </a:solidFill>
                <a:latin typeface="Arial" charset="0"/>
              </a:rPr>
              <a:t>İşyerinde var olan ya da dışarıdan gelebilecek, çalışanı veya işyerini etkileyebilecek zarar veya hasar verme potansiyelini,</a:t>
            </a:r>
          </a:p>
          <a:p>
            <a:r>
              <a:rPr lang="tr-TR" altLang="tr-TR" sz="2000">
                <a:solidFill>
                  <a:srgbClr val="000000"/>
                </a:solidFill>
                <a:latin typeface="Arial" charset="0"/>
              </a:rPr>
              <a:t>ifade eder.</a:t>
            </a:r>
          </a:p>
          <a:p>
            <a:endParaRPr lang="tr-TR" altLang="tr-TR" sz="2000">
              <a:solidFill>
                <a:srgbClr val="000000"/>
              </a:solidFill>
              <a:latin typeface="Arial" charset="0"/>
            </a:endParaRPr>
          </a:p>
          <a:p>
            <a:pPr>
              <a:buFontTx/>
              <a:buNone/>
            </a:pPr>
            <a:endParaRPr lang="tr-TR" altLang="tr-TR" sz="2800">
              <a:solidFill>
                <a:srgbClr val="000000"/>
              </a:solidFill>
              <a:latin typeface="Arial" charset="0"/>
            </a:endParaRPr>
          </a:p>
        </p:txBody>
      </p:sp>
    </p:spTree>
    <p:extLst>
      <p:ext uri="{BB962C8B-B14F-4D97-AF65-F5344CB8AC3E}">
        <p14:creationId xmlns:p14="http://schemas.microsoft.com/office/powerpoint/2010/main" val="26543789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C</a:t>
            </a:r>
            <a:endParaRPr lang="tr-TR"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27)	 Aşağıdakilerden hangisi risk değerlendirme sırasında gözden kaçan tehlike tiplerindendir?</a:t>
            </a:r>
          </a:p>
          <a:p>
            <a:pPr algn="l"/>
            <a:r>
              <a:rPr lang="tr-TR" sz="2400" dirty="0">
                <a:solidFill>
                  <a:schemeClr val="tx1"/>
                </a:solidFill>
              </a:rPr>
              <a:t>A)	Ön belirti gösterenler</a:t>
            </a:r>
          </a:p>
          <a:p>
            <a:pPr algn="l"/>
            <a:r>
              <a:rPr lang="tr-TR" sz="2400" dirty="0">
                <a:solidFill>
                  <a:schemeClr val="tx1"/>
                </a:solidFill>
              </a:rPr>
              <a:t>B)	Sıklıkla karşılaşılan tehlikeler</a:t>
            </a:r>
          </a:p>
          <a:p>
            <a:pPr algn="l"/>
            <a:r>
              <a:rPr lang="tr-TR" sz="2400" dirty="0">
                <a:solidFill>
                  <a:schemeClr val="tx1"/>
                </a:solidFill>
              </a:rPr>
              <a:t>C)	Sürekliliği olmayan durum ve davranışlar</a:t>
            </a:r>
          </a:p>
          <a:p>
            <a:pPr algn="l"/>
            <a:r>
              <a:rPr lang="tr-TR" sz="2400" dirty="0">
                <a:solidFill>
                  <a:schemeClr val="tx1"/>
                </a:solidFill>
              </a:rPr>
              <a:t>D)	Benzeri sektördeki kazalar</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52</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a:r>
              <a:rPr lang="tr-TR" altLang="tr-TR" sz="3200"/>
              <a:t>Soru 27</a:t>
            </a:r>
          </a:p>
        </p:txBody>
      </p:sp>
      <p:sp>
        <p:nvSpPr>
          <p:cNvPr id="20483" name="Rectangle 3"/>
          <p:cNvSpPr>
            <a:spLocks noGrp="1" noChangeArrowheads="1"/>
          </p:cNvSpPr>
          <p:nvPr>
            <p:ph type="body" idx="1"/>
          </p:nvPr>
        </p:nvSpPr>
        <p:spPr/>
        <p:txBody>
          <a:bodyPr/>
          <a:lstStyle/>
          <a:p>
            <a:pPr marL="609600" indent="-609600">
              <a:buFontTx/>
              <a:buNone/>
            </a:pPr>
            <a:r>
              <a:rPr lang="tr-TR" altLang="tr-TR" b="1"/>
              <a:t>	</a:t>
            </a:r>
            <a:r>
              <a:rPr lang="tr-TR" altLang="tr-TR" sz="2000" b="1"/>
              <a:t>Aşağıdakilerden hangisi risk değerlendirme sırasında gözden kaçan tehlike tiplerindendir?</a:t>
            </a:r>
            <a:endParaRPr lang="tr-TR" altLang="tr-TR" sz="2000"/>
          </a:p>
          <a:p>
            <a:pPr marL="609600" indent="-609600"/>
            <a:endParaRPr lang="tr-TR" altLang="tr-TR" sz="2000"/>
          </a:p>
          <a:p>
            <a:pPr marL="609600" indent="-609600"/>
            <a:r>
              <a:rPr lang="tr-TR" altLang="tr-TR" sz="2000"/>
              <a:t>A) Ön belirti gösterenler</a:t>
            </a:r>
          </a:p>
          <a:p>
            <a:pPr marL="609600" indent="-609600"/>
            <a:r>
              <a:rPr lang="tr-TR" altLang="tr-TR" sz="2000"/>
              <a:t>B) Sıklıkla karşılaşılan tehlikeler</a:t>
            </a:r>
          </a:p>
          <a:p>
            <a:pPr marL="609600" indent="-609600"/>
            <a:r>
              <a:rPr lang="tr-TR" altLang="tr-TR" sz="2000">
                <a:solidFill>
                  <a:srgbClr val="990033"/>
                </a:solidFill>
              </a:rPr>
              <a:t>C) Sürekliliği olmayan durum ve davranışlar</a:t>
            </a:r>
          </a:p>
          <a:p>
            <a:pPr marL="609600" indent="-609600"/>
            <a:r>
              <a:rPr lang="tr-TR" altLang="tr-TR" sz="2000"/>
              <a:t>D) Benzeri sektördeki kazalar</a:t>
            </a:r>
          </a:p>
        </p:txBody>
      </p:sp>
    </p:spTree>
    <p:extLst>
      <p:ext uri="{BB962C8B-B14F-4D97-AF65-F5344CB8AC3E}">
        <p14:creationId xmlns:p14="http://schemas.microsoft.com/office/powerpoint/2010/main" val="11648020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28)	Aşağıdakilerden hangisi radyoterapi hizmeti verilen bir sağlık kuruluşunda alınması gereken korunma önlemidir?</a:t>
            </a:r>
          </a:p>
          <a:p>
            <a:pPr algn="l"/>
            <a:r>
              <a:rPr lang="tr-TR" sz="2400" dirty="0">
                <a:solidFill>
                  <a:schemeClr val="tx1"/>
                </a:solidFill>
              </a:rPr>
              <a:t>A)	Kalın elbise giymek</a:t>
            </a:r>
          </a:p>
          <a:p>
            <a:pPr algn="l"/>
            <a:r>
              <a:rPr lang="tr-TR" sz="2400" dirty="0">
                <a:solidFill>
                  <a:schemeClr val="tx1"/>
                </a:solidFill>
              </a:rPr>
              <a:t>B)	Radyasyon kaynağı ile eleman arasına kurşun engel koymak</a:t>
            </a:r>
          </a:p>
          <a:p>
            <a:pPr algn="l"/>
            <a:r>
              <a:rPr lang="tr-TR" sz="2400" dirty="0">
                <a:solidFill>
                  <a:schemeClr val="tx1"/>
                </a:solidFill>
              </a:rPr>
              <a:t>C)	Göğüs filmi çektirmek</a:t>
            </a:r>
          </a:p>
          <a:p>
            <a:pPr algn="l"/>
            <a:r>
              <a:rPr lang="tr-TR" sz="2400" dirty="0">
                <a:solidFill>
                  <a:schemeClr val="tx1"/>
                </a:solidFill>
              </a:rPr>
              <a:t>D)	Gözlük kullanmak</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54</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654050"/>
          </a:xfrm>
        </p:spPr>
        <p:txBody>
          <a:bodyPr>
            <a:normAutofit fontScale="90000"/>
          </a:bodyPr>
          <a:lstStyle/>
          <a:p>
            <a:pPr algn="l"/>
            <a:r>
              <a:rPr lang="en-US" altLang="tr-TR" sz="2300" b="1">
                <a:solidFill>
                  <a:srgbClr val="18479F"/>
                </a:solidFill>
              </a:rPr>
              <a:t>RADYASYONDAN KORUNMA;</a:t>
            </a:r>
            <a:r>
              <a:rPr lang="tr-TR" altLang="tr-TR" sz="2300">
                <a:solidFill>
                  <a:srgbClr val="18479F"/>
                </a:solidFill>
              </a:rPr>
              <a:t/>
            </a:r>
            <a:br>
              <a:rPr lang="tr-TR" altLang="tr-TR" sz="2300">
                <a:solidFill>
                  <a:srgbClr val="18479F"/>
                </a:solidFill>
              </a:rPr>
            </a:br>
            <a:endParaRPr lang="tr-TR" altLang="tr-TR" sz="2300">
              <a:solidFill>
                <a:srgbClr val="18479F"/>
              </a:solidFill>
            </a:endParaRPr>
          </a:p>
        </p:txBody>
      </p:sp>
      <p:sp>
        <p:nvSpPr>
          <p:cNvPr id="37891" name="Content Placeholder 2"/>
          <p:cNvSpPr>
            <a:spLocks noGrp="1"/>
          </p:cNvSpPr>
          <p:nvPr>
            <p:ph idx="4294967295"/>
          </p:nvPr>
        </p:nvSpPr>
        <p:spPr>
          <a:xfrm>
            <a:off x="533400" y="1071563"/>
            <a:ext cx="8153400" cy="5405437"/>
          </a:xfrm>
        </p:spPr>
        <p:txBody>
          <a:bodyPr/>
          <a:lstStyle/>
          <a:p>
            <a:pPr>
              <a:buFontTx/>
              <a:buNone/>
            </a:pPr>
            <a:r>
              <a:rPr lang="tr-TR" altLang="tr-TR" sz="2400" b="1"/>
              <a:t>Dış radyasyon kaynaklarında maruziyetin önlenmesi için üç yol vardır;</a:t>
            </a:r>
          </a:p>
          <a:p>
            <a:pPr>
              <a:buFontTx/>
              <a:buNone/>
            </a:pPr>
            <a:r>
              <a:rPr lang="tr-TR" altLang="tr-TR" sz="2400"/>
              <a:t>*Maruziyet zamanını azaltmak,</a:t>
            </a:r>
          </a:p>
          <a:p>
            <a:pPr>
              <a:buFontTx/>
              <a:buNone/>
            </a:pPr>
            <a:r>
              <a:rPr lang="tr-TR" altLang="tr-TR" sz="2400"/>
              <a:t>*Radyasyon kaynağı ile radyasyona maruz kalan kişi arasındaki mesafeyi arttırmak,</a:t>
            </a:r>
          </a:p>
          <a:p>
            <a:pPr>
              <a:buFontTx/>
              <a:buNone/>
            </a:pPr>
            <a:r>
              <a:rPr lang="tr-TR" altLang="tr-TR" sz="2400"/>
              <a:t>*</a:t>
            </a:r>
            <a:r>
              <a:rPr lang="tr-TR" altLang="tr-TR" sz="2400">
                <a:solidFill>
                  <a:srgbClr val="990033"/>
                </a:solidFill>
              </a:rPr>
              <a:t>Radyasyon kaynağını zırhlamak.</a:t>
            </a:r>
          </a:p>
          <a:p>
            <a:pPr>
              <a:buFontTx/>
              <a:buNone/>
            </a:pPr>
            <a:endParaRPr lang="tr-TR" altLang="tr-TR" sz="2400">
              <a:solidFill>
                <a:srgbClr val="990033"/>
              </a:solidFill>
            </a:endParaRPr>
          </a:p>
          <a:p>
            <a:pPr>
              <a:buFontTx/>
              <a:buNone/>
            </a:pPr>
            <a:r>
              <a:rPr lang="tr-TR" altLang="tr-TR" sz="2400">
                <a:solidFill>
                  <a:srgbClr val="990033"/>
                </a:solidFill>
              </a:rPr>
              <a:t>Zırhlamada kullanılacak malzeme,kurşun,çimento,su olabilir.</a:t>
            </a:r>
          </a:p>
          <a:p>
            <a:endParaRPr lang="tr-TR" altLang="tr-TR" sz="2000">
              <a:solidFill>
                <a:srgbClr val="990033"/>
              </a:solidFill>
            </a:endParaRPr>
          </a:p>
        </p:txBody>
      </p:sp>
    </p:spTree>
    <p:extLst>
      <p:ext uri="{BB962C8B-B14F-4D97-AF65-F5344CB8AC3E}">
        <p14:creationId xmlns:p14="http://schemas.microsoft.com/office/powerpoint/2010/main" val="33313336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C</a:t>
            </a:r>
            <a:endParaRPr lang="tr-TR"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29)	Aşağıdakilerden hangisi kişiye yönelik koruma uygulamalarından değildir?</a:t>
            </a:r>
          </a:p>
          <a:p>
            <a:pPr algn="l"/>
            <a:r>
              <a:rPr lang="tr-TR" sz="2400" dirty="0">
                <a:solidFill>
                  <a:schemeClr val="tx1"/>
                </a:solidFill>
              </a:rPr>
              <a:t>A)	İşe giriş sağlık muayenesi </a:t>
            </a:r>
          </a:p>
          <a:p>
            <a:pPr algn="l"/>
            <a:r>
              <a:rPr lang="tr-TR" sz="2400" dirty="0">
                <a:solidFill>
                  <a:schemeClr val="tx1"/>
                </a:solidFill>
              </a:rPr>
              <a:t>B)	Kişisel koruyucu donanımlar </a:t>
            </a:r>
          </a:p>
          <a:p>
            <a:pPr algn="l"/>
            <a:r>
              <a:rPr lang="tr-TR" sz="2400" dirty="0">
                <a:solidFill>
                  <a:schemeClr val="tx1"/>
                </a:solidFill>
              </a:rPr>
              <a:t>C)	İklimlendirme </a:t>
            </a:r>
          </a:p>
          <a:p>
            <a:pPr algn="l"/>
            <a:r>
              <a:rPr lang="tr-TR" sz="2400" dirty="0">
                <a:solidFill>
                  <a:schemeClr val="tx1"/>
                </a:solidFill>
              </a:rPr>
              <a:t>D)	Periyodik sağlık muayeneleri </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56</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l"/>
            <a:r>
              <a:rPr lang="tr-TR" altLang="tr-TR" sz="3200">
                <a:solidFill>
                  <a:schemeClr val="accent2"/>
                </a:solidFill>
              </a:rPr>
              <a:t>Soru 29</a:t>
            </a:r>
          </a:p>
        </p:txBody>
      </p:sp>
      <p:sp>
        <p:nvSpPr>
          <p:cNvPr id="38915" name="Rectangle 3"/>
          <p:cNvSpPr>
            <a:spLocks noGrp="1" noChangeArrowheads="1"/>
          </p:cNvSpPr>
          <p:nvPr>
            <p:ph type="body" idx="1"/>
          </p:nvPr>
        </p:nvSpPr>
        <p:spPr/>
        <p:txBody>
          <a:bodyPr/>
          <a:lstStyle/>
          <a:p>
            <a:pPr marL="609600" indent="-609600"/>
            <a:r>
              <a:rPr lang="tr-TR" altLang="tr-TR" sz="2000" b="1"/>
              <a:t>Aşağıdakilerden hangisi kişiye yönelik koruma uygulamalarından değildir?</a:t>
            </a:r>
            <a:endParaRPr lang="tr-TR" altLang="tr-TR" sz="2000"/>
          </a:p>
          <a:p>
            <a:pPr marL="609600" indent="-609600"/>
            <a:endParaRPr lang="tr-TR" altLang="tr-TR" sz="2000"/>
          </a:p>
          <a:p>
            <a:pPr marL="609600" indent="-609600"/>
            <a:r>
              <a:rPr lang="tr-TR" altLang="tr-TR" sz="2000"/>
              <a:t>A) İşe giriş sağlık muayenesi </a:t>
            </a:r>
          </a:p>
          <a:p>
            <a:pPr marL="609600" indent="-609600"/>
            <a:r>
              <a:rPr lang="tr-TR" altLang="tr-TR" sz="2000"/>
              <a:t>B) Kişisel koruyucu donanımlar </a:t>
            </a:r>
          </a:p>
          <a:p>
            <a:pPr marL="609600" indent="-609600"/>
            <a:r>
              <a:rPr lang="tr-TR" altLang="tr-TR" sz="2000">
                <a:solidFill>
                  <a:srgbClr val="990033"/>
                </a:solidFill>
              </a:rPr>
              <a:t>C) İklimlendirme</a:t>
            </a:r>
            <a:r>
              <a:rPr lang="tr-TR" altLang="tr-TR" sz="2000"/>
              <a:t> </a:t>
            </a:r>
          </a:p>
          <a:p>
            <a:pPr marL="609600" indent="-609600"/>
            <a:r>
              <a:rPr lang="tr-TR" altLang="tr-TR" sz="2000"/>
              <a:t>D) Periyodik sağlık muayeneleri </a:t>
            </a:r>
          </a:p>
        </p:txBody>
      </p:sp>
    </p:spTree>
    <p:extLst>
      <p:ext uri="{BB962C8B-B14F-4D97-AF65-F5344CB8AC3E}">
        <p14:creationId xmlns:p14="http://schemas.microsoft.com/office/powerpoint/2010/main" val="25723149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30)	Aşağıdakilerden hangisi lokal havalandırma sayılmaz? </a:t>
            </a:r>
          </a:p>
          <a:p>
            <a:pPr algn="l"/>
            <a:r>
              <a:rPr lang="tr-TR" sz="2400" dirty="0">
                <a:solidFill>
                  <a:schemeClr val="tx1"/>
                </a:solidFill>
              </a:rPr>
              <a:t>A)	Davlumbaz</a:t>
            </a:r>
          </a:p>
          <a:p>
            <a:pPr algn="l"/>
            <a:r>
              <a:rPr lang="tr-TR" sz="2400" dirty="0">
                <a:solidFill>
                  <a:schemeClr val="tx1"/>
                </a:solidFill>
              </a:rPr>
              <a:t>B)	Emici hava kanalları</a:t>
            </a:r>
          </a:p>
          <a:p>
            <a:pPr algn="l"/>
            <a:r>
              <a:rPr lang="tr-TR" sz="2400" dirty="0">
                <a:solidFill>
                  <a:schemeClr val="tx1"/>
                </a:solidFill>
              </a:rPr>
              <a:t>C)	Toz tutma sistemleri</a:t>
            </a:r>
          </a:p>
          <a:p>
            <a:pPr algn="l"/>
            <a:r>
              <a:rPr lang="tr-TR" sz="2400" dirty="0">
                <a:solidFill>
                  <a:schemeClr val="tx1"/>
                </a:solidFill>
              </a:rPr>
              <a:t>D)	Zeminin sık sık süpürülmesi,</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58</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p:cNvSpPr>
            <a:spLocks noGrp="1"/>
          </p:cNvSpPr>
          <p:nvPr>
            <p:ph type="title" idx="4294967295"/>
          </p:nvPr>
        </p:nvSpPr>
        <p:spPr>
          <a:xfrm>
            <a:off x="457200" y="274638"/>
            <a:ext cx="8229600" cy="777875"/>
          </a:xfrm>
        </p:spPr>
        <p:txBody>
          <a:bodyPr/>
          <a:lstStyle/>
          <a:p>
            <a:pPr algn="l"/>
            <a:r>
              <a:rPr lang="tr-TR" altLang="tr-TR" sz="3200"/>
              <a:t>LOKAL HAVALANDIRMA</a:t>
            </a:r>
          </a:p>
        </p:txBody>
      </p:sp>
      <p:sp>
        <p:nvSpPr>
          <p:cNvPr id="41987" name="2 İçerik Yer Tutucusu"/>
          <p:cNvSpPr>
            <a:spLocks noGrp="1"/>
          </p:cNvSpPr>
          <p:nvPr>
            <p:ph idx="4294967295"/>
          </p:nvPr>
        </p:nvSpPr>
        <p:spPr/>
        <p:txBody>
          <a:bodyPr/>
          <a:lstStyle/>
          <a:p>
            <a:pPr algn="just"/>
            <a:r>
              <a:rPr lang="tr-TR" altLang="tr-TR" sz="2400" u="sng">
                <a:solidFill>
                  <a:srgbClr val="000099"/>
                </a:solidFill>
              </a:rPr>
              <a:t>Cebri havalandırma işyerinin tamamını kapsayacak şekilde olabileceği gibi belirlenen bir bölümün havalandırılması şeklinde de olabilir. Biz buna lokal havalandırma diyoruz.</a:t>
            </a:r>
          </a:p>
          <a:p>
            <a:pPr lvl="1" algn="just"/>
            <a:r>
              <a:rPr lang="tr-TR" altLang="tr-TR" sz="2400" u="sng">
                <a:solidFill>
                  <a:srgbClr val="A50021"/>
                </a:solidFill>
              </a:rPr>
              <a:t>Sabit davlumbazlar</a:t>
            </a:r>
          </a:p>
          <a:p>
            <a:pPr lvl="1" algn="just"/>
            <a:r>
              <a:rPr lang="tr-TR" altLang="tr-TR" sz="2400" u="sng">
                <a:solidFill>
                  <a:srgbClr val="A50021"/>
                </a:solidFill>
              </a:rPr>
              <a:t>Hareketli emme ağızları</a:t>
            </a:r>
          </a:p>
          <a:p>
            <a:pPr lvl="1" algn="just"/>
            <a:r>
              <a:rPr lang="tr-TR" altLang="tr-TR" sz="2400" u="sng">
                <a:solidFill>
                  <a:srgbClr val="A50021"/>
                </a:solidFill>
              </a:rPr>
              <a:t>Seyyar emici cihazlar</a:t>
            </a:r>
          </a:p>
          <a:p>
            <a:pPr lvl="1" algn="just"/>
            <a:r>
              <a:rPr lang="tr-TR" altLang="tr-TR" sz="2400" u="sng">
                <a:solidFill>
                  <a:srgbClr val="A50021"/>
                </a:solidFill>
              </a:rPr>
              <a:t>Havayı filtre edip temizleyen cihazlar</a:t>
            </a:r>
          </a:p>
          <a:p>
            <a:endParaRPr lang="tr-TR" altLang="tr-TR" sz="2400" u="sng">
              <a:solidFill>
                <a:srgbClr val="A50021"/>
              </a:solidFill>
            </a:endParaRPr>
          </a:p>
        </p:txBody>
      </p:sp>
      <p:sp>
        <p:nvSpPr>
          <p:cNvPr id="4" name="3 Slayt Numarası Yer Tutucusu"/>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1082EC7-045E-4E1C-B78A-E52A4805E8C8}" type="slidenum">
              <a:rPr lang="tr-TR" sz="1200">
                <a:solidFill>
                  <a:schemeClr val="tx1">
                    <a:tint val="75000"/>
                  </a:schemeClr>
                </a:solidFill>
                <a:latin typeface="+mn-lt"/>
              </a:rPr>
              <a:pPr algn="r" fontAlgn="auto">
                <a:spcBef>
                  <a:spcPts val="0"/>
                </a:spcBef>
                <a:spcAft>
                  <a:spcPts val="0"/>
                </a:spcAft>
                <a:defRPr/>
              </a:pPr>
              <a:t>59</a:t>
            </a:fld>
            <a:endParaRPr lang="tr-TR" sz="1200" dirty="0">
              <a:solidFill>
                <a:schemeClr val="tx1">
                  <a:tint val="75000"/>
                </a:schemeClr>
              </a:solidFill>
              <a:latin typeface="+mn-lt"/>
            </a:endParaRPr>
          </a:p>
        </p:txBody>
      </p:sp>
    </p:spTree>
    <p:extLst>
      <p:ext uri="{BB962C8B-B14F-4D97-AF65-F5344CB8AC3E}">
        <p14:creationId xmlns:p14="http://schemas.microsoft.com/office/powerpoint/2010/main" val="3658827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a:r>
              <a:rPr lang="tr-TR" altLang="tr-TR" sz="3200">
                <a:solidFill>
                  <a:srgbClr val="7030A0"/>
                </a:solidFill>
              </a:rPr>
              <a:t>Uluslararası Çalışma Örgütü- ILO</a:t>
            </a:r>
          </a:p>
        </p:txBody>
      </p:sp>
      <p:sp>
        <p:nvSpPr>
          <p:cNvPr id="11267" name="Rectangle 3"/>
          <p:cNvSpPr>
            <a:spLocks noGrp="1" noChangeArrowheads="1"/>
          </p:cNvSpPr>
          <p:nvPr>
            <p:ph type="body" idx="1"/>
          </p:nvPr>
        </p:nvSpPr>
        <p:spPr/>
        <p:txBody>
          <a:bodyPr/>
          <a:lstStyle/>
          <a:p>
            <a:r>
              <a:rPr lang="tr-TR" altLang="tr-TR" sz="2000" u="sng"/>
              <a:t>1919 yılında kurulmuş olan Uluslararası Çalışma Örgütü</a:t>
            </a:r>
            <a:r>
              <a:rPr lang="tr-TR" altLang="tr-TR" sz="2000"/>
              <a:t>, ILO, insan haklarının, sosyal adaletin ve çalışma haklarının iyileştirilmesi için çalışan bir Birleşmiş Milletler ihtisas kuruluşudur. </a:t>
            </a:r>
          </a:p>
          <a:p>
            <a:r>
              <a:rPr lang="tr-TR" altLang="tr-TR" sz="2000" u="sng"/>
              <a:t>Uluslararası Çalışma Örgütü, 1919’da imzalanan Versay Anlaşmasında öngörülen Milletler Cemiyeti ile ortaya çıkmıştır.</a:t>
            </a:r>
            <a:r>
              <a:rPr lang="tr-TR" altLang="tr-TR" sz="2000"/>
              <a:t> Amaç, Birinci Dünya Savaşından sonra giderek büyüyen sorunlara yönelik sosyal reform niteliğinde çözümler bulmak ve reformların uluslararası düzeyde uygulanmasını sağlamaktı. </a:t>
            </a:r>
          </a:p>
          <a:p>
            <a:r>
              <a:rPr lang="tr-TR" altLang="tr-TR" sz="2400" u="sng">
                <a:solidFill>
                  <a:schemeClr val="accent2"/>
                </a:solidFill>
              </a:rPr>
              <a:t>Türkiye ILO’ya1932 yılında üye olmuştur.</a:t>
            </a:r>
            <a:r>
              <a:rPr lang="tr-TR" altLang="tr-TR"/>
              <a:t> </a:t>
            </a:r>
          </a:p>
          <a:p>
            <a:pPr>
              <a:buFontTx/>
              <a:buNone/>
            </a:pPr>
            <a:endParaRPr lang="tr-TR" altLang="tr-TR"/>
          </a:p>
        </p:txBody>
      </p:sp>
    </p:spTree>
    <p:extLst>
      <p:ext uri="{BB962C8B-B14F-4D97-AF65-F5344CB8AC3E}">
        <p14:creationId xmlns:p14="http://schemas.microsoft.com/office/powerpoint/2010/main" val="4832854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C</a:t>
            </a:r>
            <a:endParaRPr lang="tr-TR"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31)	Aşağıdaki ifadelerden hangisi yanlıştır?</a:t>
            </a:r>
          </a:p>
          <a:p>
            <a:pPr algn="l"/>
            <a:r>
              <a:rPr lang="tr-TR" sz="2400" dirty="0">
                <a:solidFill>
                  <a:schemeClr val="tx1"/>
                </a:solidFill>
              </a:rPr>
              <a:t>A)	Sesin genliği sesin alçak veya yüksek olmasını belirler.</a:t>
            </a:r>
          </a:p>
          <a:p>
            <a:pPr algn="l"/>
            <a:r>
              <a:rPr lang="tr-TR" sz="2400" dirty="0">
                <a:solidFill>
                  <a:schemeClr val="tx1"/>
                </a:solidFill>
              </a:rPr>
              <a:t>B)	Sesin frekansı sesin ince veya kalın olmasını belirler.</a:t>
            </a:r>
          </a:p>
          <a:p>
            <a:pPr algn="l"/>
            <a:r>
              <a:rPr lang="tr-TR" sz="2400" dirty="0">
                <a:solidFill>
                  <a:schemeClr val="tx1"/>
                </a:solidFill>
              </a:rPr>
              <a:t>C)	Kulağımız için düşük frekanslı sesler daha zararlıdır.</a:t>
            </a:r>
          </a:p>
          <a:p>
            <a:pPr algn="l"/>
            <a:r>
              <a:rPr lang="tr-TR" sz="2400" dirty="0">
                <a:solidFill>
                  <a:schemeClr val="tx1"/>
                </a:solidFill>
              </a:rPr>
              <a:t>D)	Yüksek frekanslı sesler ince (tiz)seslerdir.</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60</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3 Dikdörtgen"/>
          <p:cNvSpPr>
            <a:spLocks noChangeArrowheads="1"/>
          </p:cNvSpPr>
          <p:nvPr/>
        </p:nvSpPr>
        <p:spPr bwMode="auto">
          <a:xfrm>
            <a:off x="533400" y="231775"/>
            <a:ext cx="800100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tr-TR" altLang="tr-TR" sz="2400" b="1">
                <a:solidFill>
                  <a:srgbClr val="C00000"/>
                </a:solidFill>
                <a:cs typeface="Arial" charset="0"/>
              </a:rPr>
              <a:t>İNCE VE KALIN SES: </a:t>
            </a:r>
          </a:p>
          <a:p>
            <a:pPr algn="just"/>
            <a:endParaRPr lang="tr-TR" altLang="tr-TR" sz="2400" b="1">
              <a:solidFill>
                <a:srgbClr val="C00000"/>
              </a:solidFill>
              <a:cs typeface="Arial" charset="0"/>
            </a:endParaRPr>
          </a:p>
          <a:p>
            <a:pPr algn="just"/>
            <a:r>
              <a:rPr lang="tr-TR" altLang="tr-TR" sz="2000">
                <a:cs typeface="Arial" charset="0"/>
              </a:rPr>
              <a:t>Sesin frekansı, sesin ince veya kalın olmasını (ses dalgalarının bir saniyede ki titreşim sayısını ) belirler. Saniyedeki devir hertz ile eş anlamlıdır. </a:t>
            </a:r>
          </a:p>
          <a:p>
            <a:pPr algn="just"/>
            <a:endParaRPr lang="tr-TR" altLang="tr-TR" sz="2000">
              <a:cs typeface="Arial" charset="0"/>
            </a:endParaRPr>
          </a:p>
          <a:p>
            <a:pPr algn="just"/>
            <a:r>
              <a:rPr lang="tr-TR" altLang="tr-TR" sz="2000">
                <a:solidFill>
                  <a:srgbClr val="990033"/>
                </a:solidFill>
                <a:cs typeface="Arial" charset="0"/>
              </a:rPr>
              <a:t>Kulağımız için  yüksek frekanslı yani ince (tiz) sesler, alçak frekanslı yani kalın (pes) seslerden daha tehlikelidir .</a:t>
            </a:r>
          </a:p>
          <a:p>
            <a:pPr algn="just"/>
            <a:endParaRPr lang="tr-TR" altLang="tr-TR" sz="2000">
              <a:solidFill>
                <a:srgbClr val="990033"/>
              </a:solidFill>
              <a:cs typeface="Arial" charset="0"/>
            </a:endParaRPr>
          </a:p>
          <a:p>
            <a:pPr algn="just"/>
            <a:r>
              <a:rPr lang="tr-TR" altLang="tr-TR" sz="2000">
                <a:cs typeface="Arial" charset="0"/>
              </a:rPr>
              <a:t>İnce ve kalın ses, ses kaynağının frekansıyla alakalıdır. İnce sesin frekansı fazla, kalın sesin frekansı azdır. </a:t>
            </a:r>
          </a:p>
          <a:p>
            <a:pPr algn="just"/>
            <a:endParaRPr lang="tr-TR" altLang="tr-TR" sz="2000">
              <a:cs typeface="Arial" charset="0"/>
            </a:endParaRPr>
          </a:p>
          <a:p>
            <a:pPr algn="just"/>
            <a:endParaRPr lang="tr-TR" altLang="tr-TR" sz="2000">
              <a:cs typeface="Arial" charset="0"/>
            </a:endParaRPr>
          </a:p>
          <a:p>
            <a:pPr algn="just"/>
            <a:endParaRPr lang="tr-TR" altLang="tr-TR" sz="2400">
              <a:cs typeface="Arial" charset="0"/>
            </a:endParaRPr>
          </a:p>
          <a:p>
            <a:pPr algn="just"/>
            <a:endParaRPr lang="tr-TR" altLang="tr-TR" sz="2400">
              <a:cs typeface="Arial" charset="0"/>
            </a:endParaRPr>
          </a:p>
        </p:txBody>
      </p:sp>
      <p:sp>
        <p:nvSpPr>
          <p:cNvPr id="3" name="2 Slayt Numarası Yer Tutucusu"/>
          <p:cNvSpPr txBox="1">
            <a:spLocks noGrp="1"/>
          </p:cNvSpPr>
          <p:nvPr/>
        </p:nvSpPr>
        <p:spPr>
          <a:xfrm>
            <a:off x="8129588" y="5734050"/>
            <a:ext cx="609600" cy="520700"/>
          </a:xfrm>
          <a:prstGeom prst="rect">
            <a:avLst/>
          </a:prstGeom>
          <a:noFill/>
        </p:spPr>
        <p:txBody>
          <a:bodyPr anchor="ctr"/>
          <a:lstStyle/>
          <a:p>
            <a:pPr algn="r">
              <a:buFont typeface="Times New Roman" pitchFamily="16" charset="0"/>
              <a:buNone/>
              <a:defRPr/>
            </a:pPr>
            <a:fld id="{72B6C470-8908-471E-97EC-D99AC40F7DC4}" type="slidenum">
              <a:rPr lang="tr-TR" sz="1200">
                <a:solidFill>
                  <a:schemeClr val="tx1">
                    <a:tint val="75000"/>
                  </a:schemeClr>
                </a:solidFill>
                <a:latin typeface="Calibri" pitchFamily="34" charset="0"/>
                <a:ea typeface="MS Gothic" charset="-128"/>
                <a:cs typeface="Arial" pitchFamily="34" charset="0"/>
              </a:rPr>
              <a:pPr algn="r">
                <a:buFont typeface="Times New Roman" pitchFamily="16" charset="0"/>
                <a:buNone/>
                <a:defRPr/>
              </a:pPr>
              <a:t>61</a:t>
            </a:fld>
            <a:endParaRPr lang="tr-TR" sz="1200">
              <a:solidFill>
                <a:schemeClr val="tx1">
                  <a:tint val="75000"/>
                </a:schemeClr>
              </a:solidFill>
              <a:latin typeface="Calibri" pitchFamily="34" charset="0"/>
              <a:ea typeface="MS Gothic" charset="-128"/>
              <a:cs typeface="Arial" pitchFamily="34" charset="0"/>
            </a:endParaRPr>
          </a:p>
        </p:txBody>
      </p:sp>
    </p:spTree>
    <p:extLst>
      <p:ext uri="{BB962C8B-B14F-4D97-AF65-F5344CB8AC3E}">
        <p14:creationId xmlns:p14="http://schemas.microsoft.com/office/powerpoint/2010/main" val="13526569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32)	Gürültülü bir ortamda 90 </a:t>
            </a:r>
            <a:r>
              <a:rPr lang="tr-TR" sz="2400" dirty="0" err="1">
                <a:solidFill>
                  <a:schemeClr val="tx1"/>
                </a:solidFill>
              </a:rPr>
              <a:t>Db’lik</a:t>
            </a:r>
            <a:r>
              <a:rPr lang="tr-TR" sz="2400" dirty="0">
                <a:solidFill>
                  <a:schemeClr val="tx1"/>
                </a:solidFill>
              </a:rPr>
              <a:t> bir gürültüye 100 dakika maruz kalan bir işçi üzerinde oluşan geçici işitme kaybının ortadan kalkması için gerekli olan iyileştirme süresi ne kadardır?</a:t>
            </a:r>
          </a:p>
          <a:p>
            <a:pPr algn="l"/>
            <a:r>
              <a:rPr lang="tr-TR" sz="2400" dirty="0">
                <a:solidFill>
                  <a:schemeClr val="tx1"/>
                </a:solidFill>
              </a:rPr>
              <a:t>A)	100 dakika </a:t>
            </a:r>
          </a:p>
          <a:p>
            <a:pPr algn="l"/>
            <a:r>
              <a:rPr lang="tr-TR" sz="2400" dirty="0">
                <a:solidFill>
                  <a:schemeClr val="tx1"/>
                </a:solidFill>
              </a:rPr>
              <a:t>B)	10 dakika </a:t>
            </a:r>
          </a:p>
          <a:p>
            <a:pPr algn="l"/>
            <a:r>
              <a:rPr lang="tr-TR" sz="2400" dirty="0">
                <a:solidFill>
                  <a:schemeClr val="tx1"/>
                </a:solidFill>
              </a:rPr>
              <a:t>C)	200 dakika</a:t>
            </a:r>
          </a:p>
          <a:p>
            <a:pPr algn="l"/>
            <a:r>
              <a:rPr lang="tr-TR" sz="2400" dirty="0">
                <a:solidFill>
                  <a:schemeClr val="tx1"/>
                </a:solidFill>
              </a:rPr>
              <a:t>D)	1000 dakika </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62</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33)	İnsanlar hangi yöndeki titreşime karşı daha dayanıksızdırlar?</a:t>
            </a:r>
          </a:p>
          <a:p>
            <a:pPr algn="l"/>
            <a:r>
              <a:rPr lang="tr-TR" sz="2400" dirty="0">
                <a:solidFill>
                  <a:schemeClr val="tx1"/>
                </a:solidFill>
              </a:rPr>
              <a:t>A)	Düşey</a:t>
            </a:r>
          </a:p>
          <a:p>
            <a:pPr algn="l"/>
            <a:r>
              <a:rPr lang="tr-TR" sz="2400" dirty="0">
                <a:solidFill>
                  <a:schemeClr val="tx1"/>
                </a:solidFill>
              </a:rPr>
              <a:t>B)	Yatay</a:t>
            </a:r>
          </a:p>
          <a:p>
            <a:pPr algn="l"/>
            <a:r>
              <a:rPr lang="tr-TR" sz="2400" dirty="0">
                <a:solidFill>
                  <a:schemeClr val="tx1"/>
                </a:solidFill>
              </a:rPr>
              <a:t>C)	Dairesel</a:t>
            </a:r>
          </a:p>
          <a:p>
            <a:pPr algn="l"/>
            <a:r>
              <a:rPr lang="tr-TR" sz="2400" dirty="0">
                <a:solidFill>
                  <a:schemeClr val="tx1"/>
                </a:solidFill>
              </a:rPr>
              <a:t>D)	Düşey-yatay ve dairesel titreşimlerin bileşke yönündeki,</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63</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34)	 Titreşimin en çok etkilediği </a:t>
            </a:r>
            <a:r>
              <a:rPr lang="tr-TR" sz="2400" dirty="0" err="1">
                <a:solidFill>
                  <a:schemeClr val="tx1"/>
                </a:solidFill>
              </a:rPr>
              <a:t>kinestetik</a:t>
            </a:r>
            <a:r>
              <a:rPr lang="tr-TR" sz="2400" dirty="0">
                <a:solidFill>
                  <a:schemeClr val="tx1"/>
                </a:solidFill>
              </a:rPr>
              <a:t> duyu aşağıdaki beyin fonksiyonlarından hangisine etki eder?</a:t>
            </a:r>
          </a:p>
          <a:p>
            <a:pPr algn="l"/>
            <a:r>
              <a:rPr lang="tr-TR" sz="2400" dirty="0">
                <a:solidFill>
                  <a:schemeClr val="tx1"/>
                </a:solidFill>
              </a:rPr>
              <a:t>A)	Uzuvlarımızın birbirleriyle uyumu, hareketleri ve yönü, kuvvetimizin dozuna dair fonksiyonlara</a:t>
            </a:r>
          </a:p>
          <a:p>
            <a:pPr algn="l"/>
            <a:r>
              <a:rPr lang="tr-TR" sz="2400" dirty="0">
                <a:solidFill>
                  <a:schemeClr val="tx1"/>
                </a:solidFill>
              </a:rPr>
              <a:t>B)	Daha önce yapılan hareketlerin hafızada tutulmasına ve otomatik hareket etmeye,</a:t>
            </a:r>
          </a:p>
          <a:p>
            <a:pPr algn="l"/>
            <a:r>
              <a:rPr lang="tr-TR" sz="2400" dirty="0">
                <a:solidFill>
                  <a:schemeClr val="tx1"/>
                </a:solidFill>
              </a:rPr>
              <a:t>C)	Yazı yazma yeteneğimize (</a:t>
            </a:r>
            <a:r>
              <a:rPr lang="tr-TR" sz="2400" dirty="0" err="1">
                <a:solidFill>
                  <a:schemeClr val="tx1"/>
                </a:solidFill>
              </a:rPr>
              <a:t>Garafmotor</a:t>
            </a:r>
            <a:r>
              <a:rPr lang="tr-TR" sz="2400" dirty="0">
                <a:solidFill>
                  <a:schemeClr val="tx1"/>
                </a:solidFill>
              </a:rPr>
              <a:t>),</a:t>
            </a:r>
          </a:p>
          <a:p>
            <a:pPr algn="l"/>
            <a:r>
              <a:rPr lang="tr-TR" sz="2400" dirty="0">
                <a:solidFill>
                  <a:schemeClr val="tx1"/>
                </a:solidFill>
              </a:rPr>
              <a:t>D)	Hepsine</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64</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C</a:t>
            </a:r>
            <a:endParaRPr lang="tr-TR"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35)	</a:t>
            </a:r>
            <a:r>
              <a:rPr lang="tr-TR" sz="2400" dirty="0" smtClean="0">
                <a:solidFill>
                  <a:schemeClr val="tx1"/>
                </a:solidFill>
              </a:rPr>
              <a:t> </a:t>
            </a:r>
            <a:endParaRPr lang="tr-TR" sz="2400" dirty="0">
              <a:solidFill>
                <a:schemeClr val="tx1"/>
              </a:solidFill>
            </a:endParaRPr>
          </a:p>
          <a:p>
            <a:pPr algn="l"/>
            <a:r>
              <a:rPr lang="tr-TR" sz="2400" dirty="0">
                <a:solidFill>
                  <a:schemeClr val="tx1"/>
                </a:solidFill>
              </a:rPr>
              <a:t> </a:t>
            </a:r>
          </a:p>
          <a:p>
            <a:pPr algn="l"/>
            <a:r>
              <a:rPr lang="tr-TR" sz="2400" dirty="0">
                <a:solidFill>
                  <a:schemeClr val="tx1"/>
                </a:solidFill>
              </a:rPr>
              <a:t> </a:t>
            </a:r>
          </a:p>
          <a:p>
            <a:pPr algn="l"/>
            <a:r>
              <a:rPr lang="tr-TR" sz="2400" dirty="0">
                <a:solidFill>
                  <a:schemeClr val="tx1"/>
                </a:solidFill>
              </a:rPr>
              <a:t> </a:t>
            </a:r>
          </a:p>
          <a:p>
            <a:pPr algn="l"/>
            <a:r>
              <a:rPr lang="tr-TR" sz="2400" dirty="0">
                <a:solidFill>
                  <a:schemeClr val="tx1"/>
                </a:solidFill>
              </a:rPr>
              <a:t>Yukarıdaki resimlerdeki aydınlatma şekilleri yukarıdan </a:t>
            </a:r>
            <a:r>
              <a:rPr lang="tr-TR" sz="2400" dirty="0" smtClean="0">
                <a:solidFill>
                  <a:schemeClr val="tx1"/>
                </a:solidFill>
              </a:rPr>
              <a:t>aşağı (slaytta soldan sağa) </a:t>
            </a:r>
            <a:r>
              <a:rPr lang="tr-TR" sz="2400" dirty="0">
                <a:solidFill>
                  <a:schemeClr val="tx1"/>
                </a:solidFill>
              </a:rPr>
              <a:t>doğru hangi şıkta doğru tanımlanmıştır?</a:t>
            </a:r>
          </a:p>
          <a:p>
            <a:pPr algn="l"/>
            <a:r>
              <a:rPr lang="tr-TR" sz="2400" dirty="0">
                <a:solidFill>
                  <a:schemeClr val="tx1"/>
                </a:solidFill>
              </a:rPr>
              <a:t>A)	Lokal-Direkt-Endirekt</a:t>
            </a:r>
          </a:p>
          <a:p>
            <a:pPr algn="l"/>
            <a:r>
              <a:rPr lang="tr-TR" sz="2400" dirty="0">
                <a:solidFill>
                  <a:schemeClr val="tx1"/>
                </a:solidFill>
              </a:rPr>
              <a:t>B)	Direkt-Lokal-Endirekt</a:t>
            </a:r>
          </a:p>
          <a:p>
            <a:pPr algn="l"/>
            <a:r>
              <a:rPr lang="tr-TR" sz="2400" dirty="0">
                <a:solidFill>
                  <a:schemeClr val="tx1"/>
                </a:solidFill>
              </a:rPr>
              <a:t>C)	Direkt-Endirekt-Lokal</a:t>
            </a:r>
          </a:p>
          <a:p>
            <a:pPr algn="l"/>
            <a:r>
              <a:rPr lang="tr-TR" sz="2400" dirty="0">
                <a:solidFill>
                  <a:schemeClr val="tx1"/>
                </a:solidFill>
              </a:rPr>
              <a:t>D)	Lokal-Endirekt-Direkt</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65</a:t>
            </a:fld>
            <a:endParaRPr lang="tr-T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412776"/>
            <a:ext cx="165735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1414304"/>
            <a:ext cx="180022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120" y="1414304"/>
            <a:ext cx="185737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A</a:t>
            </a:r>
            <a:endParaRPr lang="tr-TR"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36)	Cam üfleyicilerde erken yaşta katarak hastalığına sebep olan radyasyon ışını aşağıdakilerden hangisidir?</a:t>
            </a:r>
          </a:p>
          <a:p>
            <a:pPr algn="l"/>
            <a:r>
              <a:rPr lang="tr-TR" sz="2400" dirty="0">
                <a:solidFill>
                  <a:schemeClr val="tx1"/>
                </a:solidFill>
              </a:rPr>
              <a:t>A)	Kızıl ötesi ışınlar</a:t>
            </a:r>
          </a:p>
          <a:p>
            <a:pPr algn="l"/>
            <a:r>
              <a:rPr lang="tr-TR" sz="2400" dirty="0">
                <a:solidFill>
                  <a:schemeClr val="tx1"/>
                </a:solidFill>
              </a:rPr>
              <a:t>B)	Mor ötesi Işınlar</a:t>
            </a:r>
          </a:p>
          <a:p>
            <a:pPr algn="l"/>
            <a:r>
              <a:rPr lang="tr-TR" sz="2400" dirty="0">
                <a:solidFill>
                  <a:schemeClr val="tx1"/>
                </a:solidFill>
              </a:rPr>
              <a:t>C)	Ultraviyole Işınlar</a:t>
            </a:r>
          </a:p>
          <a:p>
            <a:pPr algn="l"/>
            <a:r>
              <a:rPr lang="tr-TR" sz="2400" dirty="0">
                <a:solidFill>
                  <a:schemeClr val="tx1"/>
                </a:solidFill>
              </a:rPr>
              <a:t>D)	X Işınları</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66</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457200" y="274638"/>
            <a:ext cx="8229600" cy="706437"/>
          </a:xfrm>
        </p:spPr>
        <p:txBody>
          <a:bodyPr anchor="b">
            <a:normAutofit fontScale="90000"/>
          </a:bodyPr>
          <a:lstStyle/>
          <a:p>
            <a:r>
              <a:rPr lang="tr-TR" altLang="tr-TR">
                <a:solidFill>
                  <a:srgbClr val="545E70"/>
                </a:solidFill>
              </a:rPr>
              <a:t>İYONİZAN OLMAYAN IŞINLAR</a:t>
            </a:r>
          </a:p>
        </p:txBody>
      </p:sp>
      <p:sp>
        <p:nvSpPr>
          <p:cNvPr id="115715" name="2 İçerik Yer Tutucusu"/>
          <p:cNvSpPr>
            <a:spLocks noGrp="1"/>
          </p:cNvSpPr>
          <p:nvPr>
            <p:ph idx="4294967295"/>
          </p:nvPr>
        </p:nvSpPr>
        <p:spPr>
          <a:xfrm>
            <a:off x="0" y="1052513"/>
            <a:ext cx="9036050" cy="5805487"/>
          </a:xfrm>
        </p:spPr>
        <p:txBody>
          <a:bodyPr/>
          <a:lstStyle/>
          <a:p>
            <a:pPr marL="0" indent="0">
              <a:buFont typeface="Wingdings 2" pitchFamily="18" charset="2"/>
              <a:buNone/>
            </a:pPr>
            <a:r>
              <a:rPr lang="tr-TR" altLang="tr-TR" b="1">
                <a:solidFill>
                  <a:srgbClr val="FF0000"/>
                </a:solidFill>
              </a:rPr>
              <a:t> 	</a:t>
            </a:r>
            <a:r>
              <a:rPr lang="tr-TR" altLang="tr-TR" sz="2000" b="1">
                <a:solidFill>
                  <a:srgbClr val="FF0000"/>
                </a:solidFill>
              </a:rPr>
              <a:t>Kızılötesi Işınlar (İnfrared Işınlar);</a:t>
            </a:r>
          </a:p>
          <a:p>
            <a:pPr marL="0" indent="0">
              <a:buFont typeface="Wingdings 2" pitchFamily="18" charset="2"/>
              <a:buNone/>
            </a:pPr>
            <a:r>
              <a:rPr lang="tr-TR" altLang="tr-TR" sz="2000">
                <a:solidFill>
                  <a:srgbClr val="FF0000"/>
                </a:solidFill>
              </a:rPr>
              <a:t>   	</a:t>
            </a:r>
            <a:r>
              <a:rPr lang="tr-TR" altLang="tr-TR" sz="2000" b="1"/>
              <a:t>Yapay  olarak  elde edilebildiği gibi güneş ışınlarının içinde de bulunur. </a:t>
            </a:r>
          </a:p>
          <a:p>
            <a:pPr marL="0" indent="0">
              <a:buFont typeface="Wingdings 2" pitchFamily="18" charset="2"/>
              <a:buNone/>
            </a:pPr>
            <a:r>
              <a:rPr lang="tr-TR" altLang="tr-TR" sz="2000" b="1"/>
              <a:t>   Güneş ışınlarındaki ısı, kızıl ötesi ışınlardan kaynaklanır.</a:t>
            </a:r>
          </a:p>
          <a:p>
            <a:pPr marL="0" indent="0">
              <a:buFont typeface="Wingdings 2" pitchFamily="18" charset="2"/>
              <a:buNone/>
            </a:pPr>
            <a:r>
              <a:rPr lang="tr-TR" altLang="tr-TR" sz="2000" b="1"/>
              <a:t>	Bu ışınlar vücuda kolayca girer ve aşırı ısı verirler. Vücudun açık kısımları ısınır ve fiziki gerginlik meydana getirir. </a:t>
            </a:r>
          </a:p>
          <a:p>
            <a:pPr marL="0" indent="0">
              <a:buFont typeface="Wingdings 2" pitchFamily="18" charset="2"/>
              <a:buNone/>
            </a:pPr>
            <a:r>
              <a:rPr lang="tr-TR" altLang="tr-TR" sz="2000" b="1"/>
              <a:t>   	Bu ışınların şiddetine, maruziyet süresine ve ışına maruz kalan vücut bölgesine bağlı olarak deri yanıkları, </a:t>
            </a:r>
            <a:r>
              <a:rPr lang="tr-TR" altLang="tr-TR" sz="2000" b="1">
                <a:solidFill>
                  <a:srgbClr val="990033"/>
                </a:solidFill>
              </a:rPr>
              <a:t>katarakt gibi bazı göz hastalıkları da meydana gelebilir. </a:t>
            </a:r>
          </a:p>
          <a:p>
            <a:pPr marL="0" indent="0">
              <a:buFont typeface="Wingdings 2" pitchFamily="18" charset="2"/>
              <a:buNone/>
            </a:pPr>
            <a:r>
              <a:rPr lang="tr-TR" altLang="tr-TR" sz="2000" b="1"/>
              <a:t>		</a:t>
            </a:r>
          </a:p>
          <a:p>
            <a:pPr marL="0" indent="0">
              <a:buFont typeface="Wingdings 2" pitchFamily="18" charset="2"/>
              <a:buNone/>
            </a:pPr>
            <a:endParaRPr lang="tr-TR" altLang="tr-TR" sz="2000" b="1"/>
          </a:p>
        </p:txBody>
      </p:sp>
      <p:pic>
        <p:nvPicPr>
          <p:cNvPr id="51204" name="Picture 5" descr="C:\Users\EXPER\Pictures\vardiyalı çalışma\güneş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365625"/>
            <a:ext cx="2462213"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11001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37)	Aşağıdaki gazlardan hangisi organik maddelerin </a:t>
            </a:r>
            <a:r>
              <a:rPr lang="tr-TR" sz="2400" dirty="0" err="1">
                <a:solidFill>
                  <a:schemeClr val="tx1"/>
                </a:solidFill>
              </a:rPr>
              <a:t>bozunmasıyla</a:t>
            </a:r>
            <a:r>
              <a:rPr lang="tr-TR" sz="2400" dirty="0">
                <a:solidFill>
                  <a:schemeClr val="tx1"/>
                </a:solidFill>
              </a:rPr>
              <a:t> (sarnıçlar, eski kuyular, lağım çukurları) ortaya çıkan ve sinir sistemine zarar veren gazlardandır?</a:t>
            </a:r>
          </a:p>
          <a:p>
            <a:pPr algn="l"/>
            <a:r>
              <a:rPr lang="tr-TR" sz="2400" dirty="0">
                <a:solidFill>
                  <a:schemeClr val="tx1"/>
                </a:solidFill>
              </a:rPr>
              <a:t>A)	Karbondioksit</a:t>
            </a:r>
          </a:p>
          <a:p>
            <a:pPr algn="l"/>
            <a:r>
              <a:rPr lang="tr-TR" sz="2400" dirty="0">
                <a:solidFill>
                  <a:schemeClr val="tx1"/>
                </a:solidFill>
              </a:rPr>
              <a:t>B)	</a:t>
            </a:r>
            <a:r>
              <a:rPr lang="tr-TR" sz="2400" dirty="0" err="1">
                <a:solidFill>
                  <a:schemeClr val="tx1"/>
                </a:solidFill>
              </a:rPr>
              <a:t>Karbonmonoksit</a:t>
            </a:r>
            <a:endParaRPr lang="tr-TR" sz="2400" dirty="0">
              <a:solidFill>
                <a:schemeClr val="tx1"/>
              </a:solidFill>
            </a:endParaRPr>
          </a:p>
          <a:p>
            <a:pPr algn="l"/>
            <a:r>
              <a:rPr lang="tr-TR" sz="2400" dirty="0">
                <a:solidFill>
                  <a:schemeClr val="tx1"/>
                </a:solidFill>
              </a:rPr>
              <a:t>C)	Amonyak</a:t>
            </a:r>
          </a:p>
          <a:p>
            <a:pPr algn="l"/>
            <a:r>
              <a:rPr lang="tr-TR" sz="2400" dirty="0">
                <a:solidFill>
                  <a:schemeClr val="tx1"/>
                </a:solidFill>
              </a:rPr>
              <a:t>D)	Hidrojen sülfür</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68</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38)	 “STEL; Başka bir süre belirtilmedikçe, ………… bir süre için aşılmaması gereken maruziyet üst sınır değeridir.” tanımlamasındaki boşluğa aşağıdakilerden hangisi gelmelidir?</a:t>
            </a:r>
          </a:p>
          <a:p>
            <a:pPr algn="l"/>
            <a:r>
              <a:rPr lang="tr-TR" sz="2400" dirty="0">
                <a:solidFill>
                  <a:schemeClr val="tx1"/>
                </a:solidFill>
              </a:rPr>
              <a:t>A)	5 Dakikalık</a:t>
            </a:r>
          </a:p>
          <a:p>
            <a:pPr algn="l"/>
            <a:r>
              <a:rPr lang="tr-TR" sz="2400" dirty="0">
                <a:solidFill>
                  <a:schemeClr val="tx1"/>
                </a:solidFill>
              </a:rPr>
              <a:t>B)	15 Dakikalık</a:t>
            </a:r>
          </a:p>
          <a:p>
            <a:pPr algn="l"/>
            <a:r>
              <a:rPr lang="tr-TR" sz="2400" dirty="0">
                <a:solidFill>
                  <a:schemeClr val="tx1"/>
                </a:solidFill>
              </a:rPr>
              <a:t>C)	8 Saatlik</a:t>
            </a:r>
          </a:p>
          <a:p>
            <a:pPr algn="l"/>
            <a:r>
              <a:rPr lang="tr-TR" sz="2400" dirty="0">
                <a:solidFill>
                  <a:schemeClr val="tx1"/>
                </a:solidFill>
              </a:rPr>
              <a:t>D)	Haftada 40 Saatlik</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69</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C</a:t>
            </a:r>
            <a:endParaRPr lang="tr-TR"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4)	  </a:t>
            </a:r>
          </a:p>
          <a:p>
            <a:pPr algn="l"/>
            <a:r>
              <a:rPr lang="tr-TR" sz="2000" dirty="0">
                <a:solidFill>
                  <a:schemeClr val="tx1"/>
                </a:solidFill>
              </a:rPr>
              <a:t>1.	İşyerinin uygun planlanması</a:t>
            </a:r>
          </a:p>
          <a:p>
            <a:pPr algn="l"/>
            <a:r>
              <a:rPr lang="tr-TR" sz="2000" dirty="0">
                <a:solidFill>
                  <a:schemeClr val="tx1"/>
                </a:solidFill>
              </a:rPr>
              <a:t>2.	En sağlıklı teknolojinin uygulanması</a:t>
            </a:r>
          </a:p>
          <a:p>
            <a:pPr algn="l"/>
            <a:r>
              <a:rPr lang="tr-TR" sz="2000" dirty="0">
                <a:solidFill>
                  <a:schemeClr val="tx1"/>
                </a:solidFill>
              </a:rPr>
              <a:t>3.	Islak çalışma metodu uygulanması</a:t>
            </a:r>
          </a:p>
          <a:p>
            <a:pPr algn="l"/>
            <a:r>
              <a:rPr lang="tr-TR" sz="2000" dirty="0">
                <a:solidFill>
                  <a:schemeClr val="tx1"/>
                </a:solidFill>
              </a:rPr>
              <a:t>4.	Bakım ve temizliğin gereği gibi yapılması</a:t>
            </a:r>
          </a:p>
          <a:p>
            <a:pPr algn="l"/>
            <a:r>
              <a:rPr lang="tr-TR" sz="2000" dirty="0">
                <a:solidFill>
                  <a:schemeClr val="tx1"/>
                </a:solidFill>
              </a:rPr>
              <a:t>5.	Ortam analizlerinin (ölçümlerinin) yapılması</a:t>
            </a:r>
          </a:p>
          <a:p>
            <a:pPr algn="l"/>
            <a:r>
              <a:rPr lang="tr-TR" sz="2000" dirty="0">
                <a:solidFill>
                  <a:schemeClr val="tx1"/>
                </a:solidFill>
              </a:rPr>
              <a:t>Yukarıdaki ifadeler, Korunma Politikaları yaklaşımı içinde “Ortama Yönelik Tedbirler” e ilişkin düzenlemelerin hangisine aittir?</a:t>
            </a:r>
          </a:p>
          <a:p>
            <a:pPr algn="l"/>
            <a:r>
              <a:rPr lang="tr-TR" sz="2000" dirty="0">
                <a:solidFill>
                  <a:schemeClr val="tx1"/>
                </a:solidFill>
              </a:rPr>
              <a:t>A)	 Bertaraf etme			</a:t>
            </a:r>
          </a:p>
          <a:p>
            <a:pPr algn="l"/>
            <a:r>
              <a:rPr lang="tr-TR" sz="2000" dirty="0">
                <a:solidFill>
                  <a:schemeClr val="tx1"/>
                </a:solidFill>
              </a:rPr>
              <a:t>B)	Teknik Tedbirler</a:t>
            </a:r>
          </a:p>
          <a:p>
            <a:pPr algn="l"/>
            <a:r>
              <a:rPr lang="tr-TR" sz="2000" dirty="0">
                <a:solidFill>
                  <a:schemeClr val="tx1"/>
                </a:solidFill>
              </a:rPr>
              <a:t>C)	</a:t>
            </a:r>
            <a:r>
              <a:rPr lang="tr-TR" sz="2000" dirty="0" err="1">
                <a:solidFill>
                  <a:schemeClr val="tx1"/>
                </a:solidFill>
              </a:rPr>
              <a:t>Organizasyonel</a:t>
            </a:r>
            <a:r>
              <a:rPr lang="tr-TR" sz="2000" dirty="0">
                <a:solidFill>
                  <a:schemeClr val="tx1"/>
                </a:solidFill>
              </a:rPr>
              <a:t> düzenlemeler	</a:t>
            </a:r>
          </a:p>
          <a:p>
            <a:pPr algn="l"/>
            <a:r>
              <a:rPr lang="tr-TR" sz="2000" dirty="0">
                <a:solidFill>
                  <a:schemeClr val="tx1"/>
                </a:solidFill>
              </a:rPr>
              <a:t>D)	Teknik Düzenlemeler</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7</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Başlık"/>
          <p:cNvSpPr>
            <a:spLocks noGrp="1"/>
          </p:cNvSpPr>
          <p:nvPr>
            <p:ph type="title" idx="4294967295"/>
          </p:nvPr>
        </p:nvSpPr>
        <p:spPr>
          <a:xfrm>
            <a:off x="539750" y="260350"/>
            <a:ext cx="8229600" cy="561975"/>
          </a:xfrm>
        </p:spPr>
        <p:txBody>
          <a:bodyPr/>
          <a:lstStyle/>
          <a:p>
            <a:pPr algn="l"/>
            <a:r>
              <a:rPr lang="tr-TR" altLang="tr-TR" sz="3200"/>
              <a:t>Kabul Edilebilir Sınır Tanımları</a:t>
            </a:r>
          </a:p>
        </p:txBody>
      </p:sp>
      <p:sp>
        <p:nvSpPr>
          <p:cNvPr id="52227" name="2 İçerik Yer Tutucusu"/>
          <p:cNvSpPr>
            <a:spLocks noGrp="1"/>
          </p:cNvSpPr>
          <p:nvPr>
            <p:ph idx="4294967295"/>
          </p:nvPr>
        </p:nvSpPr>
        <p:spPr>
          <a:xfrm>
            <a:off x="179388" y="1052513"/>
            <a:ext cx="8785225" cy="5073650"/>
          </a:xfrm>
        </p:spPr>
        <p:txBody>
          <a:bodyPr/>
          <a:lstStyle/>
          <a:p>
            <a:pPr algn="just"/>
            <a:r>
              <a:rPr lang="tr-TR" altLang="tr-TR" sz="2400">
                <a:solidFill>
                  <a:srgbClr val="FF0000"/>
                </a:solidFill>
              </a:rPr>
              <a:t>Müsaade edilebilen azami konsantrasyon (MAK) </a:t>
            </a:r>
            <a:r>
              <a:rPr lang="tr-TR" altLang="tr-TR" sz="2400">
                <a:solidFill>
                  <a:srgbClr val="000000"/>
                </a:solidFill>
              </a:rPr>
              <a:t>değerinin altındaki değerler, (Maksimum Allowable Concentrations = MAC) (Bu değerler cm3/m3 veya mg/m3 şeklinde ifade edilir)</a:t>
            </a:r>
          </a:p>
          <a:p>
            <a:pPr algn="just"/>
            <a:r>
              <a:rPr lang="tr-TR" altLang="tr-TR" sz="2400">
                <a:solidFill>
                  <a:srgbClr val="FF0000"/>
                </a:solidFill>
              </a:rPr>
              <a:t>Eşik sınır değerler (ESD-TLV) </a:t>
            </a:r>
            <a:r>
              <a:rPr lang="tr-TR" altLang="tr-TR" sz="2400">
                <a:solidFill>
                  <a:srgbClr val="000000"/>
                </a:solidFill>
              </a:rPr>
              <a:t>(Threshold Limit Values): Bir işçinin maruz kalabileceği ve kendisi için tehlikeli olmayan azami kirletici dozu.</a:t>
            </a:r>
            <a:r>
              <a:rPr lang="tr-TR" altLang="tr-TR" sz="2400">
                <a:solidFill>
                  <a:srgbClr val="FF0000"/>
                </a:solidFill>
              </a:rPr>
              <a:t> </a:t>
            </a:r>
          </a:p>
          <a:p>
            <a:pPr algn="just"/>
            <a:r>
              <a:rPr lang="tr-TR" altLang="tr-TR" sz="2400">
                <a:solidFill>
                  <a:srgbClr val="FF0000"/>
                </a:solidFill>
              </a:rPr>
              <a:t>Zaman Ağırlıklı Ortalama (TWA)</a:t>
            </a:r>
            <a:r>
              <a:rPr lang="tr-TR" altLang="tr-TR" sz="2400">
                <a:solidFill>
                  <a:srgbClr val="000000"/>
                </a:solidFill>
              </a:rPr>
              <a:t> (Time Weighted Average): En az 8 saat ve olağan çalışma koşullarında, işçinin maruz kaldığı toz konsantrasyonunu ifade eder.</a:t>
            </a:r>
          </a:p>
          <a:p>
            <a:pPr algn="just"/>
            <a:r>
              <a:rPr lang="tr-TR" altLang="tr-TR" sz="2400">
                <a:solidFill>
                  <a:srgbClr val="FF0000"/>
                </a:solidFill>
              </a:rPr>
              <a:t>Kısa Süreli Maruziyet Sınır Değerleri (STEL) </a:t>
            </a:r>
            <a:r>
              <a:rPr lang="tr-TR" altLang="tr-TR" sz="2400">
                <a:solidFill>
                  <a:srgbClr val="000000"/>
                </a:solidFill>
              </a:rPr>
              <a:t>(Short Term Exposure Limits) :Başka bir süre belirtilmedikçe,15 dakikalık sürede maruz kalınan , aşılmaması gereken limit değer.</a:t>
            </a:r>
            <a:endParaRPr lang="tr-TR" altLang="tr-TR" sz="2400"/>
          </a:p>
          <a:p>
            <a:pPr algn="just"/>
            <a:r>
              <a:rPr lang="tr-TR" altLang="tr-TR" sz="2400">
                <a:solidFill>
                  <a:srgbClr val="FF0000"/>
                </a:solidFill>
              </a:rPr>
              <a:t>ESD-TWA, ESD-STEL </a:t>
            </a:r>
            <a:r>
              <a:rPr lang="tr-TR" altLang="tr-TR" sz="2400">
                <a:solidFill>
                  <a:srgbClr val="000000"/>
                </a:solidFill>
              </a:rPr>
              <a:t>olarak belirtilir.</a:t>
            </a:r>
          </a:p>
          <a:p>
            <a:endParaRPr lang="tr-TR" altLang="tr-TR"/>
          </a:p>
        </p:txBody>
      </p:sp>
      <p:sp>
        <p:nvSpPr>
          <p:cNvPr id="4" name="3 Slayt Numarası Yer Tutucusu"/>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F52421B-B7AA-462D-9691-F34801E32B51}" type="slidenum">
              <a:rPr lang="tr-TR" sz="1200">
                <a:solidFill>
                  <a:schemeClr val="tx1">
                    <a:tint val="75000"/>
                  </a:schemeClr>
                </a:solidFill>
                <a:latin typeface="+mn-lt"/>
              </a:rPr>
              <a:pPr algn="r" fontAlgn="auto">
                <a:spcBef>
                  <a:spcPts val="0"/>
                </a:spcBef>
                <a:spcAft>
                  <a:spcPts val="0"/>
                </a:spcAft>
                <a:defRPr/>
              </a:pPr>
              <a:t>70</a:t>
            </a:fld>
            <a:endParaRPr lang="tr-TR" sz="1200" dirty="0">
              <a:solidFill>
                <a:schemeClr val="tx1">
                  <a:tint val="75000"/>
                </a:schemeClr>
              </a:solidFill>
              <a:latin typeface="+mn-lt"/>
            </a:endParaRPr>
          </a:p>
        </p:txBody>
      </p:sp>
    </p:spTree>
    <p:extLst>
      <p:ext uri="{BB962C8B-B14F-4D97-AF65-F5344CB8AC3E}">
        <p14:creationId xmlns:p14="http://schemas.microsoft.com/office/powerpoint/2010/main" val="17854200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39)	Aşağıdakilerden hangisi iyonlaştırıcı radyasyon sınıfına girmez?</a:t>
            </a:r>
          </a:p>
          <a:p>
            <a:pPr algn="l"/>
            <a:r>
              <a:rPr lang="tr-TR" sz="2400" dirty="0">
                <a:solidFill>
                  <a:schemeClr val="tx1"/>
                </a:solidFill>
              </a:rPr>
              <a:t>A)	Ultraviyole</a:t>
            </a:r>
          </a:p>
          <a:p>
            <a:pPr algn="l"/>
            <a:r>
              <a:rPr lang="tr-TR" sz="2400" dirty="0">
                <a:solidFill>
                  <a:schemeClr val="tx1"/>
                </a:solidFill>
              </a:rPr>
              <a:t>B)	X Işınları</a:t>
            </a:r>
          </a:p>
          <a:p>
            <a:pPr algn="l"/>
            <a:r>
              <a:rPr lang="tr-TR" sz="2400" dirty="0">
                <a:solidFill>
                  <a:schemeClr val="tx1"/>
                </a:solidFill>
              </a:rPr>
              <a:t>C)	Proton Işınlar</a:t>
            </a:r>
          </a:p>
          <a:p>
            <a:pPr algn="l"/>
            <a:r>
              <a:rPr lang="tr-TR" sz="2400" dirty="0">
                <a:solidFill>
                  <a:schemeClr val="tx1"/>
                </a:solidFill>
              </a:rPr>
              <a:t>D)	Nötron Işınlar</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71</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p:txBody>
          <a:bodyPr anchor="b">
            <a:normAutofit/>
          </a:bodyPr>
          <a:lstStyle/>
          <a:p>
            <a:r>
              <a:rPr lang="tr-TR" altLang="tr-TR">
                <a:solidFill>
                  <a:srgbClr val="545E70"/>
                </a:solidFill>
              </a:rPr>
              <a:t>İYONİZAN IŞINLAR</a:t>
            </a:r>
          </a:p>
        </p:txBody>
      </p:sp>
      <p:sp>
        <p:nvSpPr>
          <p:cNvPr id="53251" name="2 İçerik Yer Tutucusu"/>
          <p:cNvSpPr>
            <a:spLocks noGrp="1"/>
          </p:cNvSpPr>
          <p:nvPr>
            <p:ph idx="4294967295"/>
          </p:nvPr>
        </p:nvSpPr>
        <p:spPr/>
        <p:txBody>
          <a:bodyPr/>
          <a:lstStyle/>
          <a:p>
            <a:pPr marL="273050" indent="-273050"/>
            <a:r>
              <a:rPr lang="tr-TR" altLang="tr-TR" b="1"/>
              <a:t>Kozmik Işınlar</a:t>
            </a:r>
          </a:p>
          <a:p>
            <a:pPr marL="273050" indent="-273050"/>
            <a:r>
              <a:rPr lang="tr-TR" altLang="tr-TR" b="1"/>
              <a:t>Alfa Işınları</a:t>
            </a:r>
          </a:p>
          <a:p>
            <a:pPr marL="273050" indent="-273050"/>
            <a:r>
              <a:rPr lang="tr-TR" altLang="tr-TR" b="1"/>
              <a:t>Beta Işınları</a:t>
            </a:r>
          </a:p>
          <a:p>
            <a:pPr marL="273050" indent="-273050"/>
            <a:r>
              <a:rPr lang="tr-TR" altLang="tr-TR" b="1"/>
              <a:t>Nötron Işınları</a:t>
            </a:r>
          </a:p>
          <a:p>
            <a:pPr marL="273050" indent="-273050"/>
            <a:r>
              <a:rPr lang="tr-TR" altLang="tr-TR" b="1"/>
              <a:t>Proton Işınları</a:t>
            </a:r>
          </a:p>
          <a:p>
            <a:pPr marL="273050" indent="-273050"/>
            <a:r>
              <a:rPr lang="tr-TR" altLang="tr-TR" b="1"/>
              <a:t>Gamma Işınları ve</a:t>
            </a:r>
          </a:p>
          <a:p>
            <a:pPr marL="273050" indent="-273050"/>
            <a:r>
              <a:rPr lang="tr-TR" altLang="tr-TR" b="1"/>
              <a:t>X - Işınları</a:t>
            </a:r>
          </a:p>
        </p:txBody>
      </p:sp>
      <p:pic>
        <p:nvPicPr>
          <p:cNvPr id="53252" name="Picture 10" descr="C:\Users\EXPER\Pictures\fiziksel risk etmenleri\alfa ışınl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25" y="2714625"/>
            <a:ext cx="30003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03791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C</a:t>
            </a:r>
            <a:endParaRPr lang="tr-TR"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40)	İşçinin sürekli olarak yakından ve doğrudan buluşup görüştüğü işveren yahut başka bir işçi bulaşıcı bir hastalığa tutulursa, işçinin fesih hakkı ile ilgili olarak aşağıdakilerden hangisi doğrudur? </a:t>
            </a:r>
          </a:p>
          <a:p>
            <a:pPr algn="l"/>
            <a:r>
              <a:rPr lang="tr-TR" sz="2000" dirty="0">
                <a:solidFill>
                  <a:schemeClr val="tx1"/>
                </a:solidFill>
              </a:rPr>
              <a:t>A)	İşçinin veya işverenin bulaşıcı hastalığa tutulması, haklı fesih nedenlerinden birisi değildir.</a:t>
            </a:r>
          </a:p>
          <a:p>
            <a:pPr algn="l"/>
            <a:r>
              <a:rPr lang="tr-TR" sz="2000" dirty="0">
                <a:solidFill>
                  <a:schemeClr val="tx1"/>
                </a:solidFill>
              </a:rPr>
              <a:t>B)	İşçi, durumu öğrendiği anda, sözleşme süresinin bitimini beklemeden sözleşmesini feshederse, bildirim süresine ilişkin ücret tutarında tazminata hak kazanamaz.</a:t>
            </a:r>
          </a:p>
          <a:p>
            <a:pPr algn="l"/>
            <a:r>
              <a:rPr lang="tr-TR" sz="2000" dirty="0">
                <a:solidFill>
                  <a:schemeClr val="tx1"/>
                </a:solidFill>
              </a:rPr>
              <a:t>C)	İşçi, durumu öğrendiği anda, iş sözleşmesini sürenin bitiminden önce veya bildirim süresini beklemeksizin feshedebilir ve bildirim süresine ilişkin ücret tutarında tazminata hak kazanır.</a:t>
            </a:r>
          </a:p>
          <a:p>
            <a:pPr algn="l"/>
            <a:r>
              <a:rPr lang="tr-TR" sz="2000" dirty="0">
                <a:solidFill>
                  <a:schemeClr val="tx1"/>
                </a:solidFill>
              </a:rPr>
              <a:t>D)	İşçi, durumu öğrendiği anda, sözleşme süresinin bitimini beklemeden sözleşmesini feshederse, işverene bildirim süresine ilişkin ücret tutarında tazminat ödemek zorundadır.</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73</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l"/>
            <a:r>
              <a:rPr lang="tr-TR" altLang="tr-TR" sz="3200">
                <a:solidFill>
                  <a:srgbClr val="7030A0"/>
                </a:solidFill>
              </a:rPr>
              <a:t>4857 Sayılı İş Kanunu</a:t>
            </a:r>
          </a:p>
        </p:txBody>
      </p:sp>
      <p:sp>
        <p:nvSpPr>
          <p:cNvPr id="54275" name="Rectangle 3"/>
          <p:cNvSpPr>
            <a:spLocks noGrp="1" noChangeArrowheads="1"/>
          </p:cNvSpPr>
          <p:nvPr>
            <p:ph type="body" idx="1"/>
          </p:nvPr>
        </p:nvSpPr>
        <p:spPr/>
        <p:txBody>
          <a:bodyPr/>
          <a:lstStyle/>
          <a:p>
            <a:pPr>
              <a:buFontTx/>
              <a:buNone/>
            </a:pPr>
            <a:r>
              <a:rPr lang="tr-TR" altLang="tr-TR" sz="2800">
                <a:solidFill>
                  <a:srgbClr val="990033"/>
                </a:solidFill>
              </a:rPr>
              <a:t>	</a:t>
            </a:r>
            <a:r>
              <a:rPr lang="tr-TR" altLang="tr-TR" sz="2400">
                <a:solidFill>
                  <a:srgbClr val="990033"/>
                </a:solidFill>
              </a:rPr>
              <a:t>İşçinin haklı nedenle derhal fesih hakkı</a:t>
            </a:r>
            <a:r>
              <a:rPr lang="tr-TR" altLang="tr-TR" sz="2800" i="1"/>
              <a:t> </a:t>
            </a:r>
            <a:endParaRPr lang="tr-TR" altLang="tr-TR" sz="2800"/>
          </a:p>
          <a:p>
            <a:r>
              <a:rPr lang="tr-TR" altLang="tr-TR" sz="2000" b="1"/>
              <a:t>Madde 24 - </a:t>
            </a:r>
            <a:r>
              <a:rPr lang="tr-TR" altLang="tr-TR" sz="2000"/>
              <a:t>Süresi belirli olsun veya olmasın </a:t>
            </a:r>
            <a:r>
              <a:rPr lang="tr-TR" altLang="tr-TR" sz="2000" u="sng"/>
              <a:t>işçi, aşağıda yazılı hallerde iş sözleşmesini sürenin bitiminden önce veya bildirim süresini beklemeksizin feshedebilir: </a:t>
            </a:r>
          </a:p>
          <a:p>
            <a:pPr>
              <a:buFontTx/>
              <a:buNone/>
            </a:pPr>
            <a:r>
              <a:rPr lang="tr-TR" altLang="tr-TR" sz="2000">
                <a:solidFill>
                  <a:srgbClr val="990033"/>
                </a:solidFill>
              </a:rPr>
              <a:t>	</a:t>
            </a:r>
          </a:p>
          <a:p>
            <a:pPr>
              <a:buFontTx/>
              <a:buNone/>
            </a:pPr>
            <a:r>
              <a:rPr lang="tr-TR" altLang="tr-TR" sz="2000">
                <a:solidFill>
                  <a:srgbClr val="990033"/>
                </a:solidFill>
              </a:rPr>
              <a:t>	I. Sağlık sebepleri:</a:t>
            </a:r>
            <a:r>
              <a:rPr lang="tr-TR" altLang="tr-TR" sz="2000"/>
              <a:t> </a:t>
            </a:r>
          </a:p>
          <a:p>
            <a:r>
              <a:rPr lang="tr-TR" altLang="tr-TR" sz="2000"/>
              <a:t>a) İş sözleşmesinin konusu olan işin yapılması </a:t>
            </a:r>
            <a:r>
              <a:rPr lang="tr-TR" altLang="tr-TR" sz="2000" u="sng">
                <a:solidFill>
                  <a:srgbClr val="000099"/>
                </a:solidFill>
              </a:rPr>
              <a:t>işin niteliğinden doğan bir sebeple işçinin sağlığı veya yaşayışı için tehlikeli olursa</a:t>
            </a:r>
            <a:r>
              <a:rPr lang="tr-TR" altLang="tr-TR" sz="2000"/>
              <a:t>. </a:t>
            </a:r>
          </a:p>
          <a:p>
            <a:r>
              <a:rPr lang="tr-TR" altLang="tr-TR" sz="2000"/>
              <a:t>b) İşçinin sürekli olarak yakından ve doğrudan buluşup görüştüğü </a:t>
            </a:r>
            <a:r>
              <a:rPr lang="tr-TR" altLang="tr-TR" sz="2000" u="sng">
                <a:solidFill>
                  <a:srgbClr val="000099"/>
                </a:solidFill>
              </a:rPr>
              <a:t>işveren yahut başka bir işçi bulaşıcı veya işçinin işi ile bağdaşmayan bir hastalığa tutulursa.</a:t>
            </a:r>
            <a:r>
              <a:rPr lang="tr-TR" altLang="tr-TR" sz="2800"/>
              <a:t> </a:t>
            </a:r>
          </a:p>
        </p:txBody>
      </p:sp>
    </p:spTree>
    <p:extLst>
      <p:ext uri="{BB962C8B-B14F-4D97-AF65-F5344CB8AC3E}">
        <p14:creationId xmlns:p14="http://schemas.microsoft.com/office/powerpoint/2010/main" val="7952287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41)	 Aşağıdakilerden hangisi risk kontrolünde kullanılan mühendislik önlemlerinden biri değildir?</a:t>
            </a:r>
          </a:p>
          <a:p>
            <a:pPr algn="l"/>
            <a:r>
              <a:rPr lang="tr-TR" sz="2400" dirty="0">
                <a:solidFill>
                  <a:schemeClr val="tx1"/>
                </a:solidFill>
              </a:rPr>
              <a:t>A)	Kişisel koruyucu donanımlar </a:t>
            </a:r>
          </a:p>
          <a:p>
            <a:pPr algn="l"/>
            <a:r>
              <a:rPr lang="tr-TR" sz="2400" dirty="0">
                <a:solidFill>
                  <a:schemeClr val="tx1"/>
                </a:solidFill>
              </a:rPr>
              <a:t>B)	Tecrit,(ayırma)</a:t>
            </a:r>
          </a:p>
          <a:p>
            <a:pPr algn="l"/>
            <a:r>
              <a:rPr lang="tr-TR" sz="2400" dirty="0">
                <a:solidFill>
                  <a:schemeClr val="tx1"/>
                </a:solidFill>
              </a:rPr>
              <a:t>C)	Uzaklaştırma</a:t>
            </a:r>
          </a:p>
          <a:p>
            <a:pPr algn="l"/>
            <a:r>
              <a:rPr lang="tr-TR" sz="2400" dirty="0">
                <a:solidFill>
                  <a:schemeClr val="tx1"/>
                </a:solidFill>
              </a:rPr>
              <a:t>D)	Havalandırma</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75</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C</a:t>
            </a:r>
            <a:endParaRPr lang="tr-TR"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42)	İşveren ekranlı araçlarla yapılacak işin düzenlenmesinde ve kullanılacak programların seçiminde aşağıdaki hususlardan hangisine uymak zorunda değildir?</a:t>
            </a:r>
          </a:p>
          <a:p>
            <a:pPr algn="l"/>
            <a:r>
              <a:rPr lang="tr-TR" sz="2400" dirty="0">
                <a:solidFill>
                  <a:schemeClr val="tx1"/>
                </a:solidFill>
              </a:rPr>
              <a:t>A)	Programların işe uygun olması sağlanır.</a:t>
            </a:r>
          </a:p>
          <a:p>
            <a:pPr algn="l"/>
            <a:r>
              <a:rPr lang="tr-TR" sz="2400" dirty="0">
                <a:solidFill>
                  <a:schemeClr val="tx1"/>
                </a:solidFill>
              </a:rPr>
              <a:t>B)	Programların kolay kullanılabilir ve eğer uygunsa operatörün bilgi düzeyine ve deneyimine göre ayarlanabilir olması sağlanır. </a:t>
            </a:r>
          </a:p>
          <a:p>
            <a:pPr algn="l"/>
            <a:r>
              <a:rPr lang="tr-TR" sz="2400" dirty="0">
                <a:solidFill>
                  <a:schemeClr val="tx1"/>
                </a:solidFill>
              </a:rPr>
              <a:t>C)	Programların veri kaybına karşı yedekleme sistemi içermesi gereklidir.</a:t>
            </a:r>
          </a:p>
          <a:p>
            <a:pPr algn="l"/>
            <a:r>
              <a:rPr lang="tr-TR" sz="2400" dirty="0">
                <a:solidFill>
                  <a:schemeClr val="tx1"/>
                </a:solidFill>
              </a:rPr>
              <a:t>D)	Programların, özellikle verilerin algılanması ve kullanılması konusunda yazılım ergonomisi prensiplerine uygun olmalıdır.</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76</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l"/>
            <a:r>
              <a:rPr lang="tr-TR" altLang="tr-TR" sz="3200">
                <a:solidFill>
                  <a:schemeClr val="accent2"/>
                </a:solidFill>
              </a:rPr>
              <a:t>Ek– 1</a:t>
            </a:r>
            <a:r>
              <a:rPr lang="tr-TR" altLang="tr-TR" sz="4000" b="1"/>
              <a:t> </a:t>
            </a:r>
            <a:r>
              <a:rPr lang="tr-TR" altLang="tr-TR" sz="3200">
                <a:solidFill>
                  <a:schemeClr val="accent2"/>
                </a:solidFill>
              </a:rPr>
              <a:t>Ekranlı Araçlarla Çalışmalarda Aranacak Asgari Gerekler</a:t>
            </a:r>
          </a:p>
        </p:txBody>
      </p:sp>
      <p:sp>
        <p:nvSpPr>
          <p:cNvPr id="55299" name="Rectangle 3"/>
          <p:cNvSpPr>
            <a:spLocks noGrp="1" noChangeArrowheads="1"/>
          </p:cNvSpPr>
          <p:nvPr>
            <p:ph type="body" idx="1"/>
          </p:nvPr>
        </p:nvSpPr>
        <p:spPr/>
        <p:txBody>
          <a:bodyPr/>
          <a:lstStyle/>
          <a:p>
            <a:pPr>
              <a:lnSpc>
                <a:spcPct val="80000"/>
              </a:lnSpc>
            </a:pPr>
            <a:r>
              <a:rPr lang="tr-TR" altLang="tr-TR" sz="2000" b="1"/>
              <a:t>3. Operatör-Bilgisayar ara yüzü</a:t>
            </a:r>
            <a:endParaRPr lang="tr-TR" altLang="tr-TR" sz="2000"/>
          </a:p>
          <a:p>
            <a:r>
              <a:rPr lang="tr-TR" altLang="tr-TR" sz="2000"/>
              <a:t>İşveren, ekranlı araçlarla yapılacak işin düzenlenmesinde ve kullanılacak programların seçiminde aşağıdaki hususlara uyar:</a:t>
            </a:r>
          </a:p>
          <a:p>
            <a:r>
              <a:rPr lang="tr-TR" altLang="tr-TR" sz="2000"/>
              <a:t>a) </a:t>
            </a:r>
            <a:r>
              <a:rPr lang="tr-TR" altLang="tr-TR" sz="2000" u="sng"/>
              <a:t>Programların işe uygun olması sağlanır.</a:t>
            </a:r>
          </a:p>
          <a:p>
            <a:r>
              <a:rPr lang="tr-TR" altLang="tr-TR" sz="2000" u="sng"/>
              <a:t>b) Programların </a:t>
            </a:r>
            <a:r>
              <a:rPr lang="tr-TR" altLang="tr-TR" sz="2000" u="sng">
                <a:solidFill>
                  <a:srgbClr val="0000CC"/>
                </a:solidFill>
              </a:rPr>
              <a:t>kolay kullanılabilir ve eğer uygunsa operatörün bilgi düzeyine ve deneyimine göre ayarlanabilir olması</a:t>
            </a:r>
            <a:r>
              <a:rPr lang="tr-TR" altLang="tr-TR" sz="2000" u="sng"/>
              <a:t> sağlanır. </a:t>
            </a:r>
            <a:r>
              <a:rPr lang="tr-TR" altLang="tr-TR" sz="2000" u="sng">
                <a:solidFill>
                  <a:srgbClr val="990033"/>
                </a:solidFill>
              </a:rPr>
              <a:t>Operatörün bilgisi dışında programlara müdahale edilemez.</a:t>
            </a:r>
          </a:p>
          <a:p>
            <a:r>
              <a:rPr lang="tr-TR" altLang="tr-TR" sz="2000" u="sng"/>
              <a:t>c) Sistemler çalışanların verimini artıracak ve kolaylık sağlayacak şekilde geri beslemeli olmalıdır.</a:t>
            </a:r>
          </a:p>
          <a:p>
            <a:r>
              <a:rPr lang="tr-TR" altLang="tr-TR" sz="2000" u="sng"/>
              <a:t>ç) Sistemler </a:t>
            </a:r>
            <a:r>
              <a:rPr lang="tr-TR" altLang="tr-TR" sz="2000" u="sng">
                <a:solidFill>
                  <a:srgbClr val="0000CC"/>
                </a:solidFill>
              </a:rPr>
              <a:t>operatöre uygun hız ve formatta bilgi verecek şekilde olmalıdır.</a:t>
            </a:r>
          </a:p>
          <a:p>
            <a:r>
              <a:rPr lang="tr-TR" altLang="tr-TR" sz="2000" u="sng"/>
              <a:t>d) Programların, özellikle verilerin algılanması ve kullanılması</a:t>
            </a:r>
            <a:r>
              <a:rPr lang="tr-TR" altLang="tr-TR" sz="2000"/>
              <a:t> konusunda yazılım ergonomisi prensiplerine uygun olmalıdır.</a:t>
            </a:r>
          </a:p>
        </p:txBody>
      </p:sp>
    </p:spTree>
    <p:extLst>
      <p:ext uri="{BB962C8B-B14F-4D97-AF65-F5344CB8AC3E}">
        <p14:creationId xmlns:p14="http://schemas.microsoft.com/office/powerpoint/2010/main" val="37589928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43)	İş Sağlığı ve Güvenliği risk değerlendirmesi yönetmeliğine göre aşağıdakilerden hangisi ortaya çıkabilecek tehlike kaynaklarının nedenleri arasında yer alır?</a:t>
            </a:r>
          </a:p>
          <a:p>
            <a:pPr algn="l"/>
            <a:r>
              <a:rPr lang="tr-TR" sz="2400" dirty="0">
                <a:solidFill>
                  <a:schemeClr val="tx1"/>
                </a:solidFill>
              </a:rPr>
              <a:t>A)	İşletmenin kapladığı alan</a:t>
            </a:r>
          </a:p>
          <a:p>
            <a:pPr algn="l"/>
            <a:r>
              <a:rPr lang="tr-TR" sz="2400" dirty="0">
                <a:solidFill>
                  <a:schemeClr val="tx1"/>
                </a:solidFill>
              </a:rPr>
              <a:t>B)	İşletme içerisindeki ulaşım yollarının kullanımı</a:t>
            </a:r>
          </a:p>
          <a:p>
            <a:pPr algn="l"/>
            <a:r>
              <a:rPr lang="tr-TR" sz="2400" dirty="0">
                <a:solidFill>
                  <a:schemeClr val="tx1"/>
                </a:solidFill>
              </a:rPr>
              <a:t>C)	İşletmenin benzer işletmeler içerisindeki pazar payı</a:t>
            </a:r>
          </a:p>
          <a:p>
            <a:pPr algn="l"/>
            <a:r>
              <a:rPr lang="tr-TR" sz="2400" dirty="0">
                <a:solidFill>
                  <a:schemeClr val="tx1"/>
                </a:solidFill>
              </a:rPr>
              <a:t>D)	İşletmenin ihracat potansiyeli</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78</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C</a:t>
            </a:r>
            <a:endParaRPr lang="tr-TR"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44)	 İşyerinde yüklerin elle taşınmasında hangisi çalışandan kaynaklanan risklerdendir?</a:t>
            </a:r>
          </a:p>
          <a:p>
            <a:pPr algn="l"/>
            <a:r>
              <a:rPr lang="tr-TR" sz="2400" dirty="0">
                <a:solidFill>
                  <a:schemeClr val="tx1"/>
                </a:solidFill>
              </a:rPr>
              <a:t>A)	Yetersiz ara ve dinlenme süresi</a:t>
            </a:r>
          </a:p>
          <a:p>
            <a:pPr algn="l"/>
            <a:r>
              <a:rPr lang="tr-TR" sz="2400" dirty="0">
                <a:solidFill>
                  <a:schemeClr val="tx1"/>
                </a:solidFill>
              </a:rPr>
              <a:t>B)	İşin gerektirdiği, çalışan tarafından değiştirilemeyen çalışma temposu</a:t>
            </a:r>
          </a:p>
          <a:p>
            <a:pPr algn="l"/>
            <a:r>
              <a:rPr lang="tr-TR" sz="2400" dirty="0">
                <a:solidFill>
                  <a:schemeClr val="tx1"/>
                </a:solidFill>
              </a:rPr>
              <a:t>C)	Uygun olmayan giysi, ayakkabı veya diğer kişisel eşyaları kullanımı</a:t>
            </a:r>
          </a:p>
          <a:p>
            <a:pPr algn="l"/>
            <a:r>
              <a:rPr lang="tr-TR" sz="2400" dirty="0">
                <a:solidFill>
                  <a:schemeClr val="tx1"/>
                </a:solidFill>
              </a:rPr>
              <a:t>D)	Aşırı kaldırma, indirme veya taşıma mesafeleri</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79</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l"/>
            <a:r>
              <a:rPr lang="tr-TR" altLang="tr-TR" sz="3200">
                <a:solidFill>
                  <a:schemeClr val="accent2"/>
                </a:solidFill>
              </a:rPr>
              <a:t>B- Ortama Yönelik Tedbirler</a:t>
            </a:r>
          </a:p>
        </p:txBody>
      </p:sp>
      <p:sp>
        <p:nvSpPr>
          <p:cNvPr id="12291" name="Rectangle 3"/>
          <p:cNvSpPr>
            <a:spLocks noGrp="1" noChangeArrowheads="1"/>
          </p:cNvSpPr>
          <p:nvPr>
            <p:ph type="body" idx="1"/>
          </p:nvPr>
        </p:nvSpPr>
        <p:spPr>
          <a:xfrm>
            <a:off x="457200" y="1600200"/>
            <a:ext cx="7391400" cy="3581400"/>
          </a:xfrm>
        </p:spPr>
        <p:txBody>
          <a:bodyPr/>
          <a:lstStyle/>
          <a:p>
            <a:pPr>
              <a:lnSpc>
                <a:spcPct val="90000"/>
              </a:lnSpc>
              <a:buFontTx/>
              <a:buNone/>
            </a:pPr>
            <a:r>
              <a:rPr lang="tr-TR" altLang="tr-TR" sz="2000" b="1">
                <a:solidFill>
                  <a:srgbClr val="990033"/>
                </a:solidFill>
              </a:rPr>
              <a:t>	</a:t>
            </a:r>
            <a:r>
              <a:rPr lang="tr-TR" altLang="tr-TR" sz="2400" b="1"/>
              <a:t>3-</a:t>
            </a:r>
            <a:r>
              <a:rPr lang="tr-TR" altLang="tr-TR" sz="2400" b="1">
                <a:solidFill>
                  <a:srgbClr val="990033"/>
                </a:solidFill>
              </a:rPr>
              <a:t> </a:t>
            </a:r>
            <a:r>
              <a:rPr lang="tr-TR" altLang="tr-TR" sz="2400" b="1" u="sng">
                <a:solidFill>
                  <a:srgbClr val="990033"/>
                </a:solidFill>
              </a:rPr>
              <a:t>Organizasyonel düzenlemeler</a:t>
            </a:r>
          </a:p>
          <a:p>
            <a:pPr>
              <a:lnSpc>
                <a:spcPct val="90000"/>
              </a:lnSpc>
            </a:pPr>
            <a:r>
              <a:rPr lang="tr-TR" altLang="tr-TR" sz="1800" u="sng">
                <a:solidFill>
                  <a:schemeClr val="accent2"/>
                </a:solidFill>
              </a:rPr>
              <a:t>İşyerinin uygun planlanması</a:t>
            </a:r>
          </a:p>
          <a:p>
            <a:pPr>
              <a:lnSpc>
                <a:spcPct val="90000"/>
              </a:lnSpc>
            </a:pPr>
            <a:r>
              <a:rPr lang="tr-TR" altLang="tr-TR" sz="1800" u="sng">
                <a:solidFill>
                  <a:schemeClr val="accent2"/>
                </a:solidFill>
              </a:rPr>
              <a:t>En sağlıklı teknolojinin uygulanması</a:t>
            </a:r>
          </a:p>
          <a:p>
            <a:pPr>
              <a:lnSpc>
                <a:spcPct val="90000"/>
              </a:lnSpc>
            </a:pPr>
            <a:r>
              <a:rPr lang="tr-TR" altLang="tr-TR" sz="1800" u="sng">
                <a:solidFill>
                  <a:schemeClr val="accent2"/>
                </a:solidFill>
              </a:rPr>
              <a:t>Ortam analizlerinin (ölçümlerinin) yapılması</a:t>
            </a:r>
          </a:p>
          <a:p>
            <a:pPr>
              <a:lnSpc>
                <a:spcPct val="90000"/>
              </a:lnSpc>
            </a:pPr>
            <a:r>
              <a:rPr lang="tr-TR" altLang="tr-TR" sz="1800" u="sng">
                <a:solidFill>
                  <a:schemeClr val="accent2"/>
                </a:solidFill>
              </a:rPr>
              <a:t>Islak çalışma metodu uygulanması</a:t>
            </a:r>
          </a:p>
          <a:p>
            <a:pPr>
              <a:lnSpc>
                <a:spcPct val="90000"/>
              </a:lnSpc>
            </a:pPr>
            <a:r>
              <a:rPr lang="tr-TR" altLang="tr-TR" sz="1800" u="sng">
                <a:solidFill>
                  <a:schemeClr val="accent2"/>
                </a:solidFill>
              </a:rPr>
              <a:t>Bakım ve temizliğin gereği gibi yapılması</a:t>
            </a:r>
          </a:p>
          <a:p>
            <a:pPr>
              <a:lnSpc>
                <a:spcPct val="90000"/>
              </a:lnSpc>
              <a:buFontTx/>
              <a:buNone/>
            </a:pPr>
            <a:r>
              <a:rPr lang="tr-TR" altLang="tr-TR" sz="1800"/>
              <a:t>	</a:t>
            </a:r>
          </a:p>
          <a:p>
            <a:pPr>
              <a:lnSpc>
                <a:spcPct val="90000"/>
              </a:lnSpc>
              <a:buFontTx/>
              <a:buNone/>
            </a:pPr>
            <a:r>
              <a:rPr lang="tr-TR" altLang="tr-TR" sz="1800"/>
              <a:t>	-Düzenli bakım- onarım ve periyodik yağlamaların programlanması,</a:t>
            </a:r>
          </a:p>
          <a:p>
            <a:pPr>
              <a:lnSpc>
                <a:spcPct val="90000"/>
              </a:lnSpc>
              <a:buFontTx/>
              <a:buNone/>
            </a:pPr>
            <a:r>
              <a:rPr lang="tr-TR" altLang="tr-TR" sz="1800"/>
              <a:t>	-İş akış diyagramları ve Makine parkının düzenlenmesinde güvenliğin ön plana alınması (örneğin iki makine ünitesi arasında en az 80 cm açıklık bırakılması gibi.)</a:t>
            </a:r>
          </a:p>
          <a:p>
            <a:pPr>
              <a:lnSpc>
                <a:spcPct val="90000"/>
              </a:lnSpc>
            </a:pPr>
            <a:endParaRPr lang="tr-TR" altLang="tr-TR" sz="1800"/>
          </a:p>
        </p:txBody>
      </p:sp>
      <p:pic>
        <p:nvPicPr>
          <p:cNvPr id="12292" name="Picture 1" descr="C:\Documents and Settings\sahin.aydin\Desktop\sosyaliliskil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5105400"/>
            <a:ext cx="55118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54223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45)	Ekranlı araçlarla çalışmalarda sağlık ve güvenlik önlemleri hakkında yönetmeliğe göre aşağıdakilerden hangisi klavyelerde aranacak asgari gereklerden değildir?</a:t>
            </a:r>
          </a:p>
          <a:p>
            <a:pPr algn="l"/>
            <a:r>
              <a:rPr lang="tr-TR" sz="2000" dirty="0">
                <a:solidFill>
                  <a:schemeClr val="tx1"/>
                </a:solidFill>
              </a:rPr>
              <a:t>A)	Klavye, operatörün/çalışanın el ve kollarının yorulmaması ve rahatça çalışabilmesi için ekranla birleşik ve bütün olmalıdır.</a:t>
            </a:r>
          </a:p>
          <a:p>
            <a:pPr algn="l"/>
            <a:r>
              <a:rPr lang="tr-TR" sz="2000" dirty="0">
                <a:solidFill>
                  <a:schemeClr val="tx1"/>
                </a:solidFill>
              </a:rPr>
              <a:t>B)	Klavye yüzeyi ışığı yansıtmayacak şekilde mat olmalıdır.</a:t>
            </a:r>
          </a:p>
          <a:p>
            <a:pPr algn="l"/>
            <a:r>
              <a:rPr lang="tr-TR" sz="2000" dirty="0">
                <a:solidFill>
                  <a:schemeClr val="tx1"/>
                </a:solidFill>
              </a:rPr>
              <a:t>C)	Klavye tuşları üzerindeki semboller, çalışma pozisyonuna göre kolaylıkla okunabilir ve seçilebilir nitelikte olmalıdır.</a:t>
            </a:r>
          </a:p>
          <a:p>
            <a:pPr algn="l"/>
            <a:r>
              <a:rPr lang="tr-TR" sz="2000" dirty="0">
                <a:solidFill>
                  <a:schemeClr val="tx1"/>
                </a:solidFill>
              </a:rPr>
              <a:t>D)	Klavyenin ön tarafına, operatörün/çalışanın bileklerini dayayabileceği özel destek konulmalıdır.</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80</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l"/>
            <a:r>
              <a:rPr lang="tr-TR" altLang="tr-TR" sz="3200">
                <a:solidFill>
                  <a:schemeClr val="accent2"/>
                </a:solidFill>
              </a:rPr>
              <a:t>Ek– 1</a:t>
            </a:r>
            <a:r>
              <a:rPr lang="tr-TR" altLang="tr-TR" sz="4000" b="1"/>
              <a:t> </a:t>
            </a:r>
            <a:r>
              <a:rPr lang="tr-TR" altLang="tr-TR" sz="3200">
                <a:solidFill>
                  <a:schemeClr val="accent2"/>
                </a:solidFill>
              </a:rPr>
              <a:t>Ekranlı Araçlarla Çalışmalarda Aranacak Asgari Gerekler</a:t>
            </a:r>
          </a:p>
        </p:txBody>
      </p:sp>
      <p:sp>
        <p:nvSpPr>
          <p:cNvPr id="57347" name="Rectangle 3"/>
          <p:cNvSpPr>
            <a:spLocks noGrp="1" noChangeArrowheads="1"/>
          </p:cNvSpPr>
          <p:nvPr>
            <p:ph type="body" idx="1"/>
          </p:nvPr>
        </p:nvSpPr>
        <p:spPr>
          <a:xfrm>
            <a:off x="457200" y="1600200"/>
            <a:ext cx="5943600" cy="4525963"/>
          </a:xfrm>
        </p:spPr>
        <p:txBody>
          <a:bodyPr/>
          <a:lstStyle/>
          <a:p>
            <a:pPr>
              <a:lnSpc>
                <a:spcPct val="80000"/>
              </a:lnSpc>
            </a:pPr>
            <a:r>
              <a:rPr lang="tr-TR" altLang="tr-TR" sz="2000" b="1"/>
              <a:t>c) Klavye</a:t>
            </a:r>
            <a:endParaRPr lang="tr-TR" altLang="tr-TR" sz="2000"/>
          </a:p>
          <a:p>
            <a:pPr>
              <a:lnSpc>
                <a:spcPct val="80000"/>
              </a:lnSpc>
            </a:pPr>
            <a:r>
              <a:rPr lang="tr-TR" altLang="tr-TR" sz="2000" u="sng"/>
              <a:t>Klavye, operatörün/çalışanın el ve kollarının yorulmaması ve rahatça çalışabilmesi için </a:t>
            </a:r>
            <a:r>
              <a:rPr lang="tr-TR" altLang="tr-TR" sz="2000" u="sng">
                <a:solidFill>
                  <a:srgbClr val="0000CC"/>
                </a:solidFill>
              </a:rPr>
              <a:t>ekrandan ayrı ve hareketli olmalıdır</a:t>
            </a:r>
            <a:r>
              <a:rPr lang="tr-TR" altLang="tr-TR" sz="2000" u="sng"/>
              <a:t>.</a:t>
            </a:r>
          </a:p>
          <a:p>
            <a:pPr>
              <a:lnSpc>
                <a:spcPct val="80000"/>
              </a:lnSpc>
            </a:pPr>
            <a:r>
              <a:rPr lang="tr-TR" altLang="tr-TR" sz="2000" u="sng"/>
              <a:t>Klavyenin ön tarafına, </a:t>
            </a:r>
            <a:r>
              <a:rPr lang="tr-TR" altLang="tr-TR" sz="2000" u="sng">
                <a:solidFill>
                  <a:srgbClr val="0000CC"/>
                </a:solidFill>
              </a:rPr>
              <a:t>operatörün/çalışanın bileklerini dayayabileceği özel destek konulmalıdır.</a:t>
            </a:r>
          </a:p>
          <a:p>
            <a:pPr>
              <a:lnSpc>
                <a:spcPct val="80000"/>
              </a:lnSpc>
            </a:pPr>
            <a:r>
              <a:rPr lang="tr-TR" altLang="tr-TR" sz="2000" u="sng"/>
              <a:t>Operatörün/çalışanın </a:t>
            </a:r>
            <a:r>
              <a:rPr lang="tr-TR" altLang="tr-TR" sz="2000" u="sng">
                <a:solidFill>
                  <a:srgbClr val="0000CC"/>
                </a:solidFill>
              </a:rPr>
              <a:t>elleri ve kolları için klavyenin önünde yeterli boşluk olmalıdır</a:t>
            </a:r>
            <a:r>
              <a:rPr lang="tr-TR" altLang="tr-TR" sz="2000" u="sng"/>
              <a:t>.</a:t>
            </a:r>
          </a:p>
          <a:p>
            <a:pPr>
              <a:lnSpc>
                <a:spcPct val="80000"/>
              </a:lnSpc>
            </a:pPr>
            <a:r>
              <a:rPr lang="tr-TR" altLang="tr-TR" sz="2000" u="sng"/>
              <a:t>Klavye yüzeyi </a:t>
            </a:r>
            <a:r>
              <a:rPr lang="tr-TR" altLang="tr-TR" sz="2000" u="sng">
                <a:solidFill>
                  <a:srgbClr val="0000CC"/>
                </a:solidFill>
              </a:rPr>
              <a:t>ışığı yansıtmayacak şekilde mat olmalıdır.</a:t>
            </a:r>
          </a:p>
          <a:p>
            <a:pPr>
              <a:lnSpc>
                <a:spcPct val="80000"/>
              </a:lnSpc>
            </a:pPr>
            <a:r>
              <a:rPr lang="tr-TR" altLang="tr-TR" sz="2000" u="sng"/>
              <a:t>Klavye tuşlarının özellikleri ve yerleri klavye kullanımını kolaylaştıracak şekilde olmalıdır.</a:t>
            </a:r>
          </a:p>
          <a:p>
            <a:pPr>
              <a:lnSpc>
                <a:spcPct val="80000"/>
              </a:lnSpc>
            </a:pPr>
            <a:r>
              <a:rPr lang="tr-TR" altLang="tr-TR" sz="2000" u="sng">
                <a:solidFill>
                  <a:srgbClr val="0000CC"/>
                </a:solidFill>
              </a:rPr>
              <a:t>Klavye tuşları üzerindeki semboller, çalışma pozisyonuna göre kolaylıkla okunabilir ve seçilebilir</a:t>
            </a:r>
            <a:r>
              <a:rPr lang="tr-TR" altLang="tr-TR" sz="2000" u="sng"/>
              <a:t> nitelikte olmalıdır.</a:t>
            </a:r>
          </a:p>
        </p:txBody>
      </p:sp>
      <p:pic>
        <p:nvPicPr>
          <p:cNvPr id="57348" name="Picture 4" descr="B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9812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01834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46)	</a:t>
            </a:r>
          </a:p>
          <a:p>
            <a:pPr algn="l"/>
            <a:r>
              <a:rPr lang="tr-TR" sz="2400" dirty="0">
                <a:solidFill>
                  <a:schemeClr val="tx1"/>
                </a:solidFill>
              </a:rPr>
              <a:t>I- 	Çok ağır veya çok büyükse,</a:t>
            </a:r>
          </a:p>
          <a:p>
            <a:pPr algn="l"/>
            <a:r>
              <a:rPr lang="tr-TR" sz="2400" dirty="0">
                <a:solidFill>
                  <a:schemeClr val="tx1"/>
                </a:solidFill>
              </a:rPr>
              <a:t>II- 	Kaba veya </a:t>
            </a:r>
            <a:r>
              <a:rPr lang="tr-TR" sz="2400" dirty="0" err="1">
                <a:solidFill>
                  <a:schemeClr val="tx1"/>
                </a:solidFill>
              </a:rPr>
              <a:t>kavranılması</a:t>
            </a:r>
            <a:r>
              <a:rPr lang="tr-TR" sz="2400" dirty="0">
                <a:solidFill>
                  <a:schemeClr val="tx1"/>
                </a:solidFill>
              </a:rPr>
              <a:t> zorsa,</a:t>
            </a:r>
          </a:p>
          <a:p>
            <a:pPr algn="l"/>
            <a:r>
              <a:rPr lang="tr-TR" sz="2400" dirty="0">
                <a:solidFill>
                  <a:schemeClr val="tx1"/>
                </a:solidFill>
              </a:rPr>
              <a:t>III- 	Dengesiz veya içindekiler yer değiştiriyorsa,</a:t>
            </a:r>
          </a:p>
          <a:p>
            <a:pPr algn="l"/>
            <a:r>
              <a:rPr lang="tr-TR" sz="2400" dirty="0">
                <a:solidFill>
                  <a:schemeClr val="tx1"/>
                </a:solidFill>
              </a:rPr>
              <a:t>IV- 	Yük özellikle dikdörtgen şekilliyse</a:t>
            </a:r>
          </a:p>
          <a:p>
            <a:pPr algn="l"/>
            <a:r>
              <a:rPr lang="tr-TR" sz="2400" dirty="0">
                <a:solidFill>
                  <a:schemeClr val="tx1"/>
                </a:solidFill>
              </a:rPr>
              <a:t>Elle Taşıma İşleri Yönetmeliğine göre yukarıdakilerden hangileri yükün elle taşınması işlerinde bilhassa sırt ve bel incinmesi riskine neden olabilen nedenlerdendir? </a:t>
            </a:r>
          </a:p>
          <a:p>
            <a:pPr algn="l"/>
            <a:r>
              <a:rPr lang="tr-TR" sz="2400" dirty="0">
                <a:solidFill>
                  <a:schemeClr val="tx1"/>
                </a:solidFill>
              </a:rPr>
              <a:t>A) I, II ve III				B) I, II ve IV</a:t>
            </a:r>
          </a:p>
          <a:p>
            <a:pPr algn="l"/>
            <a:r>
              <a:rPr lang="tr-TR" sz="2400" dirty="0">
                <a:solidFill>
                  <a:schemeClr val="tx1"/>
                </a:solidFill>
              </a:rPr>
              <a:t>C) I, III ve IV			D) II, III ve IV </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82</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l"/>
            <a:r>
              <a:rPr lang="tr-TR" altLang="tr-TR" sz="3200">
                <a:solidFill>
                  <a:schemeClr val="accent2"/>
                </a:solidFill>
              </a:rPr>
              <a:t>Elle Taşıma İşleri</a:t>
            </a:r>
          </a:p>
        </p:txBody>
      </p:sp>
      <p:sp>
        <p:nvSpPr>
          <p:cNvPr id="58371" name="Rectangle 3"/>
          <p:cNvSpPr>
            <a:spLocks noGrp="1" noChangeArrowheads="1"/>
          </p:cNvSpPr>
          <p:nvPr>
            <p:ph type="body" idx="1"/>
          </p:nvPr>
        </p:nvSpPr>
        <p:spPr>
          <a:xfrm>
            <a:off x="457200" y="1600200"/>
            <a:ext cx="5410200" cy="4648200"/>
          </a:xfrm>
        </p:spPr>
        <p:txBody>
          <a:bodyPr/>
          <a:lstStyle/>
          <a:p>
            <a:pPr>
              <a:lnSpc>
                <a:spcPct val="80000"/>
              </a:lnSpc>
            </a:pPr>
            <a:r>
              <a:rPr lang="tr-TR" altLang="tr-TR" sz="2000" b="1"/>
              <a:t>YÜKLE İLGİLİ RİSK FAKTÖRLERİ</a:t>
            </a:r>
          </a:p>
          <a:p>
            <a:pPr>
              <a:lnSpc>
                <a:spcPct val="80000"/>
              </a:lnSpc>
            </a:pPr>
            <a:r>
              <a:rPr lang="tr-TR" altLang="tr-TR" sz="2000" b="1"/>
              <a:t>1. Yükün özellikleri</a:t>
            </a:r>
            <a:endParaRPr lang="tr-TR" altLang="tr-TR" sz="2000"/>
          </a:p>
          <a:p>
            <a:pPr>
              <a:lnSpc>
                <a:spcPct val="80000"/>
              </a:lnSpc>
            </a:pPr>
            <a:r>
              <a:rPr lang="tr-TR" altLang="tr-TR" sz="2000"/>
              <a:t>Yük;</a:t>
            </a:r>
          </a:p>
          <a:p>
            <a:pPr>
              <a:lnSpc>
                <a:spcPct val="80000"/>
              </a:lnSpc>
            </a:pPr>
            <a:r>
              <a:rPr lang="tr-TR" altLang="tr-TR" sz="2000"/>
              <a:t>- Çok ağır veya çok büyükse,</a:t>
            </a:r>
          </a:p>
          <a:p>
            <a:pPr>
              <a:lnSpc>
                <a:spcPct val="80000"/>
              </a:lnSpc>
            </a:pPr>
            <a:r>
              <a:rPr lang="tr-TR" altLang="tr-TR" sz="2000"/>
              <a:t>- Kaba veya kavranılması zorsa,</a:t>
            </a:r>
          </a:p>
          <a:p>
            <a:pPr>
              <a:lnSpc>
                <a:spcPct val="80000"/>
              </a:lnSpc>
            </a:pPr>
            <a:r>
              <a:rPr lang="tr-TR" altLang="tr-TR" sz="2000"/>
              <a:t>- Dengesiz veya içindekiler yer değiştiriyorsa,</a:t>
            </a:r>
          </a:p>
          <a:p>
            <a:pPr>
              <a:lnSpc>
                <a:spcPct val="80000"/>
              </a:lnSpc>
            </a:pPr>
            <a:r>
              <a:rPr lang="tr-TR" altLang="tr-TR" sz="2000"/>
              <a:t>- Vücuttan uzakta tutulmasını veya vücudun eğilmesini veya bükülmesini gerektiren bir konumdaysa,</a:t>
            </a:r>
          </a:p>
          <a:p>
            <a:pPr>
              <a:lnSpc>
                <a:spcPct val="80000"/>
              </a:lnSpc>
            </a:pPr>
            <a:r>
              <a:rPr lang="tr-TR" altLang="tr-TR" sz="2000"/>
              <a:t>- Özellikle bir çarpma halinde yaralanmaya neden olabilecek yoğunluk ve şekildeyse,</a:t>
            </a:r>
          </a:p>
          <a:p>
            <a:pPr>
              <a:lnSpc>
                <a:spcPct val="80000"/>
              </a:lnSpc>
            </a:pPr>
            <a:r>
              <a:rPr lang="tr-TR" altLang="tr-TR" sz="2000"/>
              <a:t>elle taşınması, bilhassa sırt ve bel incinmesi riskine neden olabilir.</a:t>
            </a:r>
          </a:p>
        </p:txBody>
      </p:sp>
      <p:pic>
        <p:nvPicPr>
          <p:cNvPr id="58372" name="Picture 4" descr="1_2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050" y="4191000"/>
            <a:ext cx="30289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14761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C</a:t>
            </a:r>
            <a:endParaRPr lang="tr-TR"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47)	</a:t>
            </a:r>
            <a:endParaRPr lang="tr-TR" sz="2000" dirty="0" smtClean="0">
              <a:solidFill>
                <a:schemeClr val="tx1"/>
              </a:solidFill>
            </a:endParaRPr>
          </a:p>
          <a:p>
            <a:pPr algn="l"/>
            <a:r>
              <a:rPr lang="tr-TR" sz="2000" dirty="0" smtClean="0">
                <a:solidFill>
                  <a:schemeClr val="tx1"/>
                </a:solidFill>
              </a:rPr>
              <a:t>I-   	Kazalara</a:t>
            </a:r>
            <a:r>
              <a:rPr lang="tr-TR" sz="2000" dirty="0">
                <a:solidFill>
                  <a:schemeClr val="tx1"/>
                </a:solidFill>
              </a:rPr>
              <a:t>, sakatlıklara ya da sağlık 			    </a:t>
            </a:r>
            <a:r>
              <a:rPr lang="tr-TR" sz="2000" dirty="0" smtClean="0">
                <a:solidFill>
                  <a:schemeClr val="tx1"/>
                </a:solidFill>
              </a:rPr>
              <a:t>sorunlarına </a:t>
            </a:r>
            <a:r>
              <a:rPr lang="tr-TR" sz="2000" dirty="0">
                <a:solidFill>
                  <a:schemeClr val="tx1"/>
                </a:solidFill>
              </a:rPr>
              <a:t>sebep olabilecek tehlikeler </a:t>
            </a:r>
            <a:r>
              <a:rPr lang="tr-TR" sz="2000" dirty="0" smtClean="0">
                <a:solidFill>
                  <a:schemeClr val="tx1"/>
                </a:solidFill>
              </a:rPr>
              <a:t>  </a:t>
            </a:r>
            <a:r>
              <a:rPr lang="tr-TR" sz="2000" dirty="0">
                <a:solidFill>
                  <a:schemeClr val="tx1"/>
                </a:solidFill>
              </a:rPr>
              <a:t>tespit edilmelidir.</a:t>
            </a:r>
          </a:p>
          <a:p>
            <a:pPr algn="l"/>
            <a:r>
              <a:rPr lang="tr-TR" sz="2000" dirty="0">
                <a:solidFill>
                  <a:schemeClr val="tx1"/>
                </a:solidFill>
              </a:rPr>
              <a:t>II-	Bu tehlikelerin nasıl ortaya çıkacağı ve kimlere zarar verebileceği değerlendirilmelidir.</a:t>
            </a:r>
          </a:p>
          <a:p>
            <a:pPr algn="l"/>
            <a:r>
              <a:rPr lang="tr-TR" sz="2000" dirty="0">
                <a:solidFill>
                  <a:schemeClr val="tx1"/>
                </a:solidFill>
              </a:rPr>
              <a:t>III-	Mevcut tedbirlerin yeterli olup olmadığı ve daha fazla tedbir alınmasına ihtiyaç olup olmadığı değerlendirilmelidir.</a:t>
            </a:r>
          </a:p>
          <a:p>
            <a:pPr algn="l"/>
            <a:r>
              <a:rPr lang="tr-TR" sz="2000" dirty="0">
                <a:solidFill>
                  <a:schemeClr val="tx1"/>
                </a:solidFill>
              </a:rPr>
              <a:t>IV-	Riskler izlenerek az olan riskler değerlendirilmemelidir </a:t>
            </a:r>
          </a:p>
          <a:p>
            <a:pPr algn="l"/>
            <a:r>
              <a:rPr lang="tr-TR" sz="2000" dirty="0">
                <a:solidFill>
                  <a:schemeClr val="tx1"/>
                </a:solidFill>
              </a:rPr>
              <a:t>Elle Taşıma İşlerinde etkili bir risk değerlendirmesi için yukarıda belirtilenlerden ilkelerden hangileri doğrudur?</a:t>
            </a:r>
          </a:p>
          <a:p>
            <a:pPr algn="l"/>
            <a:r>
              <a:rPr lang="tr-TR" sz="2000" dirty="0">
                <a:solidFill>
                  <a:schemeClr val="tx1"/>
                </a:solidFill>
              </a:rPr>
              <a:t>A) I, II ve IV			</a:t>
            </a:r>
            <a:r>
              <a:rPr lang="tr-TR" sz="2000" dirty="0" smtClean="0">
                <a:solidFill>
                  <a:schemeClr val="tx1"/>
                </a:solidFill>
              </a:rPr>
              <a:t>	B</a:t>
            </a:r>
            <a:r>
              <a:rPr lang="tr-TR" sz="2000" dirty="0">
                <a:solidFill>
                  <a:schemeClr val="tx1"/>
                </a:solidFill>
              </a:rPr>
              <a:t>) II, III ve IV</a:t>
            </a:r>
          </a:p>
          <a:p>
            <a:pPr algn="l"/>
            <a:r>
              <a:rPr lang="tr-TR" sz="2000" dirty="0">
                <a:solidFill>
                  <a:schemeClr val="tx1"/>
                </a:solidFill>
              </a:rPr>
              <a:t>C) I, II ve III				D) I, III ve IV</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84</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l"/>
            <a:r>
              <a:rPr lang="tr-TR" altLang="tr-TR" sz="3200">
                <a:solidFill>
                  <a:schemeClr val="accent2"/>
                </a:solidFill>
              </a:rPr>
              <a:t>Elle Taşıma İşleri</a:t>
            </a:r>
          </a:p>
        </p:txBody>
      </p:sp>
      <p:sp>
        <p:nvSpPr>
          <p:cNvPr id="59395" name="Rectangle 3"/>
          <p:cNvSpPr>
            <a:spLocks noGrp="1" noChangeArrowheads="1"/>
          </p:cNvSpPr>
          <p:nvPr>
            <p:ph type="body" idx="1"/>
          </p:nvPr>
        </p:nvSpPr>
        <p:spPr>
          <a:xfrm>
            <a:off x="457200" y="1295400"/>
            <a:ext cx="8229600" cy="3200400"/>
          </a:xfrm>
        </p:spPr>
        <p:txBody>
          <a:bodyPr/>
          <a:lstStyle/>
          <a:p>
            <a:pPr>
              <a:lnSpc>
                <a:spcPct val="80000"/>
              </a:lnSpc>
            </a:pPr>
            <a:r>
              <a:rPr lang="tr-TR" altLang="tr-TR" sz="2000" b="1">
                <a:solidFill>
                  <a:srgbClr val="FF0000"/>
                </a:solidFill>
              </a:rPr>
              <a:t>Risk değerlendirmesi:</a:t>
            </a:r>
            <a:endParaRPr lang="tr-TR" altLang="tr-TR" sz="2000">
              <a:solidFill>
                <a:srgbClr val="FF0000"/>
              </a:solidFill>
            </a:endParaRPr>
          </a:p>
          <a:p>
            <a:pPr>
              <a:lnSpc>
                <a:spcPct val="80000"/>
              </a:lnSpc>
            </a:pPr>
            <a:r>
              <a:rPr lang="tr-TR" altLang="tr-TR" sz="2000"/>
              <a:t>İşverenler, çalışanlarının sağlık ve güvenliğini tehdit edebilecek riskleri değerlendirmekle yükümlüdür. </a:t>
            </a:r>
            <a:r>
              <a:rPr lang="tr-TR" altLang="tr-TR" sz="2000" u="sng">
                <a:solidFill>
                  <a:schemeClr val="accent2"/>
                </a:solidFill>
              </a:rPr>
              <a:t>Etkili bir risk değerlendirmesi için aşağıda belirtilen adımları izlemek mümkündür:</a:t>
            </a:r>
          </a:p>
          <a:p>
            <a:pPr>
              <a:lnSpc>
                <a:spcPct val="80000"/>
              </a:lnSpc>
            </a:pPr>
            <a:r>
              <a:rPr lang="tr-TR" altLang="tr-TR" sz="2000" u="sng">
                <a:solidFill>
                  <a:schemeClr val="accent2"/>
                </a:solidFill>
              </a:rPr>
              <a:t>Kazalara, sakatlıklara ya da sağlık sorunlarına sebep olabilecek tehlikeler tespit edilmelidir</a:t>
            </a:r>
            <a:r>
              <a:rPr lang="tr-TR" altLang="tr-TR" sz="2000">
                <a:solidFill>
                  <a:schemeClr val="accent2"/>
                </a:solidFill>
              </a:rPr>
              <a:t>.</a:t>
            </a:r>
          </a:p>
          <a:p>
            <a:pPr>
              <a:lnSpc>
                <a:spcPct val="80000"/>
              </a:lnSpc>
            </a:pPr>
            <a:r>
              <a:rPr lang="tr-TR" altLang="tr-TR" sz="2000" u="sng">
                <a:solidFill>
                  <a:schemeClr val="accent2"/>
                </a:solidFill>
              </a:rPr>
              <a:t>Bu tehlikelerin nasıl ortaya çıkacağı ve kimlere zarar verebileceği değerlendirilmelidir</a:t>
            </a:r>
            <a:r>
              <a:rPr lang="tr-TR" altLang="tr-TR" sz="2000">
                <a:solidFill>
                  <a:schemeClr val="accent2"/>
                </a:solidFill>
              </a:rPr>
              <a:t>.</a:t>
            </a:r>
          </a:p>
          <a:p>
            <a:pPr>
              <a:lnSpc>
                <a:spcPct val="80000"/>
              </a:lnSpc>
            </a:pPr>
            <a:r>
              <a:rPr lang="tr-TR" altLang="tr-TR" sz="2000" u="sng">
                <a:solidFill>
                  <a:schemeClr val="accent2"/>
                </a:solidFill>
              </a:rPr>
              <a:t>Mevcut tedbirlerin yeterli olup olmadığı ve daha fazla tedbir alınmasına ihtiyaç olup olmadığı değerlendirilmelidir.</a:t>
            </a:r>
          </a:p>
          <a:p>
            <a:pPr>
              <a:lnSpc>
                <a:spcPct val="80000"/>
              </a:lnSpc>
            </a:pPr>
            <a:r>
              <a:rPr lang="tr-TR" altLang="tr-TR" sz="2000" u="sng">
                <a:solidFill>
                  <a:schemeClr val="accent2"/>
                </a:solidFill>
              </a:rPr>
              <a:t>Riskler izlenerek alınan tedbirler gözden geçirilmelidir.</a:t>
            </a:r>
          </a:p>
          <a:p>
            <a:pPr>
              <a:lnSpc>
                <a:spcPct val="80000"/>
              </a:lnSpc>
            </a:pPr>
            <a:endParaRPr lang="tr-TR" altLang="tr-TR" sz="2400">
              <a:solidFill>
                <a:schemeClr val="accent2"/>
              </a:solidFill>
            </a:endParaRPr>
          </a:p>
        </p:txBody>
      </p:sp>
      <p:pic>
        <p:nvPicPr>
          <p:cNvPr id="59396" name="Picture 6" descr="ANd9GcQh1vL_zZsQM1pWpf2jVKFllA0O3-5rbuCra8seOXctxtujNXw4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572000"/>
            <a:ext cx="27305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00332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48)	İş Sağlığı ve Güvenliği risk değerlendirmesi yönetmeliğine göre;</a:t>
            </a:r>
          </a:p>
          <a:p>
            <a:pPr algn="l"/>
            <a:r>
              <a:rPr lang="tr-TR" sz="2400" dirty="0">
                <a:solidFill>
                  <a:schemeClr val="tx1"/>
                </a:solidFill>
              </a:rPr>
              <a:t>“Analiz edilen riskler, kontrol tedbirlerine karar verilmek üzere etkilerinin büyüklüğüne ve önemlerine göre ……………….seviyesine sahip olandan başlanarak sıralanır ve ……………hale getirilir” cümlesindeki boşluklara sırasıyla aşağıdakilerden hangileri gelmelidir?</a:t>
            </a:r>
          </a:p>
          <a:p>
            <a:pPr algn="l"/>
            <a:r>
              <a:rPr lang="tr-TR" sz="2400" dirty="0">
                <a:solidFill>
                  <a:schemeClr val="tx1"/>
                </a:solidFill>
              </a:rPr>
              <a:t>A)	En yüksek / yazılı</a:t>
            </a:r>
          </a:p>
          <a:p>
            <a:pPr algn="l"/>
            <a:r>
              <a:rPr lang="tr-TR" sz="2400" dirty="0">
                <a:solidFill>
                  <a:schemeClr val="tx1"/>
                </a:solidFill>
              </a:rPr>
              <a:t>B)	En düşük / uygulanabilir</a:t>
            </a:r>
          </a:p>
          <a:p>
            <a:pPr algn="l"/>
            <a:r>
              <a:rPr lang="tr-TR" sz="2400" dirty="0">
                <a:solidFill>
                  <a:schemeClr val="tx1"/>
                </a:solidFill>
              </a:rPr>
              <a:t>C)	Kabul edilebilir /yazılı</a:t>
            </a:r>
          </a:p>
          <a:p>
            <a:pPr algn="l"/>
            <a:r>
              <a:rPr lang="tr-TR" sz="2400" dirty="0">
                <a:solidFill>
                  <a:schemeClr val="tx1"/>
                </a:solidFill>
              </a:rPr>
              <a:t>D)	Kabul edilebilir /uygulanabilir</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86</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l"/>
            <a:r>
              <a:rPr lang="tr-TR" altLang="tr-TR" sz="3200"/>
              <a:t>Risk yönetmeliği</a:t>
            </a:r>
          </a:p>
        </p:txBody>
      </p:sp>
      <p:sp>
        <p:nvSpPr>
          <p:cNvPr id="49155" name="Rectangle 3"/>
          <p:cNvSpPr>
            <a:spLocks noGrp="1" noChangeArrowheads="1"/>
          </p:cNvSpPr>
          <p:nvPr>
            <p:ph type="body" idx="1"/>
          </p:nvPr>
        </p:nvSpPr>
        <p:spPr/>
        <p:txBody>
          <a:bodyPr/>
          <a:lstStyle/>
          <a:p>
            <a:pPr>
              <a:lnSpc>
                <a:spcPct val="80000"/>
              </a:lnSpc>
            </a:pPr>
            <a:r>
              <a:rPr lang="tr-TR" altLang="tr-TR" sz="2000" b="1"/>
              <a:t>MADDE 9 –</a:t>
            </a:r>
            <a:r>
              <a:rPr lang="tr-TR" altLang="tr-TR" sz="2000"/>
              <a:t> (1) Tespit edilmiş olan tehlikelerin her biri ayrı ayrı dikkate alınarak bu tehlikelerden kaynaklanabilecek risklerin hangi sıklıkta oluşabileceği ile bu risklerden kimlerin, nelerin, ne şekilde ve hangi şiddette zarar görebileceği belirlenir. Bu belirleme yapılırken mevcut kontrol tedbirlerinin etkisi de göz önünde bulundurulur.</a:t>
            </a:r>
          </a:p>
          <a:p>
            <a:pPr>
              <a:lnSpc>
                <a:spcPct val="80000"/>
              </a:lnSpc>
            </a:pPr>
            <a:r>
              <a:rPr lang="tr-TR" altLang="tr-TR" sz="2000"/>
              <a:t>(2) Toplanan bilgi ve veriler ışığında belirlenen riskler; işletmenin faaliyetine ilişkin özellikleri, işyerindeki tehlike veya risklerin nitelikleri ve işyerinin kısıtları gibi faktörler ya da ulusal veya uluslararası standartlar esas alınarak seçilen yöntemlerden biri veya birkaçı bir arada kullanılarak analiz edilir.</a:t>
            </a:r>
          </a:p>
          <a:p>
            <a:pPr>
              <a:lnSpc>
                <a:spcPct val="80000"/>
              </a:lnSpc>
            </a:pPr>
            <a:r>
              <a:rPr lang="tr-TR" altLang="tr-TR" sz="2000"/>
              <a:t>(3) İşyerinde birbirinden farklı işlerin yürütüldüğü bölümlerin bulunması halinde birinci ve ikinci fıkralardaki hususlar her bir bölüm için tekrarlanır.</a:t>
            </a:r>
          </a:p>
          <a:p>
            <a:pPr>
              <a:lnSpc>
                <a:spcPct val="80000"/>
              </a:lnSpc>
            </a:pPr>
            <a:r>
              <a:rPr lang="tr-TR" altLang="tr-TR" sz="2000"/>
              <a:t>(4) Analizin ayrı ayrı bölümler için yapılması halinde bölümlerin etkileşimleri de dikkate alınarak bir bütün olarak ele alınıp sonuçlandırılır.</a:t>
            </a:r>
          </a:p>
          <a:p>
            <a:pPr>
              <a:lnSpc>
                <a:spcPct val="80000"/>
              </a:lnSpc>
            </a:pPr>
            <a:r>
              <a:rPr lang="tr-TR" altLang="tr-TR" sz="2000">
                <a:solidFill>
                  <a:srgbClr val="990033"/>
                </a:solidFill>
              </a:rPr>
              <a:t>(5) Analiz edilen riskler, kontrol tedbirlerine karar verilmek üzere etkilerinin büyüklüğüne ve önemlerine göre en yüksek risk seviyesine sahip olandan başlanarak sıralanır ve yazılı hale getirilir.</a:t>
            </a:r>
          </a:p>
        </p:txBody>
      </p:sp>
    </p:spTree>
    <p:extLst>
      <p:ext uri="{BB962C8B-B14F-4D97-AF65-F5344CB8AC3E}">
        <p14:creationId xmlns:p14="http://schemas.microsoft.com/office/powerpoint/2010/main" val="7975774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C</a:t>
            </a:r>
            <a:endParaRPr lang="tr-TR"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49)	  “……………….. bir şeyin olmasına veya yapılmasına engel olmak, ortaya çıkan veya çıkacağı düşünülen bir tehlikeyi durdurmak veya önüne geçmektir.”</a:t>
            </a:r>
          </a:p>
          <a:p>
            <a:pPr algn="l"/>
            <a:r>
              <a:rPr lang="tr-TR" sz="2400" dirty="0">
                <a:solidFill>
                  <a:schemeClr val="tx1"/>
                </a:solidFill>
              </a:rPr>
              <a:t>Korunma Politikaları açısından yukarıda ifade edilen boş yere aşağıdakilerden hangisi gelmelidir?</a:t>
            </a:r>
          </a:p>
          <a:p>
            <a:pPr algn="l"/>
            <a:r>
              <a:rPr lang="tr-TR" sz="2400" dirty="0">
                <a:solidFill>
                  <a:schemeClr val="tx1"/>
                </a:solidFill>
              </a:rPr>
              <a:t>A) Engel olma			</a:t>
            </a:r>
          </a:p>
          <a:p>
            <a:pPr algn="l"/>
            <a:r>
              <a:rPr lang="tr-TR" sz="2400" dirty="0">
                <a:solidFill>
                  <a:schemeClr val="tx1"/>
                </a:solidFill>
              </a:rPr>
              <a:t>B) Koruma</a:t>
            </a:r>
          </a:p>
          <a:p>
            <a:pPr algn="l"/>
            <a:r>
              <a:rPr lang="tr-TR" sz="2400" dirty="0">
                <a:solidFill>
                  <a:schemeClr val="tx1"/>
                </a:solidFill>
              </a:rPr>
              <a:t>C) Önleme				</a:t>
            </a:r>
          </a:p>
          <a:p>
            <a:pPr algn="l"/>
            <a:r>
              <a:rPr lang="tr-TR" sz="2400" dirty="0">
                <a:solidFill>
                  <a:schemeClr val="tx1"/>
                </a:solidFill>
              </a:rPr>
              <a:t>D) Bertaraf etme</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88</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l"/>
            <a:r>
              <a:rPr lang="tr-TR" altLang="tr-TR" sz="3200">
                <a:solidFill>
                  <a:srgbClr val="7030A0"/>
                </a:solidFill>
              </a:rPr>
              <a:t>Önleme ve Koruma</a:t>
            </a:r>
          </a:p>
        </p:txBody>
      </p:sp>
      <p:sp>
        <p:nvSpPr>
          <p:cNvPr id="60419" name="Rectangle 3"/>
          <p:cNvSpPr>
            <a:spLocks noGrp="1" noChangeArrowheads="1"/>
          </p:cNvSpPr>
          <p:nvPr>
            <p:ph type="body" idx="1"/>
          </p:nvPr>
        </p:nvSpPr>
        <p:spPr>
          <a:xfrm>
            <a:off x="457200" y="1600200"/>
            <a:ext cx="8229600" cy="2895600"/>
          </a:xfrm>
        </p:spPr>
        <p:txBody>
          <a:bodyPr/>
          <a:lstStyle/>
          <a:p>
            <a:pPr>
              <a:lnSpc>
                <a:spcPct val="90000"/>
              </a:lnSpc>
              <a:buFontTx/>
              <a:buNone/>
            </a:pPr>
            <a:r>
              <a:rPr lang="tr-TR" altLang="tr-TR" sz="2000" b="1"/>
              <a:t>	</a:t>
            </a:r>
            <a:r>
              <a:rPr lang="tr-TR" altLang="tr-TR" sz="2400" b="1" u="sng">
                <a:solidFill>
                  <a:srgbClr val="990033"/>
                </a:solidFill>
              </a:rPr>
              <a:t>Önleme</a:t>
            </a:r>
          </a:p>
          <a:p>
            <a:pPr>
              <a:lnSpc>
                <a:spcPct val="90000"/>
              </a:lnSpc>
            </a:pPr>
            <a:r>
              <a:rPr lang="tr-TR" altLang="tr-TR" sz="2000"/>
              <a:t>Bir şeyin olmasına veya yapılmasına engel olmak, </a:t>
            </a:r>
            <a:r>
              <a:rPr lang="tr-TR" altLang="tr-TR" sz="2000" u="sng">
                <a:solidFill>
                  <a:schemeClr val="accent2"/>
                </a:solidFill>
              </a:rPr>
              <a:t>ortaya çıkan veya çıkacağı düşünülen bir tehlikeyi durdurmak veya önüne geçmektir.</a:t>
            </a:r>
          </a:p>
          <a:p>
            <a:pPr>
              <a:lnSpc>
                <a:spcPct val="90000"/>
              </a:lnSpc>
              <a:buFontTx/>
              <a:buNone/>
            </a:pPr>
            <a:r>
              <a:rPr lang="tr-TR" altLang="tr-TR" sz="2400" b="1">
                <a:solidFill>
                  <a:srgbClr val="990033"/>
                </a:solidFill>
              </a:rPr>
              <a:t>	</a:t>
            </a:r>
            <a:r>
              <a:rPr lang="tr-TR" altLang="tr-TR" sz="2400" b="1" u="sng">
                <a:solidFill>
                  <a:srgbClr val="990033"/>
                </a:solidFill>
              </a:rPr>
              <a:t>Koruma</a:t>
            </a:r>
          </a:p>
          <a:p>
            <a:pPr>
              <a:lnSpc>
                <a:spcPct val="90000"/>
              </a:lnSpc>
            </a:pPr>
            <a:r>
              <a:rPr lang="tr-TR" altLang="tr-TR" sz="2000" u="sng">
                <a:solidFill>
                  <a:schemeClr val="accent2"/>
                </a:solidFill>
              </a:rPr>
              <a:t>Bir kimseyi veya bir şeyi dış etkilerden, tehlikeden veya zor bir durumdan uzak tutmak, muhafaza etmek</a:t>
            </a:r>
            <a:r>
              <a:rPr lang="tr-TR" altLang="tr-TR" sz="2000">
                <a:solidFill>
                  <a:schemeClr val="accent2"/>
                </a:solidFill>
              </a:rPr>
              <a:t>, </a:t>
            </a:r>
          </a:p>
          <a:p>
            <a:pPr>
              <a:lnSpc>
                <a:spcPct val="90000"/>
              </a:lnSpc>
            </a:pPr>
            <a:r>
              <a:rPr lang="tr-TR" altLang="tr-TR" sz="2000" u="sng">
                <a:solidFill>
                  <a:schemeClr val="accent2"/>
                </a:solidFill>
              </a:rPr>
              <a:t>Tehlikeli, zararlı durumları önlemek</a:t>
            </a:r>
            <a:endParaRPr lang="tr-TR" altLang="tr-TR" sz="2000">
              <a:solidFill>
                <a:schemeClr val="accent2"/>
              </a:solidFill>
            </a:endParaRPr>
          </a:p>
          <a:p>
            <a:pPr>
              <a:lnSpc>
                <a:spcPct val="90000"/>
              </a:lnSpc>
              <a:buFontTx/>
              <a:buNone/>
            </a:pPr>
            <a:r>
              <a:rPr lang="tr-TR" altLang="tr-TR" sz="2000"/>
              <a:t>	şeklinde tanımlanabilir.</a:t>
            </a:r>
          </a:p>
          <a:p>
            <a:pPr>
              <a:lnSpc>
                <a:spcPct val="90000"/>
              </a:lnSpc>
            </a:pPr>
            <a:endParaRPr lang="tr-TR" altLang="tr-TR" sz="2000" u="sng"/>
          </a:p>
          <a:p>
            <a:pPr>
              <a:lnSpc>
                <a:spcPct val="90000"/>
              </a:lnSpc>
              <a:buFontTx/>
              <a:buNone/>
            </a:pPr>
            <a:endParaRPr lang="tr-TR" altLang="tr-TR"/>
          </a:p>
        </p:txBody>
      </p:sp>
      <p:pic>
        <p:nvPicPr>
          <p:cNvPr id="60420" name="2 Resim" descr="asansö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267200"/>
            <a:ext cx="4075113"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0732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5)	Aşağıdakilerden hangisi İş Kazasının Oluşumunda etken olan ve “Tehlikeli Durum” olarak tanımlananlardan değildir?</a:t>
            </a:r>
          </a:p>
          <a:p>
            <a:pPr algn="l"/>
            <a:r>
              <a:rPr lang="tr-TR" sz="2400" dirty="0">
                <a:solidFill>
                  <a:schemeClr val="tx1"/>
                </a:solidFill>
              </a:rPr>
              <a:t>A)	Koruyucusuz makinada çalışma	</a:t>
            </a:r>
          </a:p>
          <a:p>
            <a:pPr algn="l"/>
            <a:r>
              <a:rPr lang="tr-TR" sz="2400" dirty="0">
                <a:solidFill>
                  <a:schemeClr val="tx1"/>
                </a:solidFill>
              </a:rPr>
              <a:t>B)	Kusurlu alet, makine, teçhizat kullanma</a:t>
            </a:r>
          </a:p>
          <a:p>
            <a:pPr algn="l"/>
            <a:r>
              <a:rPr lang="tr-TR" sz="2400" dirty="0">
                <a:solidFill>
                  <a:schemeClr val="tx1"/>
                </a:solidFill>
              </a:rPr>
              <a:t>C)	Bakımsız bina, alet ve makineler	</a:t>
            </a:r>
          </a:p>
          <a:p>
            <a:pPr algn="l"/>
            <a:r>
              <a:rPr lang="tr-TR" sz="2400" dirty="0">
                <a:solidFill>
                  <a:schemeClr val="tx1"/>
                </a:solidFill>
              </a:rPr>
              <a:t>D)	Kişisel koruyucuları kullanmamak</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9</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50)	 </a:t>
            </a:r>
          </a:p>
          <a:p>
            <a:pPr algn="l"/>
            <a:r>
              <a:rPr lang="tr-TR" sz="2000" dirty="0">
                <a:solidFill>
                  <a:schemeClr val="tx1"/>
                </a:solidFill>
              </a:rPr>
              <a:t>I- 	Yanıcı ve yakıcı tüpler olarak ayrı ayrı ( 6 m ) olarak stoklanacaktır. </a:t>
            </a:r>
          </a:p>
          <a:p>
            <a:pPr algn="l"/>
            <a:r>
              <a:rPr lang="tr-TR" sz="2000" dirty="0">
                <a:solidFill>
                  <a:schemeClr val="tx1"/>
                </a:solidFill>
              </a:rPr>
              <a:t>II- 	Boş tüplerde dolu tüplerden ayrı bir yerde toplanacaktır.</a:t>
            </a:r>
          </a:p>
          <a:p>
            <a:pPr algn="l"/>
            <a:r>
              <a:rPr lang="tr-TR" sz="2000" dirty="0">
                <a:solidFill>
                  <a:schemeClr val="tx1"/>
                </a:solidFill>
              </a:rPr>
              <a:t>III- 	Tüpler dik olarak bulundurulmalı ve devrilmeye karşı önlem alınmalıdır.</a:t>
            </a:r>
          </a:p>
          <a:p>
            <a:pPr algn="l"/>
            <a:r>
              <a:rPr lang="tr-TR" sz="2000" dirty="0">
                <a:solidFill>
                  <a:schemeClr val="tx1"/>
                </a:solidFill>
              </a:rPr>
              <a:t>IV- 	Yatık durumda olan bir asetilen tüpü kullanılmadan önce en az 3 saat dik konumda tutulacaktır.</a:t>
            </a:r>
          </a:p>
          <a:p>
            <a:pPr algn="l"/>
            <a:r>
              <a:rPr lang="tr-TR" sz="2000" dirty="0">
                <a:solidFill>
                  <a:schemeClr val="tx1"/>
                </a:solidFill>
              </a:rPr>
              <a:t>Kesme ve Kaynak işlerinde kullanılan gaz tüplerinin kullanılmasında yukarıdakilerden hangileri doğrudur?</a:t>
            </a:r>
          </a:p>
          <a:p>
            <a:pPr algn="l"/>
            <a:r>
              <a:rPr lang="tr-TR" sz="2000" dirty="0">
                <a:solidFill>
                  <a:schemeClr val="tx1"/>
                </a:solidFill>
              </a:rPr>
              <a:t>A) II, III ve IV			B) I, II ve III</a:t>
            </a:r>
          </a:p>
          <a:p>
            <a:pPr algn="l"/>
            <a:r>
              <a:rPr lang="tr-TR" sz="2000" dirty="0">
                <a:solidFill>
                  <a:schemeClr val="tx1"/>
                </a:solidFill>
              </a:rPr>
              <a:t>C) I, III ve IV			D) I, II ve IV</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90</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gn="l"/>
            <a:r>
              <a:rPr lang="tr-TR" altLang="tr-TR" sz="3200">
                <a:solidFill>
                  <a:srgbClr val="7030A0"/>
                </a:solidFill>
              </a:rPr>
              <a:t>Yangın Ve Patlamalara Karşı Alınacak Güvenlik Önlemleri</a:t>
            </a:r>
          </a:p>
        </p:txBody>
      </p:sp>
      <p:sp>
        <p:nvSpPr>
          <p:cNvPr id="61443" name="Rectangle 3"/>
          <p:cNvSpPr>
            <a:spLocks noGrp="1" noChangeArrowheads="1"/>
          </p:cNvSpPr>
          <p:nvPr>
            <p:ph type="body" idx="1"/>
          </p:nvPr>
        </p:nvSpPr>
        <p:spPr>
          <a:xfrm>
            <a:off x="457200" y="1600200"/>
            <a:ext cx="5638800" cy="4525963"/>
          </a:xfrm>
        </p:spPr>
        <p:txBody>
          <a:bodyPr/>
          <a:lstStyle/>
          <a:p>
            <a:pPr>
              <a:buFontTx/>
              <a:buNone/>
            </a:pPr>
            <a:r>
              <a:rPr lang="tr-TR" altLang="tr-TR" sz="1800"/>
              <a:t>	</a:t>
            </a:r>
            <a:r>
              <a:rPr lang="tr-TR" altLang="tr-TR" sz="1800" u="sng"/>
              <a:t>Kullanım yerinde ve taşınmada tedbirler</a:t>
            </a:r>
          </a:p>
          <a:p>
            <a:pPr>
              <a:buFontTx/>
              <a:buNone/>
            </a:pPr>
            <a:r>
              <a:rPr lang="tr-TR" altLang="tr-TR" sz="1800"/>
              <a:t>	</a:t>
            </a:r>
          </a:p>
          <a:p>
            <a:pPr>
              <a:buFontTx/>
              <a:buNone/>
            </a:pPr>
            <a:r>
              <a:rPr lang="tr-TR" altLang="tr-TR" sz="1800"/>
              <a:t>	Kullanılan tüpler kaynak yapılacak yerlere uygun kaynak arabaları ile taşınıp kullanılacak, eğer sabit olarak kaynak işleri yapılıyorsa </a:t>
            </a:r>
            <a:r>
              <a:rPr lang="tr-TR" altLang="tr-TR" sz="1800" u="sng"/>
              <a:t>tüplerin dik olarak bulundurulması ve devrilmeye karşı önlem alınması gereklidir</a:t>
            </a:r>
            <a:r>
              <a:rPr lang="tr-TR" altLang="tr-TR" sz="1800"/>
              <a:t>.</a:t>
            </a:r>
          </a:p>
          <a:p>
            <a:pPr>
              <a:buFontTx/>
              <a:buNone/>
            </a:pPr>
            <a:r>
              <a:rPr lang="tr-TR" altLang="tr-TR" sz="1800"/>
              <a:t>	</a:t>
            </a:r>
          </a:p>
          <a:p>
            <a:pPr>
              <a:buFontTx/>
              <a:buNone/>
            </a:pPr>
            <a:r>
              <a:rPr lang="tr-TR" altLang="tr-TR" sz="1800"/>
              <a:t>	</a:t>
            </a:r>
            <a:r>
              <a:rPr lang="tr-TR" altLang="tr-TR" sz="1800" u="sng">
                <a:solidFill>
                  <a:srgbClr val="990033"/>
                </a:solidFill>
              </a:rPr>
              <a:t>Asetilen tüpleri yatar vaziyette taşınmayacak ve çalışma ortamında yatar vaziyette bulundurulmayacaktır</a:t>
            </a:r>
            <a:r>
              <a:rPr lang="tr-TR" altLang="tr-TR" sz="1800">
                <a:solidFill>
                  <a:srgbClr val="990033"/>
                </a:solidFill>
              </a:rPr>
              <a:t>. Yatık durumda olan bir asetilen tüpü kullanılmadan önce </a:t>
            </a:r>
            <a:r>
              <a:rPr lang="tr-TR" altLang="tr-TR" sz="1800" b="1" u="sng">
                <a:solidFill>
                  <a:srgbClr val="990033"/>
                </a:solidFill>
              </a:rPr>
              <a:t>en az 2 saat dik konumda</a:t>
            </a:r>
            <a:r>
              <a:rPr lang="tr-TR" altLang="tr-TR" sz="1800" b="1">
                <a:solidFill>
                  <a:srgbClr val="990033"/>
                </a:solidFill>
              </a:rPr>
              <a:t> tutulacaktır</a:t>
            </a:r>
          </a:p>
        </p:txBody>
      </p:sp>
      <p:pic>
        <p:nvPicPr>
          <p:cNvPr id="61444" name="Picture 5" descr="1_4_compressed_gas"/>
          <p:cNvPicPr>
            <a:picLocks noChangeAspect="1" noChangeArrowheads="1"/>
          </p:cNvPicPr>
          <p:nvPr/>
        </p:nvPicPr>
        <p:blipFill>
          <a:blip r:embed="rId2">
            <a:extLst>
              <a:ext uri="{28A0092B-C50C-407E-A947-70E740481C1C}">
                <a14:useLocalDpi xmlns:a14="http://schemas.microsoft.com/office/drawing/2010/main" val="0"/>
              </a:ext>
            </a:extLst>
          </a:blip>
          <a:srcRect l="16222" r="23782" b="4750"/>
          <a:stretch>
            <a:fillRect/>
          </a:stretch>
        </p:blipFill>
        <p:spPr bwMode="auto">
          <a:xfrm>
            <a:off x="6248400" y="1828800"/>
            <a:ext cx="2590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71312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C</a:t>
            </a:r>
            <a:endParaRPr lang="tr-TR"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51)	“Sağlık Kuralları Bakımından Günde Ancak Yedi buçuk Saat veya Daha Az Çalıştırılması Gereken İşler Hakkında Tüzük gereğince; her çeşit koruyucu gaz altında yapılan kaynak işleri ile toz altı kaynak işlerinde çalışan işçiler günde ancak …………. saat çalıştırılabileceği belirtilmiştir.”</a:t>
            </a:r>
          </a:p>
          <a:p>
            <a:pPr algn="l"/>
            <a:r>
              <a:rPr lang="tr-TR" sz="2400" dirty="0">
                <a:solidFill>
                  <a:schemeClr val="tx1"/>
                </a:solidFill>
              </a:rPr>
              <a:t>Yukarıdaki cümledeki boşluğa aşağıdakilerden hangisi gelmelidir?</a:t>
            </a:r>
          </a:p>
          <a:p>
            <a:pPr algn="l"/>
            <a:r>
              <a:rPr lang="tr-TR" sz="2400" dirty="0">
                <a:solidFill>
                  <a:schemeClr val="tx1"/>
                </a:solidFill>
              </a:rPr>
              <a:t>A) Altı buçuk				B) Yedi</a:t>
            </a:r>
          </a:p>
          <a:p>
            <a:pPr algn="l"/>
            <a:r>
              <a:rPr lang="tr-TR" sz="2400" dirty="0">
                <a:solidFill>
                  <a:schemeClr val="tx1"/>
                </a:solidFill>
              </a:rPr>
              <a:t>C) Yedi buçuk				D) Altı</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92</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l"/>
            <a:r>
              <a:rPr lang="tr-TR" altLang="tr-TR" sz="3200">
                <a:solidFill>
                  <a:schemeClr val="accent2"/>
                </a:solidFill>
              </a:rPr>
              <a:t>KAYNAK İŞLEMLERİNDE UYGULANACAK MEVZUAT HÜKÜMLERİ</a:t>
            </a:r>
          </a:p>
        </p:txBody>
      </p:sp>
      <p:sp>
        <p:nvSpPr>
          <p:cNvPr id="62467" name="Rectangle 3"/>
          <p:cNvSpPr>
            <a:spLocks noGrp="1" noChangeArrowheads="1"/>
          </p:cNvSpPr>
          <p:nvPr>
            <p:ph type="body" idx="1"/>
          </p:nvPr>
        </p:nvSpPr>
        <p:spPr/>
        <p:txBody>
          <a:bodyPr/>
          <a:lstStyle/>
          <a:p>
            <a:pPr>
              <a:buFontTx/>
              <a:buNone/>
            </a:pPr>
            <a:r>
              <a:rPr lang="tr-TR" altLang="tr-TR" sz="2000"/>
              <a:t>	</a:t>
            </a:r>
            <a:r>
              <a:rPr lang="tr-TR" altLang="tr-TR" sz="1800"/>
              <a:t>Kaynaklı imalat atölyelerinde </a:t>
            </a:r>
            <a:r>
              <a:rPr lang="tr-TR" altLang="tr-TR" sz="1800" u="sng"/>
              <a:t>karşılaşılan sağlık sorunlarının yoğunluğu nedeniyle mevzuatımızda bazı düzenlemeler</a:t>
            </a:r>
            <a:r>
              <a:rPr lang="tr-TR" altLang="tr-TR" sz="1800"/>
              <a:t> yapılmış ve bu işlerde çalışmalarda bazı sınırlamalar getirilmiştir. 9 Nisan 1973 tarih ve 14502 sayılı Resmi Gazetede yayınlanarak yürürlüğe giren </a:t>
            </a:r>
            <a:r>
              <a:rPr lang="tr-TR" altLang="tr-TR" sz="1800" u="sng"/>
              <a:t>Ağır ve Tehlikeli İşler Tüzüğü'nün</a:t>
            </a:r>
            <a:r>
              <a:rPr lang="tr-TR" altLang="tr-TR" sz="1800"/>
              <a:t> eki olan cetvelde her </a:t>
            </a:r>
            <a:r>
              <a:rPr lang="tr-TR" altLang="tr-TR" sz="1800" u="sng"/>
              <a:t>türlü kaynak işlerinde kadınlar ve 18 yaşını bitirmemiş çocukların çalıştırılamayacağı belirtilmiştir.</a:t>
            </a:r>
            <a:r>
              <a:rPr lang="tr-TR" altLang="tr-TR" sz="1800"/>
              <a:t> </a:t>
            </a:r>
          </a:p>
          <a:p>
            <a:pPr>
              <a:buFontTx/>
              <a:buNone/>
            </a:pPr>
            <a:r>
              <a:rPr lang="tr-TR" altLang="tr-TR" sz="1800"/>
              <a:t>	</a:t>
            </a:r>
          </a:p>
          <a:p>
            <a:pPr>
              <a:buFontTx/>
              <a:buNone/>
            </a:pPr>
            <a:r>
              <a:rPr lang="tr-TR" altLang="tr-TR" sz="1800"/>
              <a:t>	16.07.2013 tarih ve 28709 sayılı Resmi Gazetede yayınlanarak yürürlüğe giren </a:t>
            </a:r>
            <a:r>
              <a:rPr lang="tr-TR" altLang="tr-TR" sz="1800" u="sng"/>
              <a:t>Sağlık Kuralları Bakımından</a:t>
            </a:r>
            <a:r>
              <a:rPr lang="tr-TR" altLang="tr-TR" sz="1800"/>
              <a:t> </a:t>
            </a:r>
            <a:r>
              <a:rPr lang="tr-TR" altLang="tr-TR" sz="1800" u="sng"/>
              <a:t>Günde Ancak Yedi buçuk Saat veya Daha Az Çalıştırılması Gereken İşler Hakkında Tüzük gereğince; her çeşit koruyucu gaz altında yapılan kaynak işleri ile toz altı kaynak işlerinde çalışan işçiler günde ancak yedi buçuk saat çalıştırılabileceği belirtilmiştir</a:t>
            </a:r>
            <a:r>
              <a:rPr lang="tr-TR" altLang="tr-TR" sz="1800"/>
              <a:t>.</a:t>
            </a:r>
          </a:p>
        </p:txBody>
      </p:sp>
    </p:spTree>
    <p:extLst>
      <p:ext uri="{BB962C8B-B14F-4D97-AF65-F5344CB8AC3E}">
        <p14:creationId xmlns:p14="http://schemas.microsoft.com/office/powerpoint/2010/main" val="38977215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C</a:t>
            </a:r>
            <a:endParaRPr lang="tr-TR"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52)	Aşağıdakilerden hangisi elektrik çarpmasına karşı alınacak önlemlerden değildir?</a:t>
            </a:r>
          </a:p>
          <a:p>
            <a:pPr algn="l"/>
            <a:r>
              <a:rPr lang="tr-TR" sz="2400" dirty="0">
                <a:solidFill>
                  <a:schemeClr val="tx1"/>
                </a:solidFill>
              </a:rPr>
              <a:t>A)	Koruyucu yalıtım                        </a:t>
            </a:r>
          </a:p>
          <a:p>
            <a:pPr algn="l"/>
            <a:r>
              <a:rPr lang="tr-TR" sz="2400" dirty="0">
                <a:solidFill>
                  <a:schemeClr val="tx1"/>
                </a:solidFill>
              </a:rPr>
              <a:t>B)	Topraklama</a:t>
            </a:r>
          </a:p>
          <a:p>
            <a:pPr algn="l"/>
            <a:r>
              <a:rPr lang="tr-TR" sz="2400" dirty="0">
                <a:solidFill>
                  <a:schemeClr val="tx1"/>
                </a:solidFill>
              </a:rPr>
              <a:t>C)	Yüksek gerilim kullanma</a:t>
            </a:r>
          </a:p>
          <a:p>
            <a:pPr algn="l"/>
            <a:r>
              <a:rPr lang="tr-TR" sz="2400" dirty="0">
                <a:solidFill>
                  <a:schemeClr val="tx1"/>
                </a:solidFill>
              </a:rPr>
              <a:t>D)	Üzerinde durulan yerin yalıtılması</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94</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l"/>
            <a:r>
              <a:rPr lang="tr-TR" altLang="tr-TR" sz="3200">
                <a:solidFill>
                  <a:srgbClr val="7030A0"/>
                </a:solidFill>
              </a:rPr>
              <a:t>Elektrik bakım onarım işlerinde güvenlik tedbirleri</a:t>
            </a:r>
          </a:p>
        </p:txBody>
      </p:sp>
      <p:sp>
        <p:nvSpPr>
          <p:cNvPr id="63491" name="Rectangle 3"/>
          <p:cNvSpPr>
            <a:spLocks noGrp="1" noChangeArrowheads="1"/>
          </p:cNvSpPr>
          <p:nvPr>
            <p:ph type="body" idx="1"/>
          </p:nvPr>
        </p:nvSpPr>
        <p:spPr>
          <a:xfrm>
            <a:off x="0" y="1600200"/>
            <a:ext cx="8686800" cy="4525963"/>
          </a:xfrm>
        </p:spPr>
        <p:txBody>
          <a:bodyPr/>
          <a:lstStyle/>
          <a:p>
            <a:pPr>
              <a:lnSpc>
                <a:spcPct val="90000"/>
              </a:lnSpc>
              <a:buFontTx/>
              <a:buNone/>
            </a:pPr>
            <a:r>
              <a:rPr lang="tr-TR" altLang="tr-TR" sz="2000"/>
              <a:t>	Teknik bir zorunluluk olmadıkça </a:t>
            </a:r>
            <a:r>
              <a:rPr lang="tr-TR" altLang="tr-TR" sz="2000" u="sng"/>
              <a:t>gerilim altında elektrik onarımı yapılmamalıdır.</a:t>
            </a:r>
          </a:p>
          <a:p>
            <a:pPr>
              <a:lnSpc>
                <a:spcPct val="90000"/>
              </a:lnSpc>
              <a:buFontTx/>
              <a:buNone/>
            </a:pPr>
            <a:r>
              <a:rPr lang="tr-TR" altLang="tr-TR" sz="2000"/>
              <a:t>	</a:t>
            </a:r>
          </a:p>
          <a:p>
            <a:pPr>
              <a:lnSpc>
                <a:spcPct val="90000"/>
              </a:lnSpc>
              <a:buFontTx/>
              <a:buNone/>
            </a:pPr>
            <a:r>
              <a:rPr lang="tr-TR" altLang="tr-TR" sz="2000"/>
              <a:t>	Elektrik tesisatı veya teçhizatının </a:t>
            </a:r>
            <a:r>
              <a:rPr lang="tr-TR" altLang="tr-TR" sz="2000" u="sng"/>
              <a:t>bakım ve onarımında bunları devreden çıkarmalı</a:t>
            </a:r>
            <a:r>
              <a:rPr lang="tr-TR" altLang="tr-TR" sz="2000"/>
              <a:t>  bir devre kesme tertibatı bulunmalı, devreden çıkarıldıktan sonra bunların </a:t>
            </a:r>
            <a:r>
              <a:rPr lang="tr-TR" altLang="tr-TR" sz="2000" u="sng"/>
              <a:t>topraklı olması hali devam edilmelidir</a:t>
            </a:r>
            <a:r>
              <a:rPr lang="tr-TR" altLang="tr-TR" sz="2000"/>
              <a:t>.</a:t>
            </a:r>
          </a:p>
          <a:p>
            <a:pPr>
              <a:lnSpc>
                <a:spcPct val="90000"/>
              </a:lnSpc>
              <a:buFontTx/>
              <a:buNone/>
            </a:pPr>
            <a:r>
              <a:rPr lang="tr-TR" altLang="tr-TR" sz="2000"/>
              <a:t>	</a:t>
            </a:r>
          </a:p>
          <a:p>
            <a:pPr>
              <a:lnSpc>
                <a:spcPct val="90000"/>
              </a:lnSpc>
              <a:buFontTx/>
              <a:buNone/>
            </a:pPr>
            <a:r>
              <a:rPr lang="tr-TR" altLang="tr-TR" sz="2000"/>
              <a:t>	Yüksek gerilimli tesislerde </a:t>
            </a:r>
            <a:r>
              <a:rPr lang="tr-TR" altLang="tr-TR" sz="2000" u="sng"/>
              <a:t>gerilim kaldırılmadan, akım kesilmeden hiçbir çalışma yapılmamalıdır</a:t>
            </a:r>
            <a:r>
              <a:rPr lang="tr-TR" altLang="tr-TR" sz="2000"/>
              <a:t>.                                                                              </a:t>
            </a:r>
          </a:p>
          <a:p>
            <a:pPr>
              <a:lnSpc>
                <a:spcPct val="90000"/>
              </a:lnSpc>
              <a:buFontTx/>
              <a:buNone/>
            </a:pPr>
            <a:r>
              <a:rPr lang="tr-TR" altLang="tr-TR" sz="2000"/>
              <a:t>	</a:t>
            </a:r>
          </a:p>
          <a:p>
            <a:pPr>
              <a:lnSpc>
                <a:spcPct val="90000"/>
              </a:lnSpc>
              <a:buFontTx/>
              <a:buNone/>
            </a:pPr>
            <a:r>
              <a:rPr lang="tr-TR" altLang="tr-TR" sz="2000"/>
              <a:t>	Alçak gerilimli tesislerde yapılacak işlere girişilmeden önce </a:t>
            </a:r>
            <a:r>
              <a:rPr lang="tr-TR" altLang="tr-TR" sz="2000" u="sng"/>
              <a:t>gerilim kesilmelidir.</a:t>
            </a:r>
          </a:p>
        </p:txBody>
      </p:sp>
    </p:spTree>
    <p:extLst>
      <p:ext uri="{BB962C8B-B14F-4D97-AF65-F5344CB8AC3E}">
        <p14:creationId xmlns:p14="http://schemas.microsoft.com/office/powerpoint/2010/main" val="11174702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53)	Aşağıdakilerden hangisi fiş ve priz sistemlerinde uyulması gereken güvenlik önlemlerine aykırıdır?</a:t>
            </a:r>
          </a:p>
          <a:p>
            <a:pPr algn="l"/>
            <a:r>
              <a:rPr lang="tr-TR" sz="2400" dirty="0">
                <a:solidFill>
                  <a:schemeClr val="tx1"/>
                </a:solidFill>
              </a:rPr>
              <a:t>A)	Ara fiş ve priz düzenlerinin yalıtkan düzenekleri uygun şekilde korunmalıdır</a:t>
            </a:r>
          </a:p>
          <a:p>
            <a:pPr algn="l"/>
            <a:r>
              <a:rPr lang="tr-TR" sz="2400" dirty="0">
                <a:solidFill>
                  <a:schemeClr val="tx1"/>
                </a:solidFill>
              </a:rPr>
              <a:t>B)	Fişler, aynı tesiste kullanılan farklı gerilimler için kullanılan prizlere sokulacak yapı ve özellikte olmalıdır.</a:t>
            </a:r>
          </a:p>
          <a:p>
            <a:pPr algn="l"/>
            <a:r>
              <a:rPr lang="tr-TR" sz="2400" dirty="0">
                <a:solidFill>
                  <a:schemeClr val="tx1"/>
                </a:solidFill>
              </a:rPr>
              <a:t>C)	Kırık ve çatlak fiş ve prizler kullanılmamalıdır.</a:t>
            </a:r>
          </a:p>
          <a:p>
            <a:pPr algn="l"/>
            <a:r>
              <a:rPr lang="tr-TR" sz="2400" dirty="0">
                <a:solidFill>
                  <a:schemeClr val="tx1"/>
                </a:solidFill>
              </a:rPr>
              <a:t>D)	Fiş ve priz sisteminde topraklama kontak elemanları, akım kontak elemanlarından önce bağlantıyı sağlamalıdır.</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96</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lgn="l"/>
            <a:r>
              <a:rPr lang="tr-TR" altLang="tr-TR" sz="3200">
                <a:solidFill>
                  <a:srgbClr val="7030A0"/>
                </a:solidFill>
              </a:rPr>
              <a:t>Fiş-Priz Sistemleri</a:t>
            </a:r>
          </a:p>
        </p:txBody>
      </p:sp>
      <p:sp>
        <p:nvSpPr>
          <p:cNvPr id="65539" name="Rectangle 3"/>
          <p:cNvSpPr>
            <a:spLocks noGrp="1" noChangeArrowheads="1"/>
          </p:cNvSpPr>
          <p:nvPr>
            <p:ph type="body" idx="1"/>
          </p:nvPr>
        </p:nvSpPr>
        <p:spPr>
          <a:xfrm>
            <a:off x="457200" y="1600200"/>
            <a:ext cx="4876800" cy="4495800"/>
          </a:xfrm>
        </p:spPr>
        <p:txBody>
          <a:bodyPr/>
          <a:lstStyle/>
          <a:p>
            <a:r>
              <a:rPr lang="tr-TR" altLang="tr-TR" sz="2000"/>
              <a:t>Fişler, </a:t>
            </a:r>
            <a:r>
              <a:rPr lang="tr-TR" altLang="tr-TR" sz="2000" u="sng"/>
              <a:t>aynı tesiste kullanılan farklı gerilimler için kullanılan prizlere sokulmayacak yapı ve özellikte olmalıdır.</a:t>
            </a:r>
            <a:r>
              <a:rPr lang="tr-TR" altLang="tr-TR" sz="2000"/>
              <a:t>		                   </a:t>
            </a:r>
          </a:p>
          <a:p>
            <a:r>
              <a:rPr lang="tr-TR" altLang="tr-TR" sz="2000"/>
              <a:t>Ara fiş-priz düzenlerinin yalıtkan düzenekleri uygun şekilde korunmalıdır. </a:t>
            </a:r>
            <a:r>
              <a:rPr lang="tr-TR" altLang="tr-TR" sz="2000" u="sng"/>
              <a:t>Kırık ve çatlak fiş-prizler  kullanılmamalıdır.</a:t>
            </a:r>
            <a:r>
              <a:rPr lang="tr-TR" altLang="tr-TR" sz="2000"/>
              <a:t>	 </a:t>
            </a:r>
          </a:p>
          <a:p>
            <a:r>
              <a:rPr lang="tr-TR" altLang="tr-TR" sz="2000"/>
              <a:t>Fiş ve priz sisteminde topraklama kontak elemanları akım kontak elemanlarından önce bağlantıyı sağlamalıdır.</a:t>
            </a:r>
            <a:endParaRPr lang="tr-TR" altLang="tr-TR"/>
          </a:p>
        </p:txBody>
      </p:sp>
      <p:pic>
        <p:nvPicPr>
          <p:cNvPr id="65540" name="Picture 4" descr="521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524000"/>
            <a:ext cx="2286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5" descr="15850_w640_h640_12602814049815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038600"/>
            <a:ext cx="2295525"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939075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54)	Elektrik şebekelerinin bakım, onarım, yenileme işlerine başlamadan önce, bu şebekelerden beslenen tüketicilerde………………………..bağlı olup olmadığı araştırılmalı,…………………olup olmadığı tespit edilmelidir.</a:t>
            </a:r>
          </a:p>
          <a:p>
            <a:pPr algn="l"/>
            <a:r>
              <a:rPr lang="tr-TR" sz="2400" dirty="0">
                <a:solidFill>
                  <a:schemeClr val="tx1"/>
                </a:solidFill>
              </a:rPr>
              <a:t>Yukarıdaki boşluklara aşağıdakilerden hangileri gelmelidir?</a:t>
            </a:r>
          </a:p>
          <a:p>
            <a:pPr algn="l"/>
            <a:r>
              <a:rPr lang="tr-TR" sz="2400" dirty="0">
                <a:solidFill>
                  <a:schemeClr val="tx1"/>
                </a:solidFill>
              </a:rPr>
              <a:t>A)	 Jeneratör-Ters besleme</a:t>
            </a:r>
          </a:p>
          <a:p>
            <a:pPr algn="l"/>
            <a:r>
              <a:rPr lang="tr-TR" sz="2400" dirty="0">
                <a:solidFill>
                  <a:schemeClr val="tx1"/>
                </a:solidFill>
              </a:rPr>
              <a:t>B)	Akım-Ters besleme</a:t>
            </a:r>
          </a:p>
          <a:p>
            <a:pPr algn="l"/>
            <a:r>
              <a:rPr lang="tr-TR" sz="2400" dirty="0">
                <a:solidFill>
                  <a:schemeClr val="tx1"/>
                </a:solidFill>
              </a:rPr>
              <a:t>C)	Jeneratör-Akım</a:t>
            </a:r>
          </a:p>
          <a:p>
            <a:pPr algn="l"/>
            <a:r>
              <a:rPr lang="tr-TR" sz="2400" dirty="0">
                <a:solidFill>
                  <a:schemeClr val="tx1"/>
                </a:solidFill>
              </a:rPr>
              <a:t>D)	Cihaz-Jeneratör</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98</a:t>
            </a:fld>
            <a:endParaRPr lang="tr-TR"/>
          </a:p>
        </p:txBody>
      </p:sp>
    </p:spTree>
    <p:extLst>
      <p:ext uri="{BB962C8B-B14F-4D97-AF65-F5344CB8AC3E}">
        <p14:creationId xmlns:p14="http://schemas.microsoft.com/office/powerpoint/2010/main" val="20785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l"/>
            <a:r>
              <a:rPr lang="tr-TR" altLang="tr-TR" sz="3200">
                <a:solidFill>
                  <a:srgbClr val="7030A0"/>
                </a:solidFill>
              </a:rPr>
              <a:t>Yüksek Gerilim Tesislerinde Çalışmaya Başlamadan Alınması Gereken  Tedbirler</a:t>
            </a:r>
          </a:p>
        </p:txBody>
      </p:sp>
      <p:sp>
        <p:nvSpPr>
          <p:cNvPr id="64515" name="Rectangle 3"/>
          <p:cNvSpPr>
            <a:spLocks noGrp="1" noChangeArrowheads="1"/>
          </p:cNvSpPr>
          <p:nvPr>
            <p:ph type="body" idx="1"/>
          </p:nvPr>
        </p:nvSpPr>
        <p:spPr>
          <a:xfrm>
            <a:off x="152400" y="1600200"/>
            <a:ext cx="8534400" cy="4191000"/>
          </a:xfrm>
        </p:spPr>
        <p:txBody>
          <a:bodyPr/>
          <a:lstStyle/>
          <a:p>
            <a:pPr marL="609600" indent="-609600">
              <a:buFontTx/>
              <a:buAutoNum type="alphaLcParenR"/>
            </a:pPr>
            <a:r>
              <a:rPr lang="tr-TR" altLang="tr-TR" sz="2000"/>
              <a:t>İşe başlamadan Görev Emri ve Çalışma Müsaadesi Formu düzenlenmeli, çalışma yapılacak tesisin özelikleri bildirilmelidir. Yüksek gerilim tesislerinde enerji kesme ve yeniden enerji verme işlemleri bir tutanakla kayıt altına alınmalı, bu tutanak işyerinde  bulundurulmalıdır.</a:t>
            </a:r>
          </a:p>
          <a:p>
            <a:pPr marL="609600" indent="-609600">
              <a:buFontTx/>
              <a:buAutoNum type="alphaLcParenR"/>
            </a:pPr>
            <a:r>
              <a:rPr lang="tr-TR" altLang="tr-TR" sz="2000"/>
              <a:t>Üzerinde çalışma yapılmalı teçhizatı gerilimsiz bırakmak için kesiciler ve ayırıcılar açılmalıdır. Birden fazla kaynaktan beslenen elektrik tesisatında,  kablo veya hava hatları üzerinde onarıma girişilmeden önce akım her yönden kesilmelidir.			</a:t>
            </a:r>
          </a:p>
          <a:p>
            <a:pPr marL="609600" indent="-609600">
              <a:buFontTx/>
              <a:buNone/>
            </a:pPr>
            <a:r>
              <a:rPr lang="tr-TR" altLang="tr-TR" sz="2000" b="1"/>
              <a:t>c) 	</a:t>
            </a:r>
            <a:r>
              <a:rPr lang="tr-TR" altLang="tr-TR" sz="2000" b="1">
                <a:solidFill>
                  <a:srgbClr val="990033"/>
                </a:solidFill>
              </a:rPr>
              <a:t>Elektrik şebekelerinin bakım, onarım, yenileme işlerine başlamadan önce, bu şebekelerden beslenen tüketicilerde jeneratör bağlı olup olmadığı araştırılmalı, ters besleme olup olmadığı tespit edilmelidir.</a:t>
            </a:r>
          </a:p>
        </p:txBody>
      </p:sp>
    </p:spTree>
    <p:extLst>
      <p:ext uri="{BB962C8B-B14F-4D97-AF65-F5344CB8AC3E}">
        <p14:creationId xmlns:p14="http://schemas.microsoft.com/office/powerpoint/2010/main" val="18865491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DIDEM~1.DAN\LOCALS~1\Temp\articulate\presenter\imgtemp\XsaebLTO_files\slide0001_image001.png"/>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2489</TotalTime>
  <Words>5838</Words>
  <Application>Microsoft Office PowerPoint</Application>
  <PresentationFormat>Ekran Gösterisi (4:3)</PresentationFormat>
  <Paragraphs>1480</Paragraphs>
  <Slides>187</Slides>
  <Notes>103</Notes>
  <HiddenSlides>0</HiddenSlides>
  <MMClips>0</MMClips>
  <ScaleCrop>false</ScaleCrop>
  <HeadingPairs>
    <vt:vector size="4" baseType="variant">
      <vt:variant>
        <vt:lpstr>Tema</vt:lpstr>
      </vt:variant>
      <vt:variant>
        <vt:i4>1</vt:i4>
      </vt:variant>
      <vt:variant>
        <vt:lpstr>Slayt Başlıkları</vt:lpstr>
      </vt:variant>
      <vt:variant>
        <vt:i4>187</vt:i4>
      </vt:variant>
    </vt:vector>
  </HeadingPairs>
  <TitlesOfParts>
    <vt:vector size="188" baseType="lpstr">
      <vt:lpstr>Ofis Teması</vt:lpstr>
      <vt:lpstr>B</vt:lpstr>
      <vt:lpstr>Ülkemizde İSG’nin gelişimi</vt:lpstr>
      <vt:lpstr>B</vt:lpstr>
      <vt:lpstr>Temel kavramlar</vt:lpstr>
      <vt:lpstr>C</vt:lpstr>
      <vt:lpstr>Uluslararası Çalışma Örgütü- ILO</vt:lpstr>
      <vt:lpstr>C</vt:lpstr>
      <vt:lpstr>B- Ortama Yönelik Tedbirler</vt:lpstr>
      <vt:lpstr>D</vt:lpstr>
      <vt:lpstr>Tehlikeli Durumlar</vt:lpstr>
      <vt:lpstr>D</vt:lpstr>
      <vt:lpstr>Pozitif Hukuk Bağlamında Normlar Hiyerarşisi </vt:lpstr>
      <vt:lpstr>B</vt:lpstr>
      <vt:lpstr>4857 Sayılı İş Kanunu</vt:lpstr>
      <vt:lpstr>C</vt:lpstr>
      <vt:lpstr>6331 Sayılı Kanun</vt:lpstr>
      <vt:lpstr>B</vt:lpstr>
      <vt:lpstr>4857 Sayılı İş Kanunu</vt:lpstr>
      <vt:lpstr>C</vt:lpstr>
      <vt:lpstr>İlgili Mevzuat</vt:lpstr>
      <vt:lpstr>C</vt:lpstr>
      <vt:lpstr>6331 Sayılı Kanun</vt:lpstr>
      <vt:lpstr>C</vt:lpstr>
      <vt:lpstr>Çalışma ve Sosyal Güvenlik Eğitim ve Araştırma Merkezi(ÇASGEM)</vt:lpstr>
      <vt:lpstr>A</vt:lpstr>
      <vt:lpstr>KURULLARIN KURULACAĞI İŞYERLERİ</vt:lpstr>
      <vt:lpstr>B</vt:lpstr>
      <vt:lpstr>PowerPoint Sunusu</vt:lpstr>
      <vt:lpstr>C</vt:lpstr>
      <vt:lpstr>PowerPoint Sunusu</vt:lpstr>
      <vt:lpstr>B</vt:lpstr>
      <vt:lpstr>PUKÖ Döngüsü</vt:lpstr>
      <vt:lpstr>A</vt:lpstr>
      <vt:lpstr>4-İSG Yönetim Sistemleri Unsurları</vt:lpstr>
      <vt:lpstr>A</vt:lpstr>
      <vt:lpstr>B</vt:lpstr>
      <vt:lpstr>5-Tehlike ve Çalışabilirlik Analizi (Hazard and Operability Studies- HAZOP)</vt:lpstr>
      <vt:lpstr>B</vt:lpstr>
      <vt:lpstr>Soru 20</vt:lpstr>
      <vt:lpstr>C</vt:lpstr>
      <vt:lpstr>PowerPoint Sunusu</vt:lpstr>
      <vt:lpstr>C</vt:lpstr>
      <vt:lpstr>PowerPoint Sunusu</vt:lpstr>
      <vt:lpstr>A</vt:lpstr>
      <vt:lpstr>PowerPoint Sunusu</vt:lpstr>
      <vt:lpstr>A</vt:lpstr>
      <vt:lpstr>FMEA Metodunun Unsurları</vt:lpstr>
      <vt:lpstr>A</vt:lpstr>
      <vt:lpstr>3-Terimler ve Tarifler</vt:lpstr>
      <vt:lpstr>D</vt:lpstr>
      <vt:lpstr>PowerPoint Sunusu</vt:lpstr>
      <vt:lpstr>C</vt:lpstr>
      <vt:lpstr>Soru 27</vt:lpstr>
      <vt:lpstr>B</vt:lpstr>
      <vt:lpstr>RADYASYONDAN KORUNMA; </vt:lpstr>
      <vt:lpstr>C</vt:lpstr>
      <vt:lpstr>Soru 29</vt:lpstr>
      <vt:lpstr>D</vt:lpstr>
      <vt:lpstr>LOKAL HAVALANDIRMA</vt:lpstr>
      <vt:lpstr>C</vt:lpstr>
      <vt:lpstr>PowerPoint Sunusu</vt:lpstr>
      <vt:lpstr>D</vt:lpstr>
      <vt:lpstr>B</vt:lpstr>
      <vt:lpstr>D</vt:lpstr>
      <vt:lpstr>C</vt:lpstr>
      <vt:lpstr>A</vt:lpstr>
      <vt:lpstr>İYONİZAN OLMAYAN IŞINLAR</vt:lpstr>
      <vt:lpstr>D</vt:lpstr>
      <vt:lpstr>B</vt:lpstr>
      <vt:lpstr>Kabul Edilebilir Sınır Tanımları</vt:lpstr>
      <vt:lpstr>A</vt:lpstr>
      <vt:lpstr>İYONİZAN IŞINLAR</vt:lpstr>
      <vt:lpstr>C</vt:lpstr>
      <vt:lpstr>4857 Sayılı İş Kanunu</vt:lpstr>
      <vt:lpstr>A</vt:lpstr>
      <vt:lpstr>C</vt:lpstr>
      <vt:lpstr>Ek– 1 Ekranlı Araçlarla Çalışmalarda Aranacak Asgari Gerekler</vt:lpstr>
      <vt:lpstr>B</vt:lpstr>
      <vt:lpstr>C</vt:lpstr>
      <vt:lpstr>A</vt:lpstr>
      <vt:lpstr>Ek– 1 Ekranlı Araçlarla Çalışmalarda Aranacak Asgari Gerekler</vt:lpstr>
      <vt:lpstr>A</vt:lpstr>
      <vt:lpstr>Elle Taşıma İşleri</vt:lpstr>
      <vt:lpstr>C</vt:lpstr>
      <vt:lpstr>Elle Taşıma İşleri</vt:lpstr>
      <vt:lpstr>A</vt:lpstr>
      <vt:lpstr>Risk yönetmeliği</vt:lpstr>
      <vt:lpstr>C</vt:lpstr>
      <vt:lpstr>Önleme ve Koruma</vt:lpstr>
      <vt:lpstr>B</vt:lpstr>
      <vt:lpstr>Yangın Ve Patlamalara Karşı Alınacak Güvenlik Önlemleri</vt:lpstr>
      <vt:lpstr>C</vt:lpstr>
      <vt:lpstr>KAYNAK İŞLEMLERİNDE UYGULANACAK MEVZUAT HÜKÜMLERİ</vt:lpstr>
      <vt:lpstr>C</vt:lpstr>
      <vt:lpstr>Elektrik bakım onarım işlerinde güvenlik tedbirleri</vt:lpstr>
      <vt:lpstr>B</vt:lpstr>
      <vt:lpstr>Fiş-Priz Sistemleri</vt:lpstr>
      <vt:lpstr>A</vt:lpstr>
      <vt:lpstr>Yüksek Gerilim Tesislerinde Çalışmaya Başlamadan Alınması Gereken  Tedbirler</vt:lpstr>
      <vt:lpstr>D</vt:lpstr>
      <vt:lpstr>El Aletleri Güvenlik</vt:lpstr>
      <vt:lpstr>B</vt:lpstr>
      <vt:lpstr>İş Ekipmanlarının Kullanımında Sağlık Ve Güvenlik Şartları Yönetmeliği</vt:lpstr>
      <vt:lpstr>A</vt:lpstr>
      <vt:lpstr>Kaldırma aksesuarları ve bunların aksamları</vt:lpstr>
      <vt:lpstr>B</vt:lpstr>
      <vt:lpstr>Bakım, Onarım Ve Periyodik Kontroller</vt:lpstr>
      <vt:lpstr>A</vt:lpstr>
      <vt:lpstr>Şerit Testere Tezgahlarında Güvenlik</vt:lpstr>
      <vt:lpstr>D</vt:lpstr>
      <vt:lpstr>Kumanda Cihazlarında Güvenlik</vt:lpstr>
      <vt:lpstr>C</vt:lpstr>
      <vt:lpstr>Taşlama Tezgahlarında Güvenlik</vt:lpstr>
      <vt:lpstr>A</vt:lpstr>
      <vt:lpstr>İlgili Mevzuat</vt:lpstr>
      <vt:lpstr>C</vt:lpstr>
      <vt:lpstr>Binaların Yangından Korunması Hakkında Yönetmelik </vt:lpstr>
      <vt:lpstr>A</vt:lpstr>
      <vt:lpstr>Binaların Yangından Korunması Hakkında Yönetmelik </vt:lpstr>
      <vt:lpstr>C</vt:lpstr>
      <vt:lpstr>Binaların Yangından Korunması Hakkında Yönetmelik </vt:lpstr>
      <vt:lpstr>B</vt:lpstr>
      <vt:lpstr>Binaların Yangından Korunması Hakkında Yönetmelik </vt:lpstr>
      <vt:lpstr>D</vt:lpstr>
      <vt:lpstr>Kablo Köpükleri</vt:lpstr>
      <vt:lpstr>A</vt:lpstr>
      <vt:lpstr>Paratoner ( Yıldırımlık ) Tesisatı</vt:lpstr>
      <vt:lpstr>B</vt:lpstr>
      <vt:lpstr>ACİL DURUM ÇALIŞMALARI</vt:lpstr>
      <vt:lpstr>C</vt:lpstr>
      <vt:lpstr>Soru 70</vt:lpstr>
      <vt:lpstr>A</vt:lpstr>
      <vt:lpstr>Sağlık ve Güvenlik İşaretleri Yön. Ek-1</vt:lpstr>
      <vt:lpstr>C</vt:lpstr>
      <vt:lpstr>Soru 72</vt:lpstr>
      <vt:lpstr>A</vt:lpstr>
      <vt:lpstr>Soru 73</vt:lpstr>
      <vt:lpstr>A</vt:lpstr>
      <vt:lpstr>Yönetmelik</vt:lpstr>
      <vt:lpstr>D</vt:lpstr>
      <vt:lpstr>Merdivenler</vt:lpstr>
      <vt:lpstr>B</vt:lpstr>
      <vt:lpstr>Ek– 1 Ekranlı Araçlarla Çalışmalarda Aranacak Asgari Gerekler</vt:lpstr>
      <vt:lpstr>A</vt:lpstr>
      <vt:lpstr>Doğru taşıma teknikleri</vt:lpstr>
      <vt:lpstr>D</vt:lpstr>
      <vt:lpstr>YAPI İŞLERİNDE İŞ SAĞLIĞI VE GÜVENLİĞİ YÖNETMELİĞİ </vt:lpstr>
      <vt:lpstr>C</vt:lpstr>
      <vt:lpstr>YAPI İŞLERİNDE İŞ SAĞLIĞI VE GÜVENLİĞİ YÖNETMELİĞİ Resmi Gazete Tarihi: 05.10.2013 Resmi Gazete Sayısı: 28786 http://www.batiosgb.com.tr/DersKonularinaGoreMevzuat.aspx?id=391 </vt:lpstr>
      <vt:lpstr>B</vt:lpstr>
      <vt:lpstr>YAPI İŞLERİNDE İŞ SAĞLIĞI VE GÜVENLİĞİ YÖNETMELİĞİ Resmi Gazete Tarihi: 05.10.2013 Resmi Gazete Sayısı: 28786 http://www.batiosgb.com.tr/DersKonularinaGoreMevzuat.aspx?id=391</vt:lpstr>
      <vt:lpstr>C</vt:lpstr>
      <vt:lpstr>YAPI İŞLERİNDE İŞ SAĞLIĞI VE GÜVENLİĞİ YÖNETMELİĞİ Resmi Gazete Tarihi: 05.10.2013 Resmi Gazete Sayısı: 28786 http://www.batiosgb.com.tr/DersKonularinaGoreMevzuat.aspx?id=391</vt:lpstr>
      <vt:lpstr>A</vt:lpstr>
      <vt:lpstr>YAPI İŞLERİNDE İŞ SAĞLIĞI VE GÜVENLİĞİ YÖNETMELİĞİ Resmi Gazete Tarihi: 05.10.2013 Resmi Gazete Sayısı: 28786 http://www.batiosgb.com.tr/DersKonularinaGoreMevzuat.aspx?id=391</vt:lpstr>
      <vt:lpstr>C</vt:lpstr>
      <vt:lpstr>Soru 83</vt:lpstr>
      <vt:lpstr>D</vt:lpstr>
      <vt:lpstr>Soru 84</vt:lpstr>
      <vt:lpstr>D</vt:lpstr>
      <vt:lpstr>Kapalı Alanlarda Çalışmalarda Alınacak Genel Korunma Önlemleri</vt:lpstr>
      <vt:lpstr>A</vt:lpstr>
      <vt:lpstr>D</vt:lpstr>
      <vt:lpstr>KİŞİSEL KORUYUCU DONANIMLARIN SEÇİMİ VE KULLANIMI: </vt:lpstr>
      <vt:lpstr>B</vt:lpstr>
      <vt:lpstr>Daire Testere Tezgahlarında Güvenlik</vt:lpstr>
      <vt:lpstr>A</vt:lpstr>
      <vt:lpstr>Mevzuat Açısından İşverenin Yükümlülükleri</vt:lpstr>
      <vt:lpstr>D</vt:lpstr>
      <vt:lpstr>D</vt:lpstr>
      <vt:lpstr>İş Sağlığı ve Güvenliği Eğitimlerinin Usul ve Esasları Hakkında Yönetmelik</vt:lpstr>
      <vt:lpstr>C</vt:lpstr>
      <vt:lpstr>B</vt:lpstr>
      <vt:lpstr>CEBRİ HAVALANDIRMA</vt:lpstr>
      <vt:lpstr>B</vt:lpstr>
      <vt:lpstr>A</vt:lpstr>
      <vt:lpstr>Soru 95</vt:lpstr>
      <vt:lpstr>B</vt:lpstr>
      <vt:lpstr>4857 Sayılı İş Kanunu</vt:lpstr>
      <vt:lpstr>A</vt:lpstr>
      <vt:lpstr>İlgili Mevzuat</vt:lpstr>
      <vt:lpstr>C</vt:lpstr>
      <vt:lpstr>A</vt:lpstr>
      <vt:lpstr>İş Sağlığı ve Güvenliği Eğitimlerinin Usul ve Esasları Hakkında Yönetmelik</vt:lpstr>
      <vt:lpstr>B</vt:lpstr>
      <vt:lpstr>İlgili Mevzuatlar</vt:lpstr>
      <vt:lpstr>İŞ GÜVENLİĞİ UZMANLIĞI  DENEME SINAVI VIII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SEMİH</dc:creator>
  <cp:lastModifiedBy>SEMİH</cp:lastModifiedBy>
  <cp:revision>78</cp:revision>
  <dcterms:created xsi:type="dcterms:W3CDTF">2013-04-25T19:51:05Z</dcterms:created>
  <dcterms:modified xsi:type="dcterms:W3CDTF">2013-11-02T12:39:08Z</dcterms:modified>
</cp:coreProperties>
</file>