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sldIdLst>
    <p:sldId id="256" r:id="rId2"/>
    <p:sldId id="457" r:id="rId3"/>
    <p:sldId id="357" r:id="rId4"/>
    <p:sldId id="462" r:id="rId5"/>
    <p:sldId id="358" r:id="rId6"/>
    <p:sldId id="359" r:id="rId7"/>
    <p:sldId id="360" r:id="rId8"/>
    <p:sldId id="361" r:id="rId9"/>
    <p:sldId id="458" r:id="rId10"/>
    <p:sldId id="362" r:id="rId11"/>
    <p:sldId id="459" r:id="rId12"/>
    <p:sldId id="363" r:id="rId13"/>
    <p:sldId id="460" r:id="rId14"/>
    <p:sldId id="364" r:id="rId15"/>
    <p:sldId id="365" r:id="rId16"/>
    <p:sldId id="461" r:id="rId17"/>
    <p:sldId id="366" r:id="rId18"/>
    <p:sldId id="464" r:id="rId19"/>
    <p:sldId id="367" r:id="rId20"/>
    <p:sldId id="368" r:id="rId21"/>
    <p:sldId id="369" r:id="rId22"/>
    <p:sldId id="370" r:id="rId23"/>
    <p:sldId id="371" r:id="rId24"/>
    <p:sldId id="372" r:id="rId25"/>
    <p:sldId id="465" r:id="rId26"/>
    <p:sldId id="373" r:id="rId27"/>
    <p:sldId id="374" r:id="rId28"/>
    <p:sldId id="375" r:id="rId29"/>
    <p:sldId id="376" r:id="rId30"/>
    <p:sldId id="377" r:id="rId31"/>
    <p:sldId id="378" r:id="rId32"/>
    <p:sldId id="466" r:id="rId33"/>
    <p:sldId id="379" r:id="rId34"/>
    <p:sldId id="467" r:id="rId35"/>
    <p:sldId id="380" r:id="rId36"/>
    <p:sldId id="468" r:id="rId37"/>
    <p:sldId id="381" r:id="rId38"/>
    <p:sldId id="382" r:id="rId39"/>
    <p:sldId id="469" r:id="rId40"/>
    <p:sldId id="383" r:id="rId41"/>
    <p:sldId id="384" r:id="rId42"/>
    <p:sldId id="385" r:id="rId43"/>
    <p:sldId id="386" r:id="rId44"/>
    <p:sldId id="470" r:id="rId45"/>
    <p:sldId id="387" r:id="rId46"/>
    <p:sldId id="472" r:id="rId47"/>
    <p:sldId id="388" r:id="rId48"/>
    <p:sldId id="473" r:id="rId49"/>
    <p:sldId id="389" r:id="rId50"/>
    <p:sldId id="474" r:id="rId51"/>
    <p:sldId id="390" r:id="rId52"/>
    <p:sldId id="391" r:id="rId53"/>
    <p:sldId id="392" r:id="rId54"/>
    <p:sldId id="475" r:id="rId55"/>
    <p:sldId id="393" r:id="rId56"/>
    <p:sldId id="394" r:id="rId57"/>
    <p:sldId id="476" r:id="rId58"/>
    <p:sldId id="395" r:id="rId59"/>
    <p:sldId id="477" r:id="rId60"/>
    <p:sldId id="396" r:id="rId61"/>
    <p:sldId id="478" r:id="rId62"/>
    <p:sldId id="397" r:id="rId63"/>
    <p:sldId id="398" r:id="rId64"/>
    <p:sldId id="399" r:id="rId65"/>
    <p:sldId id="400" r:id="rId66"/>
    <p:sldId id="401" r:id="rId67"/>
    <p:sldId id="402" r:id="rId68"/>
    <p:sldId id="479" r:id="rId69"/>
    <p:sldId id="403" r:id="rId70"/>
    <p:sldId id="404" r:id="rId71"/>
    <p:sldId id="480" r:id="rId72"/>
    <p:sldId id="405" r:id="rId73"/>
    <p:sldId id="406" r:id="rId74"/>
    <p:sldId id="407" r:id="rId75"/>
    <p:sldId id="408" r:id="rId76"/>
    <p:sldId id="409" r:id="rId77"/>
    <p:sldId id="410" r:id="rId78"/>
    <p:sldId id="411" r:id="rId79"/>
    <p:sldId id="412" r:id="rId80"/>
    <p:sldId id="413" r:id="rId81"/>
    <p:sldId id="414" r:id="rId82"/>
    <p:sldId id="415" r:id="rId83"/>
    <p:sldId id="482" r:id="rId84"/>
    <p:sldId id="416" r:id="rId85"/>
    <p:sldId id="417" r:id="rId86"/>
    <p:sldId id="418" r:id="rId87"/>
    <p:sldId id="419" r:id="rId88"/>
    <p:sldId id="420" r:id="rId89"/>
    <p:sldId id="421" r:id="rId90"/>
    <p:sldId id="422" r:id="rId91"/>
    <p:sldId id="423" r:id="rId92"/>
    <p:sldId id="424" r:id="rId93"/>
    <p:sldId id="425" r:id="rId94"/>
    <p:sldId id="426" r:id="rId95"/>
    <p:sldId id="427" r:id="rId96"/>
    <p:sldId id="428" r:id="rId97"/>
    <p:sldId id="429" r:id="rId98"/>
    <p:sldId id="430" r:id="rId99"/>
    <p:sldId id="431" r:id="rId100"/>
    <p:sldId id="432" r:id="rId101"/>
    <p:sldId id="433" r:id="rId102"/>
    <p:sldId id="434" r:id="rId103"/>
    <p:sldId id="435" r:id="rId104"/>
    <p:sldId id="436" r:id="rId105"/>
    <p:sldId id="437" r:id="rId106"/>
    <p:sldId id="438" r:id="rId107"/>
    <p:sldId id="439" r:id="rId108"/>
    <p:sldId id="440" r:id="rId109"/>
    <p:sldId id="441" r:id="rId110"/>
    <p:sldId id="442" r:id="rId111"/>
    <p:sldId id="443" r:id="rId112"/>
    <p:sldId id="444" r:id="rId113"/>
    <p:sldId id="445" r:id="rId114"/>
    <p:sldId id="446" r:id="rId115"/>
    <p:sldId id="447" r:id="rId116"/>
    <p:sldId id="448" r:id="rId117"/>
    <p:sldId id="449" r:id="rId118"/>
    <p:sldId id="481" r:id="rId119"/>
    <p:sldId id="450" r:id="rId120"/>
    <p:sldId id="451" r:id="rId121"/>
    <p:sldId id="452" r:id="rId122"/>
    <p:sldId id="453" r:id="rId123"/>
    <p:sldId id="454" r:id="rId124"/>
    <p:sldId id="455" r:id="rId125"/>
    <p:sldId id="456" r:id="rId12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9" autoAdjust="0"/>
    <p:restoredTop sz="86374" autoAdjust="0"/>
  </p:normalViewPr>
  <p:slideViewPr>
    <p:cSldViewPr>
      <p:cViewPr>
        <p:scale>
          <a:sx n="70" d="100"/>
          <a:sy n="70" d="100"/>
        </p:scale>
        <p:origin x="-2778" y="-13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A25D2F1-5C4E-4D0D-A965-9C28B8BE0367}" type="datetimeFigureOut">
              <a:rPr lang="tr-TR"/>
              <a:pPr>
                <a:defRPr/>
              </a:pPr>
              <a:t>28/07/2013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DAF0BB-4DB6-481F-9A6A-BD870117C681}" type="slidenum">
              <a:rPr lang="tr-TR"/>
              <a:pPr>
                <a:defRPr/>
              </a:pPr>
              <a:t>‹#›</a:t>
            </a:fld>
            <a:endParaRPr lang="tr-TR"/>
          </a:p>
        </p:txBody>
      </p:sp>
    </p:spTree>
    <p:extLst>
      <p:ext uri="{BB962C8B-B14F-4D97-AF65-F5344CB8AC3E}">
        <p14:creationId xmlns:p14="http://schemas.microsoft.com/office/powerpoint/2010/main" val="1051429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a:t>
            </a:fld>
            <a:endParaRPr lang="tr-T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123</a:t>
            </a:fld>
            <a:endParaRPr lang="tr-T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124</a:t>
            </a:fld>
            <a:endParaRPr lang="tr-T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2083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E92DC723-DBED-4B40-A5C4-9287A9ED68B6}" type="slidenum">
              <a:rPr lang="tr-TR" sz="1200"/>
              <a:pPr algn="r"/>
              <a:t>125</a:t>
            </a:fld>
            <a:endParaRPr lang="tr-T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19</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20</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21</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22</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23</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24</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26</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28</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29</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30</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31</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33</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37</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38</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40</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41</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42</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43</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45</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47</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49</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51</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52</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53</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55</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58</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60</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62</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63</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64</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65</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66</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67</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70</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72</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73</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74</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75</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76</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77</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78</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79</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80</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81</a:t>
            </a:fld>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82</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84</a:t>
            </a:fld>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85</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86</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87</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88</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89</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90</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91</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92</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93</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94</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95</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96</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97</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98</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99</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100</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a:t>
            </a:fld>
            <a:endParaRPr lang="tr-T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102</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103</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104</a:t>
            </a:fld>
            <a:endParaRPr lang="tr-T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105</a:t>
            </a:fld>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106</a:t>
            </a:fld>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107</a:t>
            </a:fld>
            <a:endParaRPr lang="tr-T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108</a:t>
            </a:fld>
            <a:endParaRPr lang="tr-T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109</a:t>
            </a:fld>
            <a:endParaRPr lang="tr-T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110</a:t>
            </a:fld>
            <a:endParaRPr lang="tr-T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111</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14</a:t>
            </a:fld>
            <a:endParaRPr lang="tr-T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112</a:t>
            </a:fld>
            <a:endParaRPr lang="tr-T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113</a:t>
            </a:fld>
            <a:endParaRPr lang="tr-T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114</a:t>
            </a:fld>
            <a:endParaRPr lang="tr-T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115</a:t>
            </a:fld>
            <a:endParaRPr lang="tr-T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116</a:t>
            </a:fld>
            <a:endParaRPr lang="tr-T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117</a:t>
            </a:fld>
            <a:endParaRPr lang="tr-T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119</a:t>
            </a:fld>
            <a:endParaRPr lang="tr-T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120</a:t>
            </a:fld>
            <a:endParaRPr lang="tr-T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121</a:t>
            </a:fld>
            <a:endParaRPr lang="tr-T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C06B741F-BA94-41AC-BBA7-E91C0585A0B3}"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B7C1043-FB37-4145-826F-22A505C230DB}" type="slidenum">
              <a:rPr lang="tr-TR"/>
              <a:pPr>
                <a:defRPr/>
              </a:pPr>
              <a:t>‹#›</a:t>
            </a:fld>
            <a:endParaRPr lang="tr-TR"/>
          </a:p>
        </p:txBody>
      </p:sp>
    </p:spTree>
    <p:extLst>
      <p:ext uri="{BB962C8B-B14F-4D97-AF65-F5344CB8AC3E}">
        <p14:creationId xmlns:p14="http://schemas.microsoft.com/office/powerpoint/2010/main" val="115299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4D2858-9566-418B-B790-90F6EB72B78F}"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6E6AE6E-D396-450E-A69F-F78C5F79F396}" type="slidenum">
              <a:rPr lang="tr-TR"/>
              <a:pPr>
                <a:defRPr/>
              </a:pPr>
              <a:t>‹#›</a:t>
            </a:fld>
            <a:endParaRPr lang="tr-TR"/>
          </a:p>
        </p:txBody>
      </p:sp>
    </p:spTree>
    <p:extLst>
      <p:ext uri="{BB962C8B-B14F-4D97-AF65-F5344CB8AC3E}">
        <p14:creationId xmlns:p14="http://schemas.microsoft.com/office/powerpoint/2010/main" val="407516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BA9FF032-8E6D-40D5-B15B-7E411B982A3C}"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8FB22ED-4BEF-486E-A438-6ED8596B99A7}" type="slidenum">
              <a:rPr lang="tr-TR"/>
              <a:pPr>
                <a:defRPr/>
              </a:pPr>
              <a:t>‹#›</a:t>
            </a:fld>
            <a:endParaRPr lang="tr-TR"/>
          </a:p>
        </p:txBody>
      </p:sp>
    </p:spTree>
    <p:extLst>
      <p:ext uri="{BB962C8B-B14F-4D97-AF65-F5344CB8AC3E}">
        <p14:creationId xmlns:p14="http://schemas.microsoft.com/office/powerpoint/2010/main" val="140376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1A1C32B-665B-4656-83F1-9A3EB72D90E3}"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88B27FD-AB22-4964-B91B-39F7442AC49F}" type="slidenum">
              <a:rPr lang="tr-TR"/>
              <a:pPr>
                <a:defRPr/>
              </a:pPr>
              <a:t>‹#›</a:t>
            </a:fld>
            <a:endParaRPr lang="tr-TR"/>
          </a:p>
        </p:txBody>
      </p:sp>
    </p:spTree>
    <p:extLst>
      <p:ext uri="{BB962C8B-B14F-4D97-AF65-F5344CB8AC3E}">
        <p14:creationId xmlns:p14="http://schemas.microsoft.com/office/powerpoint/2010/main" val="8281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0512571-0E92-4B60-858F-9A7172A97ED6}"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01C205D-6FF1-43E2-87D8-D989E903E699}" type="slidenum">
              <a:rPr lang="tr-TR"/>
              <a:pPr>
                <a:defRPr/>
              </a:pPr>
              <a:t>‹#›</a:t>
            </a:fld>
            <a:endParaRPr lang="tr-TR"/>
          </a:p>
        </p:txBody>
      </p:sp>
    </p:spTree>
    <p:extLst>
      <p:ext uri="{BB962C8B-B14F-4D97-AF65-F5344CB8AC3E}">
        <p14:creationId xmlns:p14="http://schemas.microsoft.com/office/powerpoint/2010/main" val="241774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DB689988-759A-47A1-A94D-F5E1EF68C41A}" type="datetime1">
              <a:rPr lang="tr-TR"/>
              <a:pPr>
                <a:defRPr/>
              </a:pPr>
              <a:t>28/07/2013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6136436-F198-46CC-8F58-B2A965556C64}" type="slidenum">
              <a:rPr lang="tr-TR"/>
              <a:pPr>
                <a:defRPr/>
              </a:pPr>
              <a:t>‹#›</a:t>
            </a:fld>
            <a:endParaRPr lang="tr-TR"/>
          </a:p>
        </p:txBody>
      </p:sp>
    </p:spTree>
    <p:extLst>
      <p:ext uri="{BB962C8B-B14F-4D97-AF65-F5344CB8AC3E}">
        <p14:creationId xmlns:p14="http://schemas.microsoft.com/office/powerpoint/2010/main" val="18531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6946E682-EFB9-4C6E-BAD7-F48F4D78D125}" type="datetime1">
              <a:rPr lang="tr-TR"/>
              <a:pPr>
                <a:defRPr/>
              </a:pPr>
              <a:t>28/07/2013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268F3DB6-5130-411C-A0A5-99AF15A475A0}" type="slidenum">
              <a:rPr lang="tr-TR"/>
              <a:pPr>
                <a:defRPr/>
              </a:pPr>
              <a:t>‹#›</a:t>
            </a:fld>
            <a:endParaRPr lang="tr-TR"/>
          </a:p>
        </p:txBody>
      </p:sp>
    </p:spTree>
    <p:extLst>
      <p:ext uri="{BB962C8B-B14F-4D97-AF65-F5344CB8AC3E}">
        <p14:creationId xmlns:p14="http://schemas.microsoft.com/office/powerpoint/2010/main" val="248431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D79DB577-4530-4A53-BE16-FCE39FA1DE57}" type="datetime1">
              <a:rPr lang="tr-TR"/>
              <a:pPr>
                <a:defRPr/>
              </a:pPr>
              <a:t>28/07/2013</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7DEB257-3282-4EE6-982D-52208177D50E}" type="slidenum">
              <a:rPr lang="tr-TR"/>
              <a:pPr>
                <a:defRPr/>
              </a:pPr>
              <a:t>‹#›</a:t>
            </a:fld>
            <a:endParaRPr lang="tr-TR"/>
          </a:p>
        </p:txBody>
      </p:sp>
    </p:spTree>
    <p:extLst>
      <p:ext uri="{BB962C8B-B14F-4D97-AF65-F5344CB8AC3E}">
        <p14:creationId xmlns:p14="http://schemas.microsoft.com/office/powerpoint/2010/main" val="30489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603CD8D-25E6-43A2-A08A-B920F2EEF082}" type="datetime1">
              <a:rPr lang="tr-TR"/>
              <a:pPr>
                <a:defRPr/>
              </a:pPr>
              <a:t>28/07/2013</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D0D4352-DB7A-4982-8BD1-8D8C863EE550}" type="slidenum">
              <a:rPr lang="tr-TR"/>
              <a:pPr>
                <a:defRPr/>
              </a:pPr>
              <a:t>‹#›</a:t>
            </a:fld>
            <a:endParaRPr lang="tr-TR"/>
          </a:p>
        </p:txBody>
      </p:sp>
    </p:spTree>
    <p:extLst>
      <p:ext uri="{BB962C8B-B14F-4D97-AF65-F5344CB8AC3E}">
        <p14:creationId xmlns:p14="http://schemas.microsoft.com/office/powerpoint/2010/main" val="1449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CDC2B5C-81A1-4BE4-9B47-6D2CA4FCA623}" type="datetime1">
              <a:rPr lang="tr-TR"/>
              <a:pPr>
                <a:defRPr/>
              </a:pPr>
              <a:t>28/07/2013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0ECC020-36BA-4B2F-B214-CAB00ED7959A}" type="slidenum">
              <a:rPr lang="tr-TR"/>
              <a:pPr>
                <a:defRPr/>
              </a:pPr>
              <a:t>‹#›</a:t>
            </a:fld>
            <a:endParaRPr lang="tr-TR"/>
          </a:p>
        </p:txBody>
      </p:sp>
    </p:spTree>
    <p:extLst>
      <p:ext uri="{BB962C8B-B14F-4D97-AF65-F5344CB8AC3E}">
        <p14:creationId xmlns:p14="http://schemas.microsoft.com/office/powerpoint/2010/main" val="373673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C064F3-36C7-4A4B-9C6E-D3F9D15B093B}" type="datetime1">
              <a:rPr lang="tr-TR"/>
              <a:pPr>
                <a:defRPr/>
              </a:pPr>
              <a:t>28/07/2013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025C4A7-4866-44E3-A8B5-A62207F30383}" type="slidenum">
              <a:rPr lang="tr-TR"/>
              <a:pPr>
                <a:defRPr/>
              </a:pPr>
              <a:t>‹#›</a:t>
            </a:fld>
            <a:endParaRPr lang="tr-TR"/>
          </a:p>
        </p:txBody>
      </p:sp>
    </p:spTree>
    <p:extLst>
      <p:ext uri="{BB962C8B-B14F-4D97-AF65-F5344CB8AC3E}">
        <p14:creationId xmlns:p14="http://schemas.microsoft.com/office/powerpoint/2010/main" val="319395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65D48C4-CBBF-4927-AD9A-C62F4D2D7492}" type="datetime1">
              <a:rPr lang="tr-TR"/>
              <a:pPr>
                <a:defRPr/>
              </a:pPr>
              <a:t>28/07/2013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AD8AF8-68D3-4F9F-A100-92DF12A8984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tr.wikipedia.org/wiki/Ne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	Türkiye’de iş süresinin ilk kez sekiz saatle sınırlandırılmasını sağlayan Ereğli Havza-i </a:t>
            </a:r>
            <a:r>
              <a:rPr lang="tr-TR" sz="2800" dirty="0" err="1">
                <a:solidFill>
                  <a:schemeClr val="tx1"/>
                </a:solidFill>
              </a:rPr>
              <a:t>Fahmiyesi</a:t>
            </a:r>
            <a:r>
              <a:rPr lang="tr-TR" sz="2800" dirty="0">
                <a:solidFill>
                  <a:schemeClr val="tx1"/>
                </a:solidFill>
              </a:rPr>
              <a:t> Maden Amelesinin Hukukuna Müteallik Kanun (Ereğli Kömür Havzası Maden İşçisinin Hukukuna İlişkin 151 Sayılı Kanun) hangi tarihte çıkmıştır?</a:t>
            </a:r>
          </a:p>
          <a:p>
            <a:pPr algn="l"/>
            <a:r>
              <a:rPr lang="tr-TR" sz="2800" dirty="0">
                <a:solidFill>
                  <a:schemeClr val="tx1"/>
                </a:solidFill>
              </a:rPr>
              <a:t>A)	8 Haziran 1936</a:t>
            </a:r>
          </a:p>
          <a:p>
            <a:pPr algn="l"/>
            <a:r>
              <a:rPr lang="tr-TR" sz="2800" dirty="0">
                <a:solidFill>
                  <a:schemeClr val="tx1"/>
                </a:solidFill>
              </a:rPr>
              <a:t>B)	10 Eylül 1921</a:t>
            </a:r>
          </a:p>
          <a:p>
            <a:pPr algn="l"/>
            <a:r>
              <a:rPr lang="tr-TR" sz="2800" dirty="0">
                <a:solidFill>
                  <a:schemeClr val="tx1"/>
                </a:solidFill>
              </a:rPr>
              <a:t>C)	24 Nisan 1930</a:t>
            </a:r>
          </a:p>
          <a:p>
            <a:pPr algn="l"/>
            <a:r>
              <a:rPr lang="tr-TR" sz="2800" dirty="0">
                <a:solidFill>
                  <a:schemeClr val="tx1"/>
                </a:solidFill>
              </a:rPr>
              <a:t>D)	</a:t>
            </a:r>
            <a:r>
              <a:rPr lang="tr-TR" sz="2800" dirty="0" smtClean="0">
                <a:solidFill>
                  <a:schemeClr val="tx1"/>
                </a:solidFill>
              </a:rPr>
              <a:t>12 </a:t>
            </a:r>
            <a:r>
              <a:rPr lang="tr-TR" sz="2800" dirty="0">
                <a:solidFill>
                  <a:schemeClr val="tx1"/>
                </a:solidFill>
              </a:rPr>
              <a:t>Ağustos 1967</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 Aşağıdakilerden hangisi yasada belirlenen ara dinlenmesi sürelerinden değildir? </a:t>
            </a:r>
          </a:p>
          <a:p>
            <a:pPr algn="l"/>
            <a:r>
              <a:rPr lang="tr-TR" sz="2800" dirty="0">
                <a:solidFill>
                  <a:schemeClr val="tx1"/>
                </a:solidFill>
              </a:rPr>
              <a:t>A)	4 saat veya daha kısa süreli işlerde 15 dakika,</a:t>
            </a:r>
          </a:p>
          <a:p>
            <a:pPr algn="l"/>
            <a:r>
              <a:rPr lang="tr-TR" sz="2800" dirty="0">
                <a:solidFill>
                  <a:schemeClr val="tx1"/>
                </a:solidFill>
              </a:rPr>
              <a:t>B)	4 saatten fazla ve 7,5 saate kadar (7,5 saat dahil) süreli işlerde yarım saat,   </a:t>
            </a:r>
          </a:p>
          <a:p>
            <a:pPr algn="l"/>
            <a:r>
              <a:rPr lang="tr-TR" sz="2800" dirty="0">
                <a:solidFill>
                  <a:schemeClr val="tx1"/>
                </a:solidFill>
              </a:rPr>
              <a:t>C)	7,5 saatten fazla süreli işlerde 1 saat,</a:t>
            </a:r>
          </a:p>
          <a:p>
            <a:pPr algn="l"/>
            <a:r>
              <a:rPr lang="tr-TR" sz="2800" dirty="0">
                <a:solidFill>
                  <a:schemeClr val="tx1"/>
                </a:solidFill>
              </a:rPr>
              <a:t>D)	8 saatten fazla süren işlerde 1 saat 15 dakika</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a:t>
            </a:fld>
            <a:endParaRPr lang="tr-TR"/>
          </a:p>
        </p:txBody>
      </p:sp>
    </p:spTree>
    <p:extLst>
      <p:ext uri="{BB962C8B-B14F-4D97-AF65-F5344CB8AC3E}">
        <p14:creationId xmlns:p14="http://schemas.microsoft.com/office/powerpoint/2010/main" val="885538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77) Taşınabilir merdivenler düşey yüzeylere yaslandığında, yatay uzunluk düşey uzunluğun kaç katı olmalıdır? </a:t>
            </a:r>
          </a:p>
          <a:p>
            <a:pPr algn="l"/>
            <a:r>
              <a:rPr lang="tr-TR" sz="2800" dirty="0">
                <a:solidFill>
                  <a:schemeClr val="tx1"/>
                </a:solidFill>
              </a:rPr>
              <a:t>A) ½	  	 	B) ¼	       </a:t>
            </a:r>
          </a:p>
          <a:p>
            <a:pPr algn="l"/>
            <a:r>
              <a:rPr lang="tr-TR" sz="2800" dirty="0">
                <a:solidFill>
                  <a:schemeClr val="tx1"/>
                </a:solidFill>
              </a:rPr>
              <a:t>C) 1			D) 2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100</a:t>
            </a:fld>
            <a:endParaRPr lang="tr-TR"/>
          </a:p>
        </p:txBody>
      </p:sp>
    </p:spTree>
    <p:extLst>
      <p:ext uri="{BB962C8B-B14F-4D97-AF65-F5344CB8AC3E}">
        <p14:creationId xmlns:p14="http://schemas.microsoft.com/office/powerpoint/2010/main" val="385043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78) Aşağıdakilerden hangisi </a:t>
            </a:r>
            <a:r>
              <a:rPr lang="tr-TR" sz="2800" dirty="0" err="1">
                <a:solidFill>
                  <a:schemeClr val="tx1"/>
                </a:solidFill>
              </a:rPr>
              <a:t>iksa</a:t>
            </a:r>
            <a:r>
              <a:rPr lang="tr-TR" sz="2800" dirty="0">
                <a:solidFill>
                  <a:schemeClr val="tx1"/>
                </a:solidFill>
              </a:rPr>
              <a:t> için en </a:t>
            </a:r>
            <a:r>
              <a:rPr lang="tr-TR" sz="2800" dirty="0" smtClean="0">
                <a:solidFill>
                  <a:schemeClr val="tx1"/>
                </a:solidFill>
              </a:rPr>
              <a:t>ideal </a:t>
            </a:r>
            <a:r>
              <a:rPr lang="tr-TR" sz="2800" dirty="0">
                <a:solidFill>
                  <a:schemeClr val="tx1"/>
                </a:solidFill>
              </a:rPr>
              <a:t>malzemedir? </a:t>
            </a:r>
          </a:p>
          <a:p>
            <a:pPr algn="l"/>
            <a:r>
              <a:rPr lang="tr-TR" sz="2800" dirty="0">
                <a:solidFill>
                  <a:schemeClr val="tx1"/>
                </a:solidFill>
              </a:rPr>
              <a:t>A) Ahşap 		B) Çelik </a:t>
            </a:r>
          </a:p>
          <a:p>
            <a:pPr algn="l"/>
            <a:r>
              <a:rPr lang="tr-TR" sz="2800" dirty="0">
                <a:solidFill>
                  <a:schemeClr val="tx1"/>
                </a:solidFill>
              </a:rPr>
              <a:t>C) Organik Alaşım	D) Alüminyum Hidrolik</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101</a:t>
            </a:fld>
            <a:endParaRPr lang="tr-TR"/>
          </a:p>
        </p:txBody>
      </p:sp>
    </p:spTree>
    <p:extLst>
      <p:ext uri="{BB962C8B-B14F-4D97-AF65-F5344CB8AC3E}">
        <p14:creationId xmlns:p14="http://schemas.microsoft.com/office/powerpoint/2010/main" val="3234845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79) Yeraltında insan taşınmasında kullanılacak halatlar için aşağıdaki ifadelerden hangisi yanlıştır? </a:t>
            </a:r>
          </a:p>
          <a:p>
            <a:pPr algn="l"/>
            <a:r>
              <a:rPr lang="tr-TR" sz="2400" dirty="0">
                <a:solidFill>
                  <a:schemeClr val="tx1"/>
                </a:solidFill>
              </a:rPr>
              <a:t>A)	Yeraltında her taşıyıcı halat, insan taşınması için hizmete konulmadan önce, taşınması öngörülen yükle en az 3 kez taşıma deneyine tabi tutulur.</a:t>
            </a:r>
          </a:p>
          <a:p>
            <a:pPr algn="l"/>
            <a:r>
              <a:rPr lang="tr-TR" sz="2400" dirty="0">
                <a:solidFill>
                  <a:schemeClr val="tx1"/>
                </a:solidFill>
              </a:rPr>
              <a:t>B)	İnsan taşınmasındaki en ağır yük, malzeme taşınmasındaki en ağır yükün % 75 ini geçemez.</a:t>
            </a:r>
          </a:p>
          <a:p>
            <a:pPr algn="l"/>
            <a:r>
              <a:rPr lang="tr-TR" sz="2400" dirty="0">
                <a:solidFill>
                  <a:schemeClr val="tx1"/>
                </a:solidFill>
              </a:rPr>
              <a:t>C)	Halatlar, Bakanlığın izni olmadan insan taşımasında 18 aydan çok kullanılamaz.</a:t>
            </a:r>
          </a:p>
          <a:p>
            <a:pPr algn="l"/>
            <a:r>
              <a:rPr lang="tr-TR" sz="2400" dirty="0">
                <a:solidFill>
                  <a:schemeClr val="tx1"/>
                </a:solidFill>
              </a:rPr>
              <a:t>D)	Ekleme(matiz) yapılmış halatların, insan taşımasında kullanılması yasaktır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102</a:t>
            </a:fld>
            <a:endParaRPr lang="tr-TR"/>
          </a:p>
        </p:txBody>
      </p:sp>
    </p:spTree>
    <p:extLst>
      <p:ext uri="{BB962C8B-B14F-4D97-AF65-F5344CB8AC3E}">
        <p14:creationId xmlns:p14="http://schemas.microsoft.com/office/powerpoint/2010/main" val="2306142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80) Yer altı ocaklarında tesis edilen demiryollarının eğimi en fazla ne kadar olmalıdır? </a:t>
            </a:r>
          </a:p>
          <a:p>
            <a:pPr algn="l"/>
            <a:r>
              <a:rPr lang="tr-TR" sz="2800" dirty="0">
                <a:solidFill>
                  <a:schemeClr val="tx1"/>
                </a:solidFill>
              </a:rPr>
              <a:t>A) % 1		B) %0,5</a:t>
            </a:r>
          </a:p>
          <a:p>
            <a:pPr algn="l"/>
            <a:r>
              <a:rPr lang="tr-TR" sz="2800" dirty="0">
                <a:solidFill>
                  <a:schemeClr val="tx1"/>
                </a:solidFill>
              </a:rPr>
              <a:t>C) %2		D) %1,5</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103</a:t>
            </a:fld>
            <a:endParaRPr lang="tr-TR"/>
          </a:p>
        </p:txBody>
      </p:sp>
    </p:spTree>
    <p:extLst>
      <p:ext uri="{BB962C8B-B14F-4D97-AF65-F5344CB8AC3E}">
        <p14:creationId xmlns:p14="http://schemas.microsoft.com/office/powerpoint/2010/main" val="4037353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81) Madenlerde patlamayan lağım olması durumunda ne gibi işlem yapılmalıdır? </a:t>
            </a:r>
          </a:p>
          <a:p>
            <a:pPr algn="l"/>
            <a:r>
              <a:rPr lang="tr-TR" sz="2800" dirty="0">
                <a:solidFill>
                  <a:schemeClr val="tx1"/>
                </a:solidFill>
              </a:rPr>
              <a:t>A)	Olduğu gibi bırakılır</a:t>
            </a:r>
          </a:p>
          <a:p>
            <a:pPr algn="l"/>
            <a:r>
              <a:rPr lang="tr-TR" sz="2800" dirty="0">
                <a:solidFill>
                  <a:schemeClr val="tx1"/>
                </a:solidFill>
              </a:rPr>
              <a:t>B)	Yeni bir lağıma bağlanarak elektrikli ateşleme ile patlatılır</a:t>
            </a:r>
          </a:p>
          <a:p>
            <a:pPr algn="l"/>
            <a:r>
              <a:rPr lang="tr-TR" sz="2800" dirty="0">
                <a:solidFill>
                  <a:schemeClr val="tx1"/>
                </a:solidFill>
              </a:rPr>
              <a:t>C)	30 cm paraleline yeni lağım açılarak imha edilir</a:t>
            </a:r>
          </a:p>
          <a:p>
            <a:pPr algn="l"/>
            <a:r>
              <a:rPr lang="tr-TR" sz="28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104</a:t>
            </a:fld>
            <a:endParaRPr lang="tr-TR"/>
          </a:p>
        </p:txBody>
      </p:sp>
    </p:spTree>
    <p:extLst>
      <p:ext uri="{BB962C8B-B14F-4D97-AF65-F5344CB8AC3E}">
        <p14:creationId xmlns:p14="http://schemas.microsoft.com/office/powerpoint/2010/main" val="4075582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82) Yer altında iki kat arasını birleştiren </a:t>
            </a:r>
            <a:r>
              <a:rPr lang="tr-TR" sz="2800" dirty="0" err="1">
                <a:solidFill>
                  <a:schemeClr val="tx1"/>
                </a:solidFill>
              </a:rPr>
              <a:t>tahkimatlı</a:t>
            </a:r>
            <a:r>
              <a:rPr lang="tr-TR" sz="2800" dirty="0">
                <a:solidFill>
                  <a:schemeClr val="tx1"/>
                </a:solidFill>
              </a:rPr>
              <a:t> bir bürün bir bölümünün insan iniş çıkışı için merdivenle teçhiz edildiği, bir bölümün ise cevher ve </a:t>
            </a:r>
            <a:r>
              <a:rPr lang="tr-TR" sz="2800" dirty="0" err="1">
                <a:solidFill>
                  <a:schemeClr val="tx1"/>
                </a:solidFill>
              </a:rPr>
              <a:t>ramble</a:t>
            </a:r>
            <a:r>
              <a:rPr lang="tr-TR" sz="2800" dirty="0">
                <a:solidFill>
                  <a:schemeClr val="tx1"/>
                </a:solidFill>
              </a:rPr>
              <a:t> nakledildiği açıklığa ne denir? </a:t>
            </a:r>
          </a:p>
          <a:p>
            <a:pPr algn="l"/>
            <a:r>
              <a:rPr lang="tr-TR" sz="2800" dirty="0">
                <a:solidFill>
                  <a:schemeClr val="tx1"/>
                </a:solidFill>
              </a:rPr>
              <a:t>A)Fere		B) Kelebe</a:t>
            </a:r>
          </a:p>
          <a:p>
            <a:pPr algn="l"/>
            <a:r>
              <a:rPr lang="tr-TR" sz="2800" dirty="0">
                <a:solidFill>
                  <a:schemeClr val="tx1"/>
                </a:solidFill>
              </a:rPr>
              <a:t>C) Başyukarı		D)</a:t>
            </a:r>
            <a:r>
              <a:rPr lang="tr-TR" sz="2800" dirty="0" err="1">
                <a:solidFill>
                  <a:schemeClr val="tx1"/>
                </a:solidFill>
              </a:rPr>
              <a:t>Bür</a:t>
            </a:r>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105</a:t>
            </a:fld>
            <a:endParaRPr lang="tr-TR"/>
          </a:p>
        </p:txBody>
      </p:sp>
    </p:spTree>
    <p:extLst>
      <p:ext uri="{BB962C8B-B14F-4D97-AF65-F5344CB8AC3E}">
        <p14:creationId xmlns:p14="http://schemas.microsoft.com/office/powerpoint/2010/main" val="242007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83) Gürültülü ortamda kulak koruyucusunun işyerinde hazır bulundurulması için en düşük desibel kaç olmalıdır?</a:t>
            </a:r>
          </a:p>
          <a:p>
            <a:pPr algn="l"/>
            <a:r>
              <a:rPr lang="tr-TR" sz="2800" dirty="0">
                <a:solidFill>
                  <a:schemeClr val="tx1"/>
                </a:solidFill>
              </a:rPr>
              <a:t>A)	80 desibel ve üstü</a:t>
            </a:r>
          </a:p>
          <a:p>
            <a:pPr algn="l"/>
            <a:r>
              <a:rPr lang="tr-TR" sz="2800" dirty="0">
                <a:solidFill>
                  <a:schemeClr val="tx1"/>
                </a:solidFill>
              </a:rPr>
              <a:t>B)	85 desibel ve üstü</a:t>
            </a:r>
          </a:p>
          <a:p>
            <a:pPr algn="l"/>
            <a:r>
              <a:rPr lang="tr-TR" sz="2800" dirty="0">
                <a:solidFill>
                  <a:schemeClr val="tx1"/>
                </a:solidFill>
              </a:rPr>
              <a:t>C)	90 desibel ve üstü</a:t>
            </a:r>
          </a:p>
          <a:p>
            <a:pPr algn="l"/>
            <a:r>
              <a:rPr lang="tr-TR" sz="2800" dirty="0">
                <a:solidFill>
                  <a:schemeClr val="tx1"/>
                </a:solidFill>
              </a:rPr>
              <a:t>D)	95 desibel ve üstü</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106</a:t>
            </a:fld>
            <a:endParaRPr lang="tr-TR"/>
          </a:p>
        </p:txBody>
      </p:sp>
    </p:spTree>
    <p:extLst>
      <p:ext uri="{BB962C8B-B14F-4D97-AF65-F5344CB8AC3E}">
        <p14:creationId xmlns:p14="http://schemas.microsoft.com/office/powerpoint/2010/main" val="2212211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84) Aşağıdaki işlerden hangisinde yapılan çalışmalarda emniyet kemeri kullanılmasına gerek yoktur?</a:t>
            </a:r>
          </a:p>
          <a:p>
            <a:pPr algn="l"/>
            <a:r>
              <a:rPr lang="tr-TR" sz="2800" dirty="0">
                <a:solidFill>
                  <a:schemeClr val="tx1"/>
                </a:solidFill>
              </a:rPr>
              <a:t>A)	İskelelerde çalışma</a:t>
            </a:r>
          </a:p>
          <a:p>
            <a:pPr algn="l"/>
            <a:r>
              <a:rPr lang="tr-TR" sz="2800" dirty="0">
                <a:solidFill>
                  <a:schemeClr val="tx1"/>
                </a:solidFill>
              </a:rPr>
              <a:t>B)	Prefabrik parçaların montajı</a:t>
            </a:r>
          </a:p>
          <a:p>
            <a:pPr algn="l"/>
            <a:r>
              <a:rPr lang="tr-TR" sz="2800" dirty="0">
                <a:solidFill>
                  <a:schemeClr val="tx1"/>
                </a:solidFill>
              </a:rPr>
              <a:t>C)	Direk ya da sütunlarda çalışma</a:t>
            </a:r>
          </a:p>
          <a:p>
            <a:pPr algn="l"/>
            <a:r>
              <a:rPr lang="tr-TR" sz="2800" dirty="0">
                <a:solidFill>
                  <a:schemeClr val="tx1"/>
                </a:solidFill>
              </a:rPr>
              <a:t>D)	Sıcak demircilik işlerinde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107</a:t>
            </a:fld>
            <a:endParaRPr lang="tr-TR"/>
          </a:p>
        </p:txBody>
      </p:sp>
    </p:spTree>
    <p:extLst>
      <p:ext uri="{BB962C8B-B14F-4D97-AF65-F5344CB8AC3E}">
        <p14:creationId xmlns:p14="http://schemas.microsoft.com/office/powerpoint/2010/main" val="354833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85)  İş Ekipmanlarının Kullanımında Sağlık ve Güvenlik Şartları Yönetmeliği’ne göre işyerinde kullanılan iş ekipmanlarının kullanımı ve kontrolleri ile ilgili olarak aşağıdakilerden hangisi doğrudur?</a:t>
            </a:r>
          </a:p>
          <a:p>
            <a:pPr algn="l"/>
            <a:r>
              <a:rPr lang="tr-TR" sz="2000" dirty="0">
                <a:solidFill>
                  <a:schemeClr val="tx1"/>
                </a:solidFill>
              </a:rPr>
              <a:t>A)	İş ekipmanlarını kullanma görevi verilen operatörler, bu ekipmanların periyodik kontrollerini yapabilirler.</a:t>
            </a:r>
          </a:p>
          <a:p>
            <a:pPr algn="l"/>
            <a:r>
              <a:rPr lang="tr-TR" sz="2000" dirty="0">
                <a:solidFill>
                  <a:schemeClr val="tx1"/>
                </a:solidFill>
              </a:rPr>
              <a:t>B)	İş ekipmanlarının periyodik kontrollerini sadece mühendisler yapabilir.</a:t>
            </a:r>
          </a:p>
          <a:p>
            <a:pPr algn="l"/>
            <a:r>
              <a:rPr lang="tr-TR" sz="2000" dirty="0">
                <a:solidFill>
                  <a:schemeClr val="tx1"/>
                </a:solidFill>
              </a:rPr>
              <a:t>C)	İş ekipmanlarının periyodik kontrollerini, Çalışma Bakanlığı’na kayıt yaptırmış olan ilgili branşlardan mühendis, tekniker ve yüksek teknikerler yapabilir. </a:t>
            </a:r>
          </a:p>
          <a:p>
            <a:pPr algn="l"/>
            <a:r>
              <a:rPr lang="tr-TR" sz="2000" dirty="0">
                <a:solidFill>
                  <a:schemeClr val="tx1"/>
                </a:solidFill>
              </a:rPr>
              <a:t>D)	Tüm iş ekipmanlarının yılda bir kere kontrol edilmesi gerekir.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108</a:t>
            </a:fld>
            <a:endParaRPr lang="tr-TR"/>
          </a:p>
        </p:txBody>
      </p:sp>
    </p:spTree>
    <p:extLst>
      <p:ext uri="{BB962C8B-B14F-4D97-AF65-F5344CB8AC3E}">
        <p14:creationId xmlns:p14="http://schemas.microsoft.com/office/powerpoint/2010/main" val="794996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86) 5510 sayılı Sosyal Sigortalar ve Genel Sağlık Sigortası Kanunu 13. Maddesine göre aşağıdaki durumlardan hangisi iş kazası sayılmaz? </a:t>
            </a:r>
          </a:p>
          <a:p>
            <a:pPr algn="l"/>
            <a:r>
              <a:rPr lang="tr-TR" sz="2400" dirty="0">
                <a:solidFill>
                  <a:schemeClr val="tx1"/>
                </a:solidFill>
              </a:rPr>
              <a:t>A)	Görevli olarak işyerine malzeme almaya giden işçinin geçirdiği trafik kazası</a:t>
            </a:r>
          </a:p>
          <a:p>
            <a:pPr algn="l"/>
            <a:r>
              <a:rPr lang="tr-TR" sz="2400" dirty="0">
                <a:solidFill>
                  <a:schemeClr val="tx1"/>
                </a:solidFill>
              </a:rPr>
              <a:t>B)	Servis hizmeti verilmeyen işyerinde kendi aracıyla işe gelen işçinin karayolunda  geçirdiği trafik kazası</a:t>
            </a:r>
          </a:p>
          <a:p>
            <a:pPr algn="l"/>
            <a:r>
              <a:rPr lang="tr-TR" sz="2400" dirty="0">
                <a:solidFill>
                  <a:schemeClr val="tx1"/>
                </a:solidFill>
              </a:rPr>
              <a:t>C)	İşveren tarafından sağlanan taşıtla evine dönen işçinin geçirdiği trafik kazası</a:t>
            </a:r>
          </a:p>
          <a:p>
            <a:pPr algn="l"/>
            <a:r>
              <a:rPr lang="tr-TR" sz="2400" dirty="0">
                <a:solidFill>
                  <a:schemeClr val="tx1"/>
                </a:solidFill>
              </a:rPr>
              <a:t>D)	İşyerinde buzdan kayarak düşen işçinin kazası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109</a:t>
            </a:fld>
            <a:endParaRPr lang="tr-TR"/>
          </a:p>
        </p:txBody>
      </p:sp>
    </p:spTree>
    <p:extLst>
      <p:ext uri="{BB962C8B-B14F-4D97-AF65-F5344CB8AC3E}">
        <p14:creationId xmlns:p14="http://schemas.microsoft.com/office/powerpoint/2010/main" val="248169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46050"/>
          </a:xfrm>
        </p:spPr>
        <p:txBody>
          <a:bodyPr/>
          <a:lstStyle/>
          <a:p>
            <a:pPr algn="l"/>
            <a:r>
              <a:rPr lang="tr-TR" dirty="0" smtClean="0"/>
              <a:t>7.</a:t>
            </a:r>
            <a:endParaRPr lang="tr-TR" dirty="0"/>
          </a:p>
        </p:txBody>
      </p:sp>
      <p:sp>
        <p:nvSpPr>
          <p:cNvPr id="3" name="2 İçerik Yer Tutucusu"/>
          <p:cNvSpPr>
            <a:spLocks noGrp="1"/>
          </p:cNvSpPr>
          <p:nvPr>
            <p:ph idx="1"/>
          </p:nvPr>
        </p:nvSpPr>
        <p:spPr>
          <a:xfrm>
            <a:off x="457200" y="908720"/>
            <a:ext cx="8435280" cy="5616624"/>
          </a:xfrm>
        </p:spPr>
        <p:txBody>
          <a:bodyPr/>
          <a:lstStyle/>
          <a:p>
            <a:r>
              <a:rPr lang="tr-TR" sz="2400" b="1" dirty="0" smtClean="0"/>
              <a:t>Ara dinlenmesi (4857 sayılı İş Kanunu)</a:t>
            </a:r>
            <a:br>
              <a:rPr lang="tr-TR" sz="2400" b="1" dirty="0" smtClean="0"/>
            </a:br>
            <a:r>
              <a:rPr lang="tr-TR" sz="2400" b="1" dirty="0" smtClean="0"/>
              <a:t>MADDE 68. -</a:t>
            </a:r>
            <a:r>
              <a:rPr lang="tr-TR" sz="2400" dirty="0" smtClean="0"/>
              <a:t> Günlük çalışma süresinin ortalama bir zamanında o yerin gelenekleri ve işin gereğine göre ayarlanmak suretiyle işçilere; </a:t>
            </a:r>
          </a:p>
          <a:p>
            <a:pPr lvl="0"/>
            <a:r>
              <a:rPr lang="tr-TR" sz="2400" dirty="0" smtClean="0"/>
              <a:t>Dört saat veya daha kısa süreli işlerde </a:t>
            </a:r>
            <a:r>
              <a:rPr lang="tr-TR" sz="2400" dirty="0" err="1" smtClean="0"/>
              <a:t>onbeş</a:t>
            </a:r>
            <a:r>
              <a:rPr lang="tr-TR" sz="2400" dirty="0" smtClean="0"/>
              <a:t> dakika, </a:t>
            </a:r>
          </a:p>
          <a:p>
            <a:pPr lvl="0"/>
            <a:r>
              <a:rPr lang="tr-TR" sz="2400" dirty="0" smtClean="0"/>
              <a:t>Dört saatten fazla ve </a:t>
            </a:r>
            <a:r>
              <a:rPr lang="tr-TR" sz="2400" dirty="0" err="1" smtClean="0"/>
              <a:t>yedibuçuk</a:t>
            </a:r>
            <a:r>
              <a:rPr lang="tr-TR" sz="2400" dirty="0" smtClean="0"/>
              <a:t> saate kadar (</a:t>
            </a:r>
            <a:r>
              <a:rPr lang="tr-TR" sz="2400" dirty="0" err="1" smtClean="0"/>
              <a:t>yedibuçuk</a:t>
            </a:r>
            <a:r>
              <a:rPr lang="tr-TR" sz="2400" dirty="0" smtClean="0"/>
              <a:t> saat dahil) süreli işlerde yarım saat, </a:t>
            </a:r>
          </a:p>
          <a:p>
            <a:pPr lvl="0"/>
            <a:r>
              <a:rPr lang="tr-TR" sz="2400" dirty="0" err="1" smtClean="0"/>
              <a:t>Yedibuçuk</a:t>
            </a:r>
            <a:r>
              <a:rPr lang="tr-TR" sz="2400" dirty="0" smtClean="0"/>
              <a:t> saatten fazla süreli işlerde bir saat, </a:t>
            </a:r>
          </a:p>
          <a:p>
            <a:r>
              <a:rPr lang="tr-TR" sz="2400" dirty="0" smtClean="0"/>
              <a:t>Ara dinlenmesi verilir.</a:t>
            </a:r>
          </a:p>
          <a:p>
            <a:r>
              <a:rPr lang="tr-TR" sz="2400" dirty="0" smtClean="0"/>
              <a:t>Bu dinlenme süreleri en az olup aralıksız verilir. </a:t>
            </a:r>
          </a:p>
          <a:p>
            <a:r>
              <a:rPr lang="tr-TR" sz="2400" dirty="0" smtClean="0"/>
              <a:t>Dinlenmeler bir işyerinde işçilere aynı veya değişik saatlerde kullandırılabilir. </a:t>
            </a:r>
          </a:p>
          <a:p>
            <a:r>
              <a:rPr lang="tr-TR" sz="2400" dirty="0" smtClean="0"/>
              <a:t>Ara dinlenmeleri çalışma süresinden sayılmaz.</a:t>
            </a:r>
          </a:p>
          <a:p>
            <a:endParaRPr lang="tr-TR"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11</a:t>
            </a:fld>
            <a:endParaRPr lang="tr-T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87) İş kazalarının içinde önlenmesi mümkün olmayan kaçınılmaz kazaların oranı aşağıdakilerden hangisidir? </a:t>
            </a:r>
          </a:p>
          <a:p>
            <a:pPr algn="l"/>
            <a:r>
              <a:rPr lang="tr-TR" sz="2800" dirty="0">
                <a:solidFill>
                  <a:schemeClr val="tx1"/>
                </a:solidFill>
              </a:rPr>
              <a:t>A) %2			B) %3</a:t>
            </a:r>
          </a:p>
          <a:p>
            <a:pPr algn="l"/>
            <a:r>
              <a:rPr lang="tr-TR" sz="2800" dirty="0">
                <a:solidFill>
                  <a:schemeClr val="tx1"/>
                </a:solidFill>
              </a:rPr>
              <a:t>C) %5			D) %10</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110</a:t>
            </a:fld>
            <a:endParaRPr lang="tr-TR"/>
          </a:p>
        </p:txBody>
      </p:sp>
    </p:spTree>
    <p:extLst>
      <p:ext uri="{BB962C8B-B14F-4D97-AF65-F5344CB8AC3E}">
        <p14:creationId xmlns:p14="http://schemas.microsoft.com/office/powerpoint/2010/main" val="287354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88) İş yerindeki tehlikeli kimyasal maddelerden kaynaklanacak kaza, olay ve acil durumlarda yapılacak işleri önceden belirleyen bir ……………………..hazırlanmalıdır.  Cümlesinde noktalı yere aşağıdakilerden hangisinin gelmesi gerekir? </a:t>
            </a:r>
          </a:p>
          <a:p>
            <a:pPr algn="l"/>
            <a:r>
              <a:rPr lang="tr-TR" sz="2800" dirty="0">
                <a:solidFill>
                  <a:schemeClr val="tx1"/>
                </a:solidFill>
              </a:rPr>
              <a:t>A)	Acil eylem planı</a:t>
            </a:r>
          </a:p>
          <a:p>
            <a:pPr algn="l"/>
            <a:r>
              <a:rPr lang="tr-TR" sz="2800" dirty="0">
                <a:solidFill>
                  <a:schemeClr val="tx1"/>
                </a:solidFill>
              </a:rPr>
              <a:t>B)	Etkilenmiş alan planı</a:t>
            </a:r>
          </a:p>
          <a:p>
            <a:pPr algn="l"/>
            <a:r>
              <a:rPr lang="tr-TR" sz="2800" dirty="0">
                <a:solidFill>
                  <a:schemeClr val="tx1"/>
                </a:solidFill>
              </a:rPr>
              <a:t>C)	Patlamadan korunma dokümanı</a:t>
            </a:r>
          </a:p>
          <a:p>
            <a:pPr algn="l"/>
            <a:r>
              <a:rPr lang="tr-TR" sz="2800" dirty="0">
                <a:solidFill>
                  <a:schemeClr val="tx1"/>
                </a:solidFill>
              </a:rPr>
              <a:t>D)	Risk analiz</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111</a:t>
            </a:fld>
            <a:endParaRPr lang="tr-TR"/>
          </a:p>
        </p:txBody>
      </p:sp>
    </p:spTree>
    <p:extLst>
      <p:ext uri="{BB962C8B-B14F-4D97-AF65-F5344CB8AC3E}">
        <p14:creationId xmlns:p14="http://schemas.microsoft.com/office/powerpoint/2010/main" val="79198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89) Kanserojen ve Mutajen Maddeler ile çalışanların yüksek düzeyde maruziyetine neden olabilecek beklenmedik bir olay veya kaza halinde yapılacak işlemlerden hangisi yanlıştır? </a:t>
            </a:r>
          </a:p>
          <a:p>
            <a:pPr algn="l"/>
            <a:r>
              <a:rPr lang="tr-TR" sz="2400" dirty="0">
                <a:solidFill>
                  <a:schemeClr val="tx1"/>
                </a:solidFill>
              </a:rPr>
              <a:t>A)	İşveren, çalışanlara durum hakkında derhal bilgi verecektir.</a:t>
            </a:r>
          </a:p>
          <a:p>
            <a:pPr algn="l"/>
            <a:r>
              <a:rPr lang="tr-TR" sz="2400" dirty="0">
                <a:solidFill>
                  <a:schemeClr val="tx1"/>
                </a:solidFill>
              </a:rPr>
              <a:t>B)	İşyeri derhal kapatılacaktır.</a:t>
            </a:r>
          </a:p>
          <a:p>
            <a:pPr algn="l"/>
            <a:r>
              <a:rPr lang="tr-TR" sz="2400" dirty="0">
                <a:solidFill>
                  <a:schemeClr val="tx1"/>
                </a:solidFill>
              </a:rPr>
              <a:t>C)	Etkilenmiş alana girecek kişilerin koruyucu giyim eşyası ve solunum cihazı kullanmaları sağlanacaktır. </a:t>
            </a:r>
          </a:p>
          <a:p>
            <a:pPr algn="l"/>
            <a:r>
              <a:rPr lang="tr-TR" sz="2400" dirty="0">
                <a:solidFill>
                  <a:schemeClr val="tx1"/>
                </a:solidFill>
              </a:rPr>
              <a:t>D)	Koruyucu araç ve gereci bulunmayan işçilerin etkilenmiş alanda çalışmasına izin verilmeyecektir.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112</a:t>
            </a:fld>
            <a:endParaRPr lang="tr-TR"/>
          </a:p>
        </p:txBody>
      </p:sp>
    </p:spTree>
    <p:extLst>
      <p:ext uri="{BB962C8B-B14F-4D97-AF65-F5344CB8AC3E}">
        <p14:creationId xmlns:p14="http://schemas.microsoft.com/office/powerpoint/2010/main" val="25944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90) İşyeri ortam faktörlerinden kaynaklanan hastalıkların (meslek hastalıkları) yükümlülük süresi dışında; işveren, işçilerin kişisel sağlık dosyalarını işten ayrılma tarihinden itibaren kaç yıl süreyle saklamak zorundadır? </a:t>
            </a:r>
          </a:p>
          <a:p>
            <a:pPr algn="l"/>
            <a:r>
              <a:rPr lang="tr-TR" sz="2800" dirty="0">
                <a:solidFill>
                  <a:schemeClr val="tx1"/>
                </a:solidFill>
              </a:rPr>
              <a:t>A) 5 yıl		B) 10 yıl</a:t>
            </a:r>
          </a:p>
          <a:p>
            <a:pPr algn="l"/>
            <a:r>
              <a:rPr lang="tr-TR" sz="2800" dirty="0">
                <a:solidFill>
                  <a:schemeClr val="tx1"/>
                </a:solidFill>
              </a:rPr>
              <a:t>C) 15 yıl		D) 20 yıl</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113</a:t>
            </a:fld>
            <a:endParaRPr lang="tr-TR"/>
          </a:p>
        </p:txBody>
      </p:sp>
    </p:spTree>
    <p:extLst>
      <p:ext uri="{BB962C8B-B14F-4D97-AF65-F5344CB8AC3E}">
        <p14:creationId xmlns:p14="http://schemas.microsoft.com/office/powerpoint/2010/main" val="388076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91) Bir akü fabrikasında çalışan işçinin maruz kaldığı kurşun zehirlenmesi tablosu mevzuatımızda tarif edilen meslek hastalığı sınıflamasına göre hangi grupta yer alacaktır?</a:t>
            </a:r>
          </a:p>
          <a:p>
            <a:pPr algn="l"/>
            <a:r>
              <a:rPr lang="tr-TR" sz="2800" dirty="0">
                <a:solidFill>
                  <a:schemeClr val="tx1"/>
                </a:solidFill>
              </a:rPr>
              <a:t>A)	Fiziksel nedenlerle oluşan meslek hastalığı</a:t>
            </a:r>
          </a:p>
          <a:p>
            <a:pPr algn="l"/>
            <a:r>
              <a:rPr lang="tr-TR" sz="2800" dirty="0">
                <a:solidFill>
                  <a:schemeClr val="tx1"/>
                </a:solidFill>
              </a:rPr>
              <a:t>B)	Mesleki cilt hastalığı</a:t>
            </a:r>
          </a:p>
          <a:p>
            <a:pPr algn="l"/>
            <a:r>
              <a:rPr lang="tr-TR" sz="2800" dirty="0">
                <a:solidFill>
                  <a:schemeClr val="tx1"/>
                </a:solidFill>
              </a:rPr>
              <a:t>C)	Mesleki solunum sistemi hastalığı</a:t>
            </a:r>
          </a:p>
          <a:p>
            <a:pPr algn="l"/>
            <a:r>
              <a:rPr lang="tr-TR" sz="2800" dirty="0">
                <a:solidFill>
                  <a:schemeClr val="tx1"/>
                </a:solidFill>
              </a:rPr>
              <a:t>D)	Kimyasal nedenlerle oluşan meslek hastalığı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114</a:t>
            </a:fld>
            <a:endParaRPr lang="tr-TR"/>
          </a:p>
        </p:txBody>
      </p:sp>
    </p:spTree>
    <p:extLst>
      <p:ext uri="{BB962C8B-B14F-4D97-AF65-F5344CB8AC3E}">
        <p14:creationId xmlns:p14="http://schemas.microsoft.com/office/powerpoint/2010/main" val="245920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92)  Elektrik ve aydınlatma tesisatının kontrol periyodu nedir?</a:t>
            </a:r>
          </a:p>
          <a:p>
            <a:pPr algn="l"/>
            <a:r>
              <a:rPr lang="tr-TR" sz="2800" dirty="0">
                <a:solidFill>
                  <a:schemeClr val="tx1"/>
                </a:solidFill>
              </a:rPr>
              <a:t>A) 3 ay            	B) 6 ay                </a:t>
            </a:r>
          </a:p>
          <a:p>
            <a:pPr algn="l"/>
            <a:r>
              <a:rPr lang="tr-TR" sz="2800" dirty="0">
                <a:solidFill>
                  <a:schemeClr val="tx1"/>
                </a:solidFill>
              </a:rPr>
              <a:t>C) Yılda bir        	D) 2 yılda bir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115</a:t>
            </a:fld>
            <a:endParaRPr lang="tr-TR"/>
          </a:p>
        </p:txBody>
      </p:sp>
    </p:spTree>
    <p:extLst>
      <p:ext uri="{BB962C8B-B14F-4D97-AF65-F5344CB8AC3E}">
        <p14:creationId xmlns:p14="http://schemas.microsoft.com/office/powerpoint/2010/main" val="2556327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93) Bir işyerinde Sağlık Gözetiminin ilk adımı olarak yapılması gereken işlem hangisidir?  </a:t>
            </a:r>
          </a:p>
          <a:p>
            <a:pPr algn="l"/>
            <a:r>
              <a:rPr lang="tr-TR" sz="2800" dirty="0">
                <a:solidFill>
                  <a:schemeClr val="tx1"/>
                </a:solidFill>
              </a:rPr>
              <a:t>A)	Tüm kimyasallara ilişkin olarak malzeme güvenlik bilgi formlarının oluşturulması  </a:t>
            </a:r>
          </a:p>
          <a:p>
            <a:pPr algn="l"/>
            <a:r>
              <a:rPr lang="tr-TR" sz="2800" dirty="0">
                <a:solidFill>
                  <a:schemeClr val="tx1"/>
                </a:solidFill>
              </a:rPr>
              <a:t>B)	Tüm fiziksel unsurlara ilişkin olarak malzeme güvenlik bilgi formlarının oluşturulması  </a:t>
            </a:r>
          </a:p>
          <a:p>
            <a:pPr algn="l"/>
            <a:r>
              <a:rPr lang="tr-TR" sz="2800" dirty="0">
                <a:solidFill>
                  <a:schemeClr val="tx1"/>
                </a:solidFill>
              </a:rPr>
              <a:t>C)	Tüm biyolojik etkenlere ilişkin olarak malzeme güvenlik bilgi formlarının oluşturulması  </a:t>
            </a:r>
          </a:p>
          <a:p>
            <a:pPr algn="l"/>
            <a:r>
              <a:rPr lang="tr-TR" sz="2800" dirty="0">
                <a:solidFill>
                  <a:schemeClr val="tx1"/>
                </a:solidFill>
              </a:rPr>
              <a:t>D)	D)  Hepsi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116</a:t>
            </a:fld>
            <a:endParaRPr lang="tr-TR"/>
          </a:p>
        </p:txBody>
      </p:sp>
    </p:spTree>
    <p:extLst>
      <p:ext uri="{BB962C8B-B14F-4D97-AF65-F5344CB8AC3E}">
        <p14:creationId xmlns:p14="http://schemas.microsoft.com/office/powerpoint/2010/main" val="415063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94) Yaşları ve medeni halleri ne olursa olsun en az kaç kadın işçi çalıştırılan işyerlerinde kreş ve çocuk bakım yurdu kurulması zorunludur? </a:t>
            </a:r>
          </a:p>
          <a:p>
            <a:pPr algn="l"/>
            <a:r>
              <a:rPr lang="tr-TR" sz="2800" dirty="0">
                <a:solidFill>
                  <a:schemeClr val="tx1"/>
                </a:solidFill>
              </a:rPr>
              <a:t>A) 50			</a:t>
            </a:r>
            <a:r>
              <a:rPr lang="tr-TR" sz="2800" dirty="0" smtClean="0">
                <a:solidFill>
                  <a:schemeClr val="tx1"/>
                </a:solidFill>
              </a:rPr>
              <a:t>            B</a:t>
            </a:r>
            <a:r>
              <a:rPr lang="tr-TR" sz="2800" dirty="0">
                <a:solidFill>
                  <a:schemeClr val="tx1"/>
                </a:solidFill>
              </a:rPr>
              <a:t>) 100</a:t>
            </a:r>
          </a:p>
          <a:p>
            <a:pPr algn="l"/>
            <a:r>
              <a:rPr lang="tr-TR" sz="2800" dirty="0">
                <a:solidFill>
                  <a:schemeClr val="tx1"/>
                </a:solidFill>
              </a:rPr>
              <a:t>C) 150			D) 250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117</a:t>
            </a:fld>
            <a:endParaRPr lang="tr-TR"/>
          </a:p>
        </p:txBody>
      </p:sp>
    </p:spTree>
    <p:extLst>
      <p:ext uri="{BB962C8B-B14F-4D97-AF65-F5344CB8AC3E}">
        <p14:creationId xmlns:p14="http://schemas.microsoft.com/office/powerpoint/2010/main" val="1501814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lstStyle/>
          <a:p>
            <a:pPr algn="l"/>
            <a:r>
              <a:rPr lang="tr-TR" sz="3200" dirty="0" smtClean="0"/>
              <a:t>94</a:t>
            </a:r>
            <a:endParaRPr lang="tr-TR" sz="3200" dirty="0"/>
          </a:p>
        </p:txBody>
      </p:sp>
      <p:sp>
        <p:nvSpPr>
          <p:cNvPr id="3" name="2 İçerik Yer Tutucusu"/>
          <p:cNvSpPr>
            <a:spLocks noGrp="1"/>
          </p:cNvSpPr>
          <p:nvPr>
            <p:ph idx="1"/>
          </p:nvPr>
        </p:nvSpPr>
        <p:spPr>
          <a:xfrm>
            <a:off x="457200" y="620688"/>
            <a:ext cx="8229600" cy="5505475"/>
          </a:xfrm>
        </p:spPr>
        <p:txBody>
          <a:bodyPr/>
          <a:lstStyle/>
          <a:p>
            <a:r>
              <a:rPr lang="tr-TR" sz="2400" dirty="0" smtClean="0">
                <a:solidFill>
                  <a:srgbClr val="FF0000"/>
                </a:solidFill>
              </a:rPr>
              <a:t>Yaşları ve medeni halleri ne olursa olsun, 150 den çok kadın işçi çalıştırılan işyerlerinde, 0-6 yaşındaki çocukların bırakılması ve bakılması, emziren işçilerin çocuklarını emzirmeleri için işveren tarafından, çalışma yerlerinden ayrı ve işyerine yakın bir yurdun kurulması zorunludur.Yurt açma yükümlülüğünde olan işverenler yurt içinde anaokulu da açmak zorundadırlar.Y</a:t>
            </a:r>
            <a:r>
              <a:rPr lang="tr-TR" sz="2400" dirty="0" smtClean="0"/>
              <a:t>urt, işyerine 250 metreden daha uzaksa işveren taşıt sağlamakla yükümlüdür.</a:t>
            </a:r>
          </a:p>
          <a:p>
            <a:r>
              <a:rPr lang="tr-TR" sz="2400" dirty="0" smtClean="0"/>
              <a:t>(İş Kanunu Madde:78, Gebe ve Emzikli Kadınların Çalıştırma Şartlarıyla Emzirme Odaları ve Çocuk Bakım Yurtlarına Dair Yönetmelik Madde:15)</a:t>
            </a:r>
          </a:p>
          <a:p>
            <a:endParaRPr lang="tr-TR" sz="2400"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118</a:t>
            </a:fld>
            <a:endParaRPr lang="tr-T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95) Çocuklar ve genç işçiler için aşağıdakilerden hangisi doğrudur?</a:t>
            </a:r>
          </a:p>
          <a:p>
            <a:pPr algn="l"/>
            <a:r>
              <a:rPr lang="tr-TR" sz="2800" dirty="0">
                <a:solidFill>
                  <a:schemeClr val="tx1"/>
                </a:solidFill>
              </a:rPr>
              <a:t>A)	Yüz kızartıcı suçlardan hüküm giymiş işveren veya vekiller yanlarında çalıştıramazlar</a:t>
            </a:r>
          </a:p>
          <a:p>
            <a:pPr algn="l"/>
            <a:r>
              <a:rPr lang="tr-TR" sz="2800" dirty="0">
                <a:solidFill>
                  <a:schemeClr val="tx1"/>
                </a:solidFill>
              </a:rPr>
              <a:t>B)	Çocuklara karşı işlenmiş suçlardan hüküm giyenler yanlarında çalıştıramazlar</a:t>
            </a:r>
          </a:p>
          <a:p>
            <a:pPr algn="l"/>
            <a:r>
              <a:rPr lang="tr-TR" sz="2800" dirty="0">
                <a:solidFill>
                  <a:schemeClr val="tx1"/>
                </a:solidFill>
              </a:rPr>
              <a:t>C)	16 yaşını doldurmamış genç işçiler ilgili yönetmelikte belirlenen bazı işlerde çalışabilirler.</a:t>
            </a:r>
          </a:p>
          <a:p>
            <a:pPr algn="l"/>
            <a:r>
              <a:rPr lang="tr-TR" sz="2800" dirty="0">
                <a:solidFill>
                  <a:schemeClr val="tx1"/>
                </a:solidFill>
              </a:rPr>
              <a:t>D)	Yukarıdakilerin hepsi doğrudur.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119</a:t>
            </a:fld>
            <a:endParaRPr lang="tr-TR"/>
          </a:p>
        </p:txBody>
      </p:sp>
    </p:spTree>
    <p:extLst>
      <p:ext uri="{BB962C8B-B14F-4D97-AF65-F5344CB8AC3E}">
        <p14:creationId xmlns:p14="http://schemas.microsoft.com/office/powerpoint/2010/main" val="255701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 Çalışma koşullarında değişiklik ne zaman söz konusu olabilir? </a:t>
            </a:r>
          </a:p>
          <a:p>
            <a:pPr algn="l"/>
            <a:r>
              <a:rPr lang="tr-TR" sz="2400" dirty="0">
                <a:solidFill>
                  <a:schemeClr val="tx1"/>
                </a:solidFill>
              </a:rPr>
              <a:t>A)	İşçinin çalışma yerinin değiştirilmesi esaslı değişiklik ise çalışma koşullarında değişiklik mevcuttur</a:t>
            </a:r>
          </a:p>
          <a:p>
            <a:pPr algn="l"/>
            <a:r>
              <a:rPr lang="tr-TR" sz="2400" dirty="0">
                <a:solidFill>
                  <a:schemeClr val="tx1"/>
                </a:solidFill>
              </a:rPr>
              <a:t>B)	İşçinin gördüğü işin niteliğinin herhangi bir şekilde değiştirilmesi durumunda mevcuttur</a:t>
            </a:r>
          </a:p>
          <a:p>
            <a:pPr algn="l"/>
            <a:r>
              <a:rPr lang="tr-TR" sz="2400" dirty="0">
                <a:solidFill>
                  <a:schemeClr val="tx1"/>
                </a:solidFill>
              </a:rPr>
              <a:t>C)	Değişiklik işyeri uygulaması dönüşmemiş olsa bile mevcuttur</a:t>
            </a:r>
          </a:p>
          <a:p>
            <a:pPr algn="l"/>
            <a:r>
              <a:rPr lang="tr-TR" sz="2400" dirty="0">
                <a:solidFill>
                  <a:schemeClr val="tx1"/>
                </a:solidFill>
              </a:rPr>
              <a:t>D)	İşçi tarafından kabul edilmese bile, uygulama alanı bulur.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a:t>
            </a:fld>
            <a:endParaRPr lang="tr-TR"/>
          </a:p>
        </p:txBody>
      </p:sp>
    </p:spTree>
    <p:extLst>
      <p:ext uri="{BB962C8B-B14F-4D97-AF65-F5344CB8AC3E}">
        <p14:creationId xmlns:p14="http://schemas.microsoft.com/office/powerpoint/2010/main" val="888571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96) ) Vardiyalı çalışmalarda gece dönemine denk düşen saatlerde kimler çalıştırılamaz? </a:t>
            </a:r>
          </a:p>
          <a:p>
            <a:pPr algn="l"/>
            <a:r>
              <a:rPr lang="tr-TR" sz="2800" dirty="0">
                <a:solidFill>
                  <a:schemeClr val="tx1"/>
                </a:solidFill>
              </a:rPr>
              <a:t>A)	Kadınlar</a:t>
            </a:r>
          </a:p>
          <a:p>
            <a:pPr algn="l"/>
            <a:r>
              <a:rPr lang="tr-TR" sz="2800" dirty="0">
                <a:solidFill>
                  <a:schemeClr val="tx1"/>
                </a:solidFill>
              </a:rPr>
              <a:t>B)	18 yaşını doldurmamış genç işçiler</a:t>
            </a:r>
          </a:p>
          <a:p>
            <a:pPr algn="l"/>
            <a:r>
              <a:rPr lang="tr-TR" sz="2800" dirty="0">
                <a:solidFill>
                  <a:schemeClr val="tx1"/>
                </a:solidFill>
              </a:rPr>
              <a:t>C)	20 yaşını doldurmamış olanlar</a:t>
            </a:r>
          </a:p>
          <a:p>
            <a:pPr algn="l"/>
            <a:r>
              <a:rPr lang="tr-TR" sz="2800" dirty="0">
                <a:solidFill>
                  <a:schemeClr val="tx1"/>
                </a:solidFill>
              </a:rPr>
              <a:t>D)	50 yaşın üstündekiler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120</a:t>
            </a:fld>
            <a:endParaRPr lang="tr-TR"/>
          </a:p>
        </p:txBody>
      </p:sp>
    </p:spTree>
    <p:extLst>
      <p:ext uri="{BB962C8B-B14F-4D97-AF65-F5344CB8AC3E}">
        <p14:creationId xmlns:p14="http://schemas.microsoft.com/office/powerpoint/2010/main" val="1381610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97) Bir işçi postası ile yürütülen işlerde, ikili ya da daha çok posta sayısının artırılması ya da üç posta halinde çalışılan işyerlerinde günlük çalışma süresinin 7,5 saatin altında saptanması sonucunda, çalışma sürelerindeki azalma nedeniyle, işçilerin ücretlerinden hangi oranda indirim yapılır?</a:t>
            </a:r>
          </a:p>
          <a:p>
            <a:pPr algn="l"/>
            <a:r>
              <a:rPr lang="tr-TR" sz="2800" dirty="0">
                <a:solidFill>
                  <a:schemeClr val="tx1"/>
                </a:solidFill>
              </a:rPr>
              <a:t>A)	Azalan sürenin tümü ücretten indirilir.  </a:t>
            </a:r>
          </a:p>
          <a:p>
            <a:pPr algn="l"/>
            <a:r>
              <a:rPr lang="tr-TR" sz="2800" dirty="0">
                <a:solidFill>
                  <a:schemeClr val="tx1"/>
                </a:solidFill>
              </a:rPr>
              <a:t>B)	Azalan sürenin 1/2 si ücretten indirilir.</a:t>
            </a:r>
          </a:p>
          <a:p>
            <a:pPr algn="l"/>
            <a:r>
              <a:rPr lang="tr-TR" sz="2800" dirty="0">
                <a:solidFill>
                  <a:schemeClr val="tx1"/>
                </a:solidFill>
              </a:rPr>
              <a:t>C)	Azalan sürenin 1/4 ü ücretten indirilir.</a:t>
            </a:r>
          </a:p>
          <a:p>
            <a:pPr algn="l"/>
            <a:r>
              <a:rPr lang="tr-TR" sz="2800" dirty="0">
                <a:solidFill>
                  <a:schemeClr val="tx1"/>
                </a:solidFill>
              </a:rPr>
              <a:t>D)	Azalan süre nedeni ile indirim yapılamaz.</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121</a:t>
            </a:fld>
            <a:endParaRPr lang="tr-TR"/>
          </a:p>
        </p:txBody>
      </p:sp>
    </p:spTree>
    <p:extLst>
      <p:ext uri="{BB962C8B-B14F-4D97-AF65-F5344CB8AC3E}">
        <p14:creationId xmlns:p14="http://schemas.microsoft.com/office/powerpoint/2010/main" val="337292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98) Çalışma yaşamında etik ile ilgili olarak aşağıdakilerden hangisi yanlıştır?</a:t>
            </a:r>
          </a:p>
          <a:p>
            <a:pPr algn="l"/>
            <a:r>
              <a:rPr lang="tr-TR" sz="2000" dirty="0">
                <a:solidFill>
                  <a:schemeClr val="tx1"/>
                </a:solidFill>
              </a:rPr>
              <a:t>A)	İş sağlığı profesyonelleri, işverenlerin iş sağlığı ve güvenliği alanındaki sorumlulukları yerine getirmelerinde olduğu gibi, işçilerin işe ilişkin sağlıklarını koruma ve destekleme konusunda da yeterli ve dürüst önerilerde bulunmalıdır.</a:t>
            </a:r>
          </a:p>
          <a:p>
            <a:pPr algn="l"/>
            <a:r>
              <a:rPr lang="tr-TR" sz="2000" dirty="0">
                <a:solidFill>
                  <a:schemeClr val="tx1"/>
                </a:solidFill>
              </a:rPr>
              <a:t>B)	İşverenler, tüm çalışanlarına eşit mesafede durmayı ilke edinmelidir.</a:t>
            </a:r>
          </a:p>
          <a:p>
            <a:pPr algn="l"/>
            <a:r>
              <a:rPr lang="tr-TR" sz="2000" dirty="0">
                <a:solidFill>
                  <a:schemeClr val="tx1"/>
                </a:solidFill>
              </a:rPr>
              <a:t>C)	Gelişmiş ülkelerin refahını artırmak için, gelişmekte olan ülkelerden ucuz işgücü sağlamak, fakir ülkenin ekonomisine katkı sağlayacağından etik olarak değerlendirilmelidir.</a:t>
            </a:r>
          </a:p>
          <a:p>
            <a:pPr algn="l"/>
            <a:r>
              <a:rPr lang="tr-TR" sz="2000" dirty="0">
                <a:solidFill>
                  <a:schemeClr val="tx1"/>
                </a:solidFill>
              </a:rPr>
              <a:t>D)	Bilimsel araştırmaların konuyla ilişkili endüstri tarafından desteklenmesi, araştırmaların güvenirliğine gölge düşürmektedir.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122</a:t>
            </a:fld>
            <a:endParaRPr lang="tr-TR"/>
          </a:p>
        </p:txBody>
      </p:sp>
    </p:spTree>
    <p:extLst>
      <p:ext uri="{BB962C8B-B14F-4D97-AF65-F5344CB8AC3E}">
        <p14:creationId xmlns:p14="http://schemas.microsoft.com/office/powerpoint/2010/main" val="76974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99) Aşağıdakilerden hangisi, işçilere verilecek İSG eğitim konularından biri değildir? </a:t>
            </a:r>
          </a:p>
          <a:p>
            <a:pPr algn="l"/>
            <a:r>
              <a:rPr lang="tr-TR" sz="2800" dirty="0">
                <a:solidFill>
                  <a:schemeClr val="tx1"/>
                </a:solidFill>
              </a:rPr>
              <a:t>A)	Genel iş sağlığı ve güvenliği kuralları</a:t>
            </a:r>
          </a:p>
          <a:p>
            <a:pPr algn="l"/>
            <a:r>
              <a:rPr lang="tr-TR" sz="2800" dirty="0">
                <a:solidFill>
                  <a:schemeClr val="tx1"/>
                </a:solidFill>
              </a:rPr>
              <a:t>B)	Mesleki gelişim</a:t>
            </a:r>
          </a:p>
          <a:p>
            <a:pPr algn="l"/>
            <a:r>
              <a:rPr lang="tr-TR" sz="2800" dirty="0">
                <a:solidFill>
                  <a:schemeClr val="tx1"/>
                </a:solidFill>
              </a:rPr>
              <a:t>C)	Kaza, yaralanma ve hastalıktan korunma prensipleri ve korunma tekniklerinin uygulanması</a:t>
            </a:r>
          </a:p>
          <a:p>
            <a:pPr algn="l"/>
            <a:r>
              <a:rPr lang="tr-TR" sz="2800" dirty="0">
                <a:solidFill>
                  <a:schemeClr val="tx1"/>
                </a:solidFill>
              </a:rPr>
              <a:t>D)	İş kazaları ve meslek hastalıkların sebepleri ve işyerindeki riskler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123</a:t>
            </a:fld>
            <a:endParaRPr lang="tr-TR"/>
          </a:p>
        </p:txBody>
      </p:sp>
    </p:spTree>
    <p:extLst>
      <p:ext uri="{BB962C8B-B14F-4D97-AF65-F5344CB8AC3E}">
        <p14:creationId xmlns:p14="http://schemas.microsoft.com/office/powerpoint/2010/main" val="1755624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100) İletişim, insanın hayatını sosyal bir varlık olarak sürdürebilmesi için vazgeçilmez bir unsurdur. Aşağıdakilerden hangisi bu ifadeyi desteklemez? </a:t>
            </a:r>
          </a:p>
          <a:p>
            <a:pPr algn="l"/>
            <a:r>
              <a:rPr lang="tr-TR" sz="2000" dirty="0">
                <a:solidFill>
                  <a:schemeClr val="tx1"/>
                </a:solidFill>
              </a:rPr>
              <a:t>A)	İletişim; kişileri birbirine bağlayarak, onların sosyal bir grup halinde uyum içinde yaşamalarına yardımcı olur.</a:t>
            </a:r>
          </a:p>
          <a:p>
            <a:pPr algn="l"/>
            <a:r>
              <a:rPr lang="tr-TR" sz="2000" dirty="0">
                <a:solidFill>
                  <a:schemeClr val="tx1"/>
                </a:solidFill>
              </a:rPr>
              <a:t>B)	Belli bir toplumda insanın kendinden önce var olan kuralları öğrenmesi, değer ve inançları benimsemesi ve buna uygun olarak kendisine verilen rolleri oynaması, yani toplumsallaşması ancak iletişimle gerçekleşebilir.</a:t>
            </a:r>
          </a:p>
          <a:p>
            <a:pPr algn="l"/>
            <a:r>
              <a:rPr lang="tr-TR" sz="2000" dirty="0">
                <a:solidFill>
                  <a:schemeClr val="tx1"/>
                </a:solidFill>
              </a:rPr>
              <a:t>C)	İnsanlar toplumlarla bir arada olabilmek, onlara kendilerini anlatabilmek, onları anlamak için iletişim kurarlar.</a:t>
            </a:r>
          </a:p>
          <a:p>
            <a:pPr algn="l"/>
            <a:r>
              <a:rPr lang="tr-TR" sz="2000" dirty="0">
                <a:solidFill>
                  <a:schemeClr val="tx1"/>
                </a:solidFill>
              </a:rPr>
              <a:t>D)	İletişim, bireyin kendi amacı doğrultusunda hareket etmesi için yapılır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124</a:t>
            </a:fld>
            <a:endParaRPr lang="tr-TR"/>
          </a:p>
        </p:txBody>
      </p:sp>
    </p:spTree>
    <p:extLst>
      <p:ext uri="{BB962C8B-B14F-4D97-AF65-F5344CB8AC3E}">
        <p14:creationId xmlns:p14="http://schemas.microsoft.com/office/powerpoint/2010/main" val="199827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57200" y="274638"/>
            <a:ext cx="8229600" cy="1570037"/>
          </a:xfrm>
        </p:spPr>
        <p:txBody>
          <a:bodyPr rtlCol="0">
            <a:normAutofit/>
          </a:bodyPr>
          <a:lstStyle/>
          <a:p>
            <a:pPr fontAlgn="auto">
              <a:spcAft>
                <a:spcPts val="0"/>
              </a:spcAft>
              <a:defRPr/>
            </a:pPr>
            <a:r>
              <a:rPr lang="tr-TR" dirty="0" smtClean="0">
                <a:solidFill>
                  <a:schemeClr val="tx2"/>
                </a:solidFill>
                <a:effectLst>
                  <a:outerShdw blurRad="38100" dist="38100" dir="2700000" algn="tl">
                    <a:srgbClr val="000000">
                      <a:alpha val="43137"/>
                    </a:srgbClr>
                  </a:outerShdw>
                </a:effectLst>
              </a:rPr>
              <a:t>İŞ GÜVENLİĞİ UZMANLIĞI</a:t>
            </a:r>
            <a:br>
              <a:rPr lang="tr-TR" dirty="0" smtClean="0">
                <a:solidFill>
                  <a:schemeClr val="tx2"/>
                </a:solidFill>
                <a:effectLst>
                  <a:outerShdw blurRad="38100" dist="38100" dir="2700000" algn="tl">
                    <a:srgbClr val="000000">
                      <a:alpha val="43137"/>
                    </a:srgbClr>
                  </a:outerShdw>
                </a:effectLst>
              </a:rPr>
            </a:br>
            <a:r>
              <a:rPr lang="tr-TR" dirty="0" smtClean="0">
                <a:solidFill>
                  <a:schemeClr val="tx2"/>
                </a:solidFill>
                <a:effectLst>
                  <a:outerShdw blurRad="38100" dist="38100" dir="2700000" algn="tl">
                    <a:srgbClr val="000000">
                      <a:alpha val="43137"/>
                    </a:srgbClr>
                  </a:outerShdw>
                </a:effectLst>
              </a:rPr>
              <a:t> DENEME SINAVI IV</a:t>
            </a:r>
            <a:endParaRPr lang="tr-TR" dirty="0">
              <a:solidFill>
                <a:schemeClr val="tx2"/>
              </a:solidFill>
              <a:effectLst>
                <a:outerShdw blurRad="38100" dist="38100" dir="2700000" algn="tl">
                  <a:srgbClr val="000000">
                    <a:alpha val="43137"/>
                  </a:srgbClr>
                </a:outerShdw>
              </a:effectLst>
            </a:endParaRPr>
          </a:p>
        </p:txBody>
      </p:sp>
      <p:pic>
        <p:nvPicPr>
          <p:cNvPr id="119811" name="İçerik Yer Tutucusu 5"/>
          <p:cNvPicPr>
            <a:picLocks noGrp="1" noChangeAspect="1"/>
          </p:cNvPicPr>
          <p:nvPr>
            <p:ph idx="4294967295"/>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8313" y="2492375"/>
            <a:ext cx="8272462" cy="2376488"/>
          </a:xfrm>
        </p:spPr>
      </p:pic>
      <p:sp>
        <p:nvSpPr>
          <p:cNvPr id="4" name="Slayt Numarası Yer Tutucus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578C5B3-51B4-491F-B614-89B55F4803C5}" type="slidenum">
              <a:rPr lang="tr-TR" sz="1200">
                <a:solidFill>
                  <a:schemeClr val="tx1">
                    <a:tint val="75000"/>
                  </a:schemeClr>
                </a:solidFill>
                <a:latin typeface="+mn-lt"/>
              </a:rPr>
              <a:pPr algn="r" fontAlgn="auto">
                <a:spcBef>
                  <a:spcPts val="0"/>
                </a:spcBef>
                <a:spcAft>
                  <a:spcPts val="0"/>
                </a:spcAft>
                <a:defRPr/>
              </a:pPr>
              <a:t>125</a:t>
            </a:fld>
            <a:endParaRPr lang="tr-TR" sz="1200">
              <a:solidFill>
                <a:schemeClr val="tx1">
                  <a:tint val="75000"/>
                </a:schemeClr>
              </a:solidFill>
              <a:latin typeface="+mn-lt"/>
            </a:endParaRPr>
          </a:p>
        </p:txBody>
      </p:sp>
    </p:spTree>
    <p:extLst>
      <p:ext uri="{BB962C8B-B14F-4D97-AF65-F5344CB8AC3E}">
        <p14:creationId xmlns:p14="http://schemas.microsoft.com/office/powerpoint/2010/main" val="202903158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lstStyle/>
          <a:p>
            <a:pPr algn="l"/>
            <a:r>
              <a:rPr lang="tr-TR" dirty="0" smtClean="0"/>
              <a:t>8.</a:t>
            </a:r>
            <a:endParaRPr lang="tr-TR" dirty="0"/>
          </a:p>
        </p:txBody>
      </p:sp>
      <p:sp>
        <p:nvSpPr>
          <p:cNvPr id="3" name="2 İçerik Yer Tutucusu"/>
          <p:cNvSpPr>
            <a:spLocks noGrp="1"/>
          </p:cNvSpPr>
          <p:nvPr>
            <p:ph idx="1"/>
          </p:nvPr>
        </p:nvSpPr>
        <p:spPr>
          <a:xfrm>
            <a:off x="457200" y="836712"/>
            <a:ext cx="8363272" cy="5289451"/>
          </a:xfrm>
        </p:spPr>
        <p:txBody>
          <a:bodyPr/>
          <a:lstStyle/>
          <a:p>
            <a:r>
              <a:rPr lang="tr-TR" sz="2400" b="1" dirty="0" smtClean="0"/>
              <a:t>Çalışma koşullarında değişiklik ve iş sözleşmesinin feshi</a:t>
            </a:r>
            <a:br>
              <a:rPr lang="tr-TR" sz="2400" b="1" dirty="0" smtClean="0"/>
            </a:br>
            <a:r>
              <a:rPr lang="tr-TR" sz="2400" b="1" dirty="0" smtClean="0"/>
              <a:t>MADDE 22. -</a:t>
            </a:r>
            <a:r>
              <a:rPr lang="tr-TR" sz="2400" dirty="0" smtClean="0"/>
              <a:t> </a:t>
            </a:r>
            <a:r>
              <a:rPr lang="tr-TR" sz="2400" dirty="0" smtClean="0">
                <a:solidFill>
                  <a:srgbClr val="FF0000"/>
                </a:solidFill>
              </a:rPr>
              <a:t>İşveren, iş sözleşmesiyle veya iş sözleşmesinin eki niteliğindeki personel yönetmeliği ve benzeri kaynaklar ya da işyeri uygulamasıyla oluşan çalışma koşullarında esaslı bir değişikliği ancak durumu işçiye yazılı olarak bildirmek suretiyle yapabilir. </a:t>
            </a:r>
            <a:r>
              <a:rPr lang="tr-TR" sz="2400" dirty="0" smtClean="0"/>
              <a:t>Bu şekle uygun olarak yapılmayan ve işçi tarafından altı işgünü içinde yazılı olarak kabul edilmeyen değişiklikler işçiyi bağlamaz. İşçi değişiklik önerisini bu süre içinde kabul etmezse, işveren değişikliğin geçerli bir nedene dayandığını veya fesih için başka bir geçerli nedenin bulunduğunu yazılı olarak açıklamak ve bildirim süresine uymak suretiyle iş sözleşmesini feshedebilir</a:t>
            </a:r>
            <a:r>
              <a:rPr lang="tr-TR" dirty="0" smtClean="0"/>
              <a:t>.</a:t>
            </a:r>
            <a:endParaRPr lang="tr-TR"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 İlgili yönetmeliğe göre aşağıdakilerden hangisi işyeri hekiminin görevlerinden değildir? </a:t>
            </a:r>
          </a:p>
          <a:p>
            <a:pPr algn="l"/>
            <a:r>
              <a:rPr lang="tr-TR" sz="2800" dirty="0">
                <a:solidFill>
                  <a:schemeClr val="tx1"/>
                </a:solidFill>
              </a:rPr>
              <a:t>A)	İş yerinde kurulacak sistem ve alınacak makine cihaz ile ilgili risk değerlendirmesi yapmak  </a:t>
            </a:r>
          </a:p>
          <a:p>
            <a:pPr algn="l"/>
            <a:r>
              <a:rPr lang="tr-TR" sz="2800" dirty="0">
                <a:solidFill>
                  <a:schemeClr val="tx1"/>
                </a:solidFill>
              </a:rPr>
              <a:t>B)	İş güvenliği uzmanı ile ortak çalışma yapmak  </a:t>
            </a:r>
          </a:p>
          <a:p>
            <a:pPr algn="l"/>
            <a:r>
              <a:rPr lang="tr-TR" sz="2800" dirty="0">
                <a:solidFill>
                  <a:schemeClr val="tx1"/>
                </a:solidFill>
              </a:rPr>
              <a:t>C)	İş kazasına uğrayan veya meslek hastalığına yakalanan çalışanların rehabilitasyonu konusunda ilgili birimlerle işbirliği yapmak</a:t>
            </a:r>
          </a:p>
          <a:p>
            <a:pPr algn="l"/>
            <a:r>
              <a:rPr lang="tr-TR" sz="2800" dirty="0">
                <a:solidFill>
                  <a:schemeClr val="tx1"/>
                </a:solidFill>
              </a:rPr>
              <a:t>D)	İşyerinde işçi seçimi yapmak</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14</a:t>
            </a:fld>
            <a:endParaRPr lang="tr-TR"/>
          </a:p>
        </p:txBody>
      </p:sp>
    </p:spTree>
    <p:extLst>
      <p:ext uri="{BB962C8B-B14F-4D97-AF65-F5344CB8AC3E}">
        <p14:creationId xmlns:p14="http://schemas.microsoft.com/office/powerpoint/2010/main" val="4054764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10) Dört yıl kıdemi olan ve belirsiz süreli iş sözleşmesiyle çalışan bir işçinin ihbar öneli ne kadardır? </a:t>
            </a:r>
          </a:p>
          <a:p>
            <a:pPr algn="l"/>
            <a:r>
              <a:rPr lang="tr-TR" sz="2800" dirty="0">
                <a:solidFill>
                  <a:schemeClr val="tx1"/>
                </a:solidFill>
              </a:rPr>
              <a:t>A)	2 hafta         </a:t>
            </a:r>
          </a:p>
          <a:p>
            <a:pPr algn="l"/>
            <a:r>
              <a:rPr lang="tr-TR" sz="2800" dirty="0">
                <a:solidFill>
                  <a:schemeClr val="tx1"/>
                </a:solidFill>
              </a:rPr>
              <a:t>B)	4 hafta       </a:t>
            </a:r>
          </a:p>
          <a:p>
            <a:pPr algn="l"/>
            <a:r>
              <a:rPr lang="tr-TR" sz="2800" dirty="0">
                <a:solidFill>
                  <a:schemeClr val="tx1"/>
                </a:solidFill>
              </a:rPr>
              <a:t>C)	6 hafta</a:t>
            </a:r>
          </a:p>
          <a:p>
            <a:pPr algn="l"/>
            <a:r>
              <a:rPr lang="tr-TR" sz="2800" dirty="0">
                <a:solidFill>
                  <a:schemeClr val="tx1"/>
                </a:solidFill>
              </a:rPr>
              <a:t>D)	8 hafta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a:t>
            </a:fld>
            <a:endParaRPr lang="tr-TR"/>
          </a:p>
        </p:txBody>
      </p:sp>
    </p:spTree>
    <p:extLst>
      <p:ext uri="{BB962C8B-B14F-4D97-AF65-F5344CB8AC3E}">
        <p14:creationId xmlns:p14="http://schemas.microsoft.com/office/powerpoint/2010/main" val="1574319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32656"/>
            <a:ext cx="8568952" cy="6120680"/>
          </a:xfrm>
        </p:spPr>
        <p:txBody>
          <a:bodyPr>
            <a:normAutofit fontScale="77500" lnSpcReduction="20000"/>
          </a:bodyPr>
          <a:lstStyle/>
          <a:p>
            <a:pPr>
              <a:buNone/>
            </a:pPr>
            <a:r>
              <a:rPr lang="tr-TR" b="1" dirty="0" smtClean="0"/>
              <a:t>10.</a:t>
            </a:r>
          </a:p>
          <a:p>
            <a:pPr>
              <a:buNone/>
            </a:pPr>
            <a:endParaRPr lang="tr-TR" b="1" dirty="0" smtClean="0"/>
          </a:p>
          <a:p>
            <a:r>
              <a:rPr lang="tr-TR" b="1" dirty="0" smtClean="0"/>
              <a:t>Süreli fesih</a:t>
            </a:r>
            <a:r>
              <a:rPr lang="tr-TR" b="1" dirty="0"/>
              <a:t/>
            </a:r>
            <a:br>
              <a:rPr lang="tr-TR" b="1" dirty="0"/>
            </a:br>
            <a:r>
              <a:rPr lang="tr-TR" b="1" dirty="0"/>
              <a:t>MADDE 17. -</a:t>
            </a:r>
            <a:r>
              <a:rPr lang="tr-TR" dirty="0"/>
              <a:t> Belirsiz süreli iş sözleşmelerinin feshinden önce durumun diğer tarafa bildirilmesi gerekir.</a:t>
            </a:r>
          </a:p>
          <a:p>
            <a:r>
              <a:rPr lang="tr-TR" dirty="0"/>
              <a:t>İş sözleşmeleri;</a:t>
            </a:r>
          </a:p>
          <a:p>
            <a:pPr lvl="0"/>
            <a:r>
              <a:rPr lang="tr-TR" dirty="0"/>
              <a:t>İşi altı aydan az sürmüş olan işçi için, bildirimin diğer tarafa yapılmasından başlayarak iki hafta sonra, </a:t>
            </a:r>
          </a:p>
          <a:p>
            <a:pPr lvl="0"/>
            <a:r>
              <a:rPr lang="tr-TR" dirty="0"/>
              <a:t>İşi altı aydan bir buçuk yıla kadar sürmüş olan işçi için, bildirimin diğer tarafa yapılmasından başlayarak dört hafta sonra, </a:t>
            </a:r>
          </a:p>
          <a:p>
            <a:pPr lvl="0"/>
            <a:r>
              <a:rPr lang="tr-TR" dirty="0"/>
              <a:t>İşi bir buçuk yıldan üç yıla kadar sürmüş olan işçi için, bildirimin diğer tarafa yapılmasından başlayarak altı hafta sonra, </a:t>
            </a:r>
          </a:p>
          <a:p>
            <a:pPr lvl="0"/>
            <a:r>
              <a:rPr lang="tr-TR" dirty="0"/>
              <a:t>İşi üç yıldan fazla sürmüş işçi için, bildirim yapılmasından başlayarak </a:t>
            </a:r>
            <a:r>
              <a:rPr lang="tr-TR" dirty="0">
                <a:solidFill>
                  <a:srgbClr val="FF0000"/>
                </a:solidFill>
              </a:rPr>
              <a:t>sekiz hafta sonra</a:t>
            </a:r>
            <a:r>
              <a:rPr lang="tr-TR" dirty="0"/>
              <a:t>, </a:t>
            </a:r>
          </a:p>
          <a:p>
            <a:r>
              <a:rPr lang="tr-TR" dirty="0"/>
              <a:t>Feshedilmiş sayılır. </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 11) Fazla çalışmalar için aşağıdakilerden hangisi doğru değildir? </a:t>
            </a:r>
          </a:p>
          <a:p>
            <a:pPr algn="l"/>
            <a:r>
              <a:rPr lang="tr-TR" sz="2000" dirty="0">
                <a:solidFill>
                  <a:schemeClr val="tx1"/>
                </a:solidFill>
              </a:rPr>
              <a:t>A)	Fazla çalışma, kanunda yazılı koşullar çerçevesinde, haftalık kırk beş saati aşan çalışmalardır. </a:t>
            </a:r>
          </a:p>
          <a:p>
            <a:pPr algn="l"/>
            <a:r>
              <a:rPr lang="tr-TR" sz="2000" dirty="0">
                <a:solidFill>
                  <a:schemeClr val="tx1"/>
                </a:solidFill>
              </a:rPr>
              <a:t>B)	Her bir saat fazla çalışma için verilecek ücret normal çalışma ücretinin saat başına düşen miktarının yüzde elli yükseltilmesi suretiyle ödenir</a:t>
            </a:r>
          </a:p>
          <a:p>
            <a:pPr algn="l"/>
            <a:r>
              <a:rPr lang="tr-TR" sz="2000" dirty="0">
                <a:solidFill>
                  <a:schemeClr val="tx1"/>
                </a:solidFill>
              </a:rPr>
              <a:t>C)	Fazla çalışmada saat başı ücret % 25 fazla ödenir.</a:t>
            </a:r>
          </a:p>
          <a:p>
            <a:pPr algn="l"/>
            <a:r>
              <a:rPr lang="tr-TR" sz="2000" dirty="0">
                <a:solidFill>
                  <a:schemeClr val="tx1"/>
                </a:solidFill>
              </a:rPr>
              <a:t>D)	Fazla çalışma veya fazla sürelerle çalışma yapan işçi isterse, bu çalışmalar karşılığı zamlı ücret yerine, fazla çalıştığı her saat karşılığında bir saat otuz dakikayı, fazla sürelerle çalıştığı her saat karşılığında bir saat on beş dakikayı serbest zaman olarak kullanabilir.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a:t>
            </a:fld>
            <a:endParaRPr lang="tr-TR"/>
          </a:p>
        </p:txBody>
      </p:sp>
    </p:spTree>
    <p:extLst>
      <p:ext uri="{BB962C8B-B14F-4D97-AF65-F5344CB8AC3E}">
        <p14:creationId xmlns:p14="http://schemas.microsoft.com/office/powerpoint/2010/main" val="3916720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pPr algn="l"/>
            <a:r>
              <a:rPr lang="tr-TR" dirty="0" smtClean="0"/>
              <a:t>11.</a:t>
            </a:r>
            <a:endParaRPr lang="tr-TR" dirty="0"/>
          </a:p>
        </p:txBody>
      </p:sp>
      <p:sp>
        <p:nvSpPr>
          <p:cNvPr id="3" name="2 İçerik Yer Tutucusu"/>
          <p:cNvSpPr>
            <a:spLocks noGrp="1"/>
          </p:cNvSpPr>
          <p:nvPr>
            <p:ph idx="1"/>
          </p:nvPr>
        </p:nvSpPr>
        <p:spPr>
          <a:xfrm>
            <a:off x="457200" y="692696"/>
            <a:ext cx="8363272" cy="5904656"/>
          </a:xfrm>
        </p:spPr>
        <p:txBody>
          <a:bodyPr>
            <a:normAutofit fontScale="70000" lnSpcReduction="20000"/>
          </a:bodyPr>
          <a:lstStyle/>
          <a:p>
            <a:r>
              <a:rPr lang="tr-TR" sz="3400" b="1" dirty="0"/>
              <a:t>MADDE 41. -</a:t>
            </a:r>
            <a:r>
              <a:rPr lang="tr-TR" sz="3400" dirty="0"/>
              <a:t> Ülkenin genel yararları yahut işin niteliği veya üretimin artırılması gibi nedenlerle fazla çalışma yapılabilir. Fazla çalışma, Kanunda yazılı koşullar çerçevesinde, haftalık </a:t>
            </a:r>
            <a:r>
              <a:rPr lang="tr-TR" sz="3400" dirty="0" err="1"/>
              <a:t>kırkbeş</a:t>
            </a:r>
            <a:r>
              <a:rPr lang="tr-TR" sz="3400" dirty="0"/>
              <a:t> saati aşan çalışmalardır. 63 üncü madde hükmüne göre denkleştirme esasının uygulandığı hallerde, işçinin haftalık ortalama çalışma süresi, normal haftalık iş süresini aşmamak koşulu ile, bazı haftalarda toplam </a:t>
            </a:r>
            <a:r>
              <a:rPr lang="tr-TR" sz="3400" dirty="0" err="1"/>
              <a:t>kırkbeş</a:t>
            </a:r>
            <a:r>
              <a:rPr lang="tr-TR" sz="3400" dirty="0"/>
              <a:t> saati aşsa dahi bu çalışmalar fazla çalışma sayılmaz.</a:t>
            </a:r>
          </a:p>
          <a:p>
            <a:r>
              <a:rPr lang="tr-TR" sz="3400" dirty="0"/>
              <a:t>Her bir saat fazla çalışma için verilecek ücret normal çalışma ücretinin saat başına düşen miktarının yüzde elli yükseltilmesi suretiyle ödenir. </a:t>
            </a:r>
          </a:p>
          <a:p>
            <a:r>
              <a:rPr lang="tr-TR" sz="3400" b="1" dirty="0"/>
              <a:t>Haftalık çalışma süresinin sözleşmelerle </a:t>
            </a:r>
            <a:r>
              <a:rPr lang="tr-TR" sz="3400" b="1" dirty="0" err="1"/>
              <a:t>kırkbeş</a:t>
            </a:r>
            <a:r>
              <a:rPr lang="tr-TR" sz="3400" b="1" dirty="0"/>
              <a:t> saatin altında belirlendiği durumlarda yukarıda belirtilen esaslar dahilinde uygulanan ortalama haftalık çalışma süresini aşan ve </a:t>
            </a:r>
            <a:r>
              <a:rPr lang="tr-TR" sz="3400" b="1" dirty="0" err="1"/>
              <a:t>kırkbeş</a:t>
            </a:r>
            <a:r>
              <a:rPr lang="tr-TR" sz="3400" b="1" dirty="0"/>
              <a:t> saate kadar yapılan çalışmalar fazla sürelerle çalışmalardır. Fazla sürelerle çalışmalarda, her bir saat fazla çalışma için verilecek ücret normal çalışma ücretinin saat başına düşen </a:t>
            </a:r>
            <a:r>
              <a:rPr lang="tr-TR" sz="3400" b="1" dirty="0">
                <a:solidFill>
                  <a:srgbClr val="FF0000"/>
                </a:solidFill>
              </a:rPr>
              <a:t>miktarının yüzde </a:t>
            </a:r>
            <a:r>
              <a:rPr lang="tr-TR" sz="3400" b="1" dirty="0" err="1">
                <a:solidFill>
                  <a:srgbClr val="FF0000"/>
                </a:solidFill>
              </a:rPr>
              <a:t>yirmibeş</a:t>
            </a:r>
            <a:r>
              <a:rPr lang="tr-TR" sz="3400" b="1" dirty="0">
                <a:solidFill>
                  <a:srgbClr val="FF0000"/>
                </a:solidFill>
              </a:rPr>
              <a:t> yükseltilmesiyle ödenir. </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 12) WHO aşağıda verilen uluslararası kuruluşlardan hangisinin kısa yazılışıdır? </a:t>
            </a:r>
          </a:p>
          <a:p>
            <a:pPr algn="l"/>
            <a:r>
              <a:rPr lang="tr-TR" sz="2800" dirty="0">
                <a:solidFill>
                  <a:schemeClr val="tx1"/>
                </a:solidFill>
              </a:rPr>
              <a:t>A)	Uluslararası Çalışma Örgütü </a:t>
            </a:r>
          </a:p>
          <a:p>
            <a:pPr algn="l"/>
            <a:r>
              <a:rPr lang="tr-TR" sz="2800" dirty="0">
                <a:solidFill>
                  <a:schemeClr val="tx1"/>
                </a:solidFill>
              </a:rPr>
              <a:t>B)	Dünya Sağlık Örgütü </a:t>
            </a:r>
          </a:p>
          <a:p>
            <a:pPr algn="l"/>
            <a:r>
              <a:rPr lang="tr-TR" sz="2800" dirty="0">
                <a:solidFill>
                  <a:schemeClr val="tx1"/>
                </a:solidFill>
              </a:rPr>
              <a:t>C)	Avrupa İş Güvenliği Merkezi </a:t>
            </a:r>
          </a:p>
          <a:p>
            <a:pPr algn="l"/>
            <a:r>
              <a:rPr lang="tr-TR" sz="2800" dirty="0">
                <a:solidFill>
                  <a:schemeClr val="tx1"/>
                </a:solidFill>
              </a:rPr>
              <a:t>D)	Avrupa İş Sağlığı ve Güvenliği Ajansı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19</a:t>
            </a:fld>
            <a:endParaRPr lang="tr-TR"/>
          </a:p>
        </p:txBody>
      </p:sp>
    </p:spTree>
    <p:extLst>
      <p:ext uri="{BB962C8B-B14F-4D97-AF65-F5344CB8AC3E}">
        <p14:creationId xmlns:p14="http://schemas.microsoft.com/office/powerpoint/2010/main" val="3630952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74638"/>
            <a:ext cx="8229600" cy="634082"/>
          </a:xfrm>
        </p:spPr>
        <p:txBody>
          <a:bodyPr/>
          <a:lstStyle/>
          <a:p>
            <a:pPr algn="l"/>
            <a:r>
              <a:rPr lang="tr-TR" sz="3200" dirty="0" smtClean="0"/>
              <a:t>1.</a:t>
            </a:r>
            <a:endParaRPr lang="tr-TR" sz="3200" dirty="0"/>
          </a:p>
        </p:txBody>
      </p:sp>
      <p:sp>
        <p:nvSpPr>
          <p:cNvPr id="165891" name="Rectangle 3"/>
          <p:cNvSpPr>
            <a:spLocks noGrp="1" noChangeArrowheads="1"/>
          </p:cNvSpPr>
          <p:nvPr>
            <p:ph type="body" idx="1"/>
          </p:nvPr>
        </p:nvSpPr>
        <p:spPr>
          <a:xfrm>
            <a:off x="457200" y="836712"/>
            <a:ext cx="5626968" cy="5289451"/>
          </a:xfrm>
        </p:spPr>
        <p:txBody>
          <a:bodyPr>
            <a:normAutofit/>
          </a:bodyPr>
          <a:lstStyle/>
          <a:p>
            <a:pPr>
              <a:lnSpc>
                <a:spcPct val="90000"/>
              </a:lnSpc>
              <a:buFontTx/>
              <a:buNone/>
            </a:pPr>
            <a:r>
              <a:rPr lang="tr-TR" sz="2000" dirty="0">
                <a:cs typeface="Arial" charset="0"/>
              </a:rPr>
              <a:t>	</a:t>
            </a:r>
            <a:r>
              <a:rPr lang="tr-TR" sz="2400" dirty="0" smtClean="0"/>
              <a:t>Ülkemizde </a:t>
            </a:r>
            <a:r>
              <a:rPr lang="tr-TR" sz="2400" dirty="0" err="1" smtClean="0"/>
              <a:t>İSG’nin</a:t>
            </a:r>
            <a:r>
              <a:rPr lang="tr-TR" sz="2400" dirty="0" smtClean="0"/>
              <a:t> gelişimi</a:t>
            </a:r>
          </a:p>
          <a:p>
            <a:pPr>
              <a:lnSpc>
                <a:spcPct val="90000"/>
              </a:lnSpc>
              <a:buFontTx/>
              <a:buNone/>
            </a:pPr>
            <a:r>
              <a:rPr lang="tr-TR" sz="1800" b="1" u="sng" dirty="0" smtClean="0">
                <a:solidFill>
                  <a:srgbClr val="CC3399"/>
                </a:solidFill>
              </a:rPr>
              <a:t> </a:t>
            </a:r>
          </a:p>
          <a:p>
            <a:pPr>
              <a:lnSpc>
                <a:spcPct val="80000"/>
              </a:lnSpc>
            </a:pPr>
            <a:r>
              <a:rPr lang="tr-TR" sz="1900" b="1" dirty="0" smtClean="0">
                <a:solidFill>
                  <a:srgbClr val="CC3399"/>
                </a:solidFill>
              </a:rPr>
              <a:t>I.Tanzimat öncesi</a:t>
            </a:r>
            <a:endParaRPr lang="tr-TR" sz="1900" dirty="0" smtClean="0">
              <a:solidFill>
                <a:srgbClr val="CC3399"/>
              </a:solidFill>
            </a:endParaRPr>
          </a:p>
          <a:p>
            <a:pPr lvl="1">
              <a:lnSpc>
                <a:spcPct val="80000"/>
              </a:lnSpc>
            </a:pPr>
            <a:r>
              <a:rPr lang="tr-TR" sz="1900" dirty="0" smtClean="0"/>
              <a:t>Lonca  (Orta Sandığı – Teavün Sandığı)</a:t>
            </a:r>
            <a:endParaRPr lang="tr-TR" sz="1900" b="1" dirty="0" smtClean="0"/>
          </a:p>
          <a:p>
            <a:pPr>
              <a:lnSpc>
                <a:spcPct val="80000"/>
              </a:lnSpc>
            </a:pPr>
            <a:r>
              <a:rPr lang="tr-TR" sz="1900" b="1" dirty="0" smtClean="0">
                <a:solidFill>
                  <a:srgbClr val="CC3399"/>
                </a:solidFill>
              </a:rPr>
              <a:t>II.Tanzimat  ve Meşrutiyet dönemi</a:t>
            </a:r>
            <a:endParaRPr lang="tr-TR" sz="1900" dirty="0" smtClean="0">
              <a:solidFill>
                <a:srgbClr val="CC3399"/>
              </a:solidFill>
            </a:endParaRPr>
          </a:p>
          <a:p>
            <a:pPr lvl="1">
              <a:lnSpc>
                <a:spcPct val="80000"/>
              </a:lnSpc>
            </a:pPr>
            <a:r>
              <a:rPr lang="tr-TR" sz="1900" dirty="0" smtClean="0"/>
              <a:t>1865 Dilaver Paşa Nizamnamesi (Havza-i </a:t>
            </a:r>
            <a:r>
              <a:rPr lang="tr-TR" sz="1900" dirty="0" err="1" smtClean="0"/>
              <a:t>Fahmiye</a:t>
            </a:r>
            <a:r>
              <a:rPr lang="tr-TR" sz="1900" dirty="0" smtClean="0"/>
              <a:t> </a:t>
            </a:r>
            <a:r>
              <a:rPr lang="tr-TR" sz="1900" dirty="0" err="1" smtClean="0"/>
              <a:t>Teamülnamesi</a:t>
            </a:r>
            <a:r>
              <a:rPr lang="tr-TR" sz="1900" dirty="0" smtClean="0"/>
              <a:t>)</a:t>
            </a:r>
          </a:p>
          <a:p>
            <a:pPr lvl="1">
              <a:lnSpc>
                <a:spcPct val="80000"/>
              </a:lnSpc>
            </a:pPr>
            <a:r>
              <a:rPr lang="tr-TR" sz="1900" dirty="0" smtClean="0"/>
              <a:t>1869 </a:t>
            </a:r>
            <a:r>
              <a:rPr lang="tr-TR" sz="1900" dirty="0" err="1" smtClean="0"/>
              <a:t>Maadin</a:t>
            </a:r>
            <a:r>
              <a:rPr lang="tr-TR" sz="1900" dirty="0" smtClean="0"/>
              <a:t> Nizamnamesi</a:t>
            </a:r>
          </a:p>
          <a:p>
            <a:pPr lvl="1">
              <a:lnSpc>
                <a:spcPct val="80000"/>
              </a:lnSpc>
            </a:pPr>
            <a:r>
              <a:rPr lang="tr-TR" sz="1900" dirty="0" smtClean="0"/>
              <a:t>1871 </a:t>
            </a:r>
            <a:r>
              <a:rPr lang="tr-TR" sz="1900" dirty="0" err="1" smtClean="0"/>
              <a:t>Ameleperver</a:t>
            </a:r>
            <a:r>
              <a:rPr lang="tr-TR" sz="1900" dirty="0" smtClean="0"/>
              <a:t> Cemiyeti</a:t>
            </a:r>
          </a:p>
          <a:p>
            <a:pPr lvl="1">
              <a:lnSpc>
                <a:spcPct val="80000"/>
              </a:lnSpc>
            </a:pPr>
            <a:r>
              <a:rPr lang="tr-TR" sz="1900" dirty="0" smtClean="0"/>
              <a:t>1895 Osmanlı Amele Yardımlaşma Cemiyeti</a:t>
            </a:r>
            <a:endParaRPr lang="tr-TR" sz="1900" b="1" dirty="0" smtClean="0"/>
          </a:p>
          <a:p>
            <a:pPr>
              <a:lnSpc>
                <a:spcPct val="80000"/>
              </a:lnSpc>
            </a:pPr>
            <a:r>
              <a:rPr lang="tr-TR" sz="1900" b="1" dirty="0" smtClean="0">
                <a:solidFill>
                  <a:srgbClr val="CC3399"/>
                </a:solidFill>
              </a:rPr>
              <a:t>III. Cumhuriyet dönemi</a:t>
            </a:r>
            <a:endParaRPr lang="tr-TR" sz="1900" dirty="0" smtClean="0">
              <a:solidFill>
                <a:srgbClr val="CC3399"/>
              </a:solidFill>
            </a:endParaRPr>
          </a:p>
          <a:p>
            <a:pPr>
              <a:lnSpc>
                <a:spcPct val="80000"/>
              </a:lnSpc>
              <a:buFontTx/>
              <a:buNone/>
            </a:pPr>
            <a:r>
              <a:rPr lang="tr-TR" sz="1900" dirty="0" smtClean="0"/>
              <a:t>	</a:t>
            </a:r>
            <a:r>
              <a:rPr lang="tr-TR" sz="1900" dirty="0" smtClean="0">
                <a:solidFill>
                  <a:srgbClr val="FF0000"/>
                </a:solidFill>
              </a:rPr>
              <a:t>  -Ereğli Havza-ı </a:t>
            </a:r>
            <a:r>
              <a:rPr lang="tr-TR" sz="1900" dirty="0" err="1" smtClean="0">
                <a:solidFill>
                  <a:srgbClr val="FF0000"/>
                </a:solidFill>
              </a:rPr>
              <a:t>Fahmiye</a:t>
            </a:r>
            <a:r>
              <a:rPr lang="tr-TR" sz="1900" dirty="0" smtClean="0">
                <a:solidFill>
                  <a:srgbClr val="FF0000"/>
                </a:solidFill>
              </a:rPr>
              <a:t> Maden Amelesinin Hukukuna Müteallik Kanun (10     Eylül 1921)</a:t>
            </a:r>
          </a:p>
          <a:p>
            <a:pPr lvl="1">
              <a:lnSpc>
                <a:spcPct val="80000"/>
              </a:lnSpc>
            </a:pPr>
            <a:r>
              <a:rPr lang="tr-TR" sz="1900" dirty="0" smtClean="0"/>
              <a:t>1926 Borçlar Kanunu</a:t>
            </a:r>
          </a:p>
          <a:p>
            <a:pPr lvl="1">
              <a:lnSpc>
                <a:spcPct val="80000"/>
              </a:lnSpc>
            </a:pPr>
            <a:r>
              <a:rPr lang="tr-TR" sz="1900" dirty="0" smtClean="0"/>
              <a:t>1930 Umumi </a:t>
            </a:r>
            <a:r>
              <a:rPr lang="tr-TR" sz="1900" dirty="0" err="1" smtClean="0"/>
              <a:t>Hıfzıssıha</a:t>
            </a:r>
            <a:r>
              <a:rPr lang="tr-TR" sz="1900" dirty="0" smtClean="0"/>
              <a:t> Kanunu (173-180. </a:t>
            </a:r>
            <a:r>
              <a:rPr lang="tr-TR" sz="1900" dirty="0" err="1" smtClean="0"/>
              <a:t>mdd</a:t>
            </a:r>
            <a:r>
              <a:rPr lang="tr-TR" sz="1900" dirty="0" smtClean="0"/>
              <a:t>.)</a:t>
            </a:r>
          </a:p>
          <a:p>
            <a:pPr lvl="1">
              <a:lnSpc>
                <a:spcPct val="80000"/>
              </a:lnSpc>
            </a:pPr>
            <a:r>
              <a:rPr lang="tr-TR" sz="1900" dirty="0" smtClean="0"/>
              <a:t>Çalışma hayatının ilk önemli Yasası olan “</a:t>
            </a:r>
            <a:r>
              <a:rPr lang="tr-TR" sz="1900" b="1" dirty="0" smtClean="0"/>
              <a:t>3008 Sayılı İş Kanunu” 15.06.1937 tarihinde yürürlüğe girmiştir.</a:t>
            </a:r>
            <a:endParaRPr lang="tr-TR" sz="1900" b="1" dirty="0"/>
          </a:p>
        </p:txBody>
      </p:sp>
      <p:pic>
        <p:nvPicPr>
          <p:cNvPr id="5" name="4 Resim" descr="books.gif"/>
          <p:cNvPicPr>
            <a:picLocks noChangeAspect="1"/>
          </p:cNvPicPr>
          <p:nvPr/>
        </p:nvPicPr>
        <p:blipFill>
          <a:blip r:embed="rId2" cstate="print"/>
          <a:stretch>
            <a:fillRect/>
          </a:stretch>
        </p:blipFill>
        <p:spPr>
          <a:xfrm rot="21019184">
            <a:off x="5779766" y="2054432"/>
            <a:ext cx="3048501" cy="2746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13) İşyeri hekimliği ve iş güvenliği uzmanlığı eğitim kurumları aşağıdaki kurumlardan hangisi tarafından yetkilendirilir? </a:t>
            </a:r>
          </a:p>
          <a:p>
            <a:pPr algn="l"/>
            <a:r>
              <a:rPr lang="tr-TR" sz="2800" dirty="0">
                <a:solidFill>
                  <a:schemeClr val="tx1"/>
                </a:solidFill>
              </a:rPr>
              <a:t>A)	İş Sağlığı ve Güvenliği Genel Müdürlüğü </a:t>
            </a:r>
          </a:p>
          <a:p>
            <a:pPr algn="l"/>
            <a:r>
              <a:rPr lang="tr-TR" sz="2800" dirty="0">
                <a:solidFill>
                  <a:schemeClr val="tx1"/>
                </a:solidFill>
              </a:rPr>
              <a:t>B)	Milli Eğitim Bakanlığı </a:t>
            </a:r>
          </a:p>
          <a:p>
            <a:pPr algn="l"/>
            <a:r>
              <a:rPr lang="tr-TR" sz="2800" dirty="0">
                <a:solidFill>
                  <a:schemeClr val="tx1"/>
                </a:solidFill>
              </a:rPr>
              <a:t>C)	Çalışma ve Sosyal Güvenlik Bakanlığı Eğitim ve Araştırma Merkezi </a:t>
            </a:r>
          </a:p>
          <a:p>
            <a:pPr algn="l"/>
            <a:r>
              <a:rPr lang="tr-TR" sz="2800" dirty="0">
                <a:solidFill>
                  <a:schemeClr val="tx1"/>
                </a:solidFill>
              </a:rPr>
              <a:t>D)	İş Sağlığı ve Güvenliği Merkezi Müdürlüğü</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20</a:t>
            </a:fld>
            <a:endParaRPr lang="tr-TR"/>
          </a:p>
        </p:txBody>
      </p:sp>
    </p:spTree>
    <p:extLst>
      <p:ext uri="{BB962C8B-B14F-4D97-AF65-F5344CB8AC3E}">
        <p14:creationId xmlns:p14="http://schemas.microsoft.com/office/powerpoint/2010/main" val="1883319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14) İşverenlerin, işyerinde iş güvenliği uzmanı görevlendirme yükümlülüğü bakımından aşağıdakilerden hangisi yanlıştır?</a:t>
            </a:r>
          </a:p>
          <a:p>
            <a:pPr algn="l"/>
            <a:r>
              <a:rPr lang="tr-TR" sz="2000" dirty="0">
                <a:solidFill>
                  <a:schemeClr val="tx1"/>
                </a:solidFill>
              </a:rPr>
              <a:t>A)	Çalışanları arasında Bakanlıkça yetkilendirilmiş, iş güvenliği uzmanlığı belgesine sahip mühendis, mimar veya teknik eleman varsa onu iş güvenliği uzmanı olarak görevlendirebilir.     </a:t>
            </a:r>
          </a:p>
          <a:p>
            <a:pPr algn="l"/>
            <a:r>
              <a:rPr lang="tr-TR" sz="2000" dirty="0">
                <a:solidFill>
                  <a:schemeClr val="tx1"/>
                </a:solidFill>
              </a:rPr>
              <a:t>B)	Çalışanları arasında iş güvenliği konularında tecrübeli bir mühendis varsa, onu iş güvenliği uzmanı olarak görevlendirebilir. </a:t>
            </a:r>
          </a:p>
          <a:p>
            <a:pPr algn="l"/>
            <a:r>
              <a:rPr lang="tr-TR" sz="2000" dirty="0">
                <a:solidFill>
                  <a:schemeClr val="tx1"/>
                </a:solidFill>
              </a:rPr>
              <a:t>C)	İş güvenliği uzmanı görevlendirme yükümlülüğünü ortak sağlık ve güvenlik birimlerinden hizmet alarak yerine getirebilir.</a:t>
            </a:r>
          </a:p>
          <a:p>
            <a:pPr algn="l"/>
            <a:r>
              <a:rPr lang="tr-TR" sz="2000" dirty="0">
                <a:solidFill>
                  <a:schemeClr val="tx1"/>
                </a:solidFill>
              </a:rPr>
              <a:t>D)	İşveren, gerekli belgeye sahip olması halinde, kendi işyerinde, iş güvenliği uzmanlığı görevini üstlenebilir.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21</a:t>
            </a:fld>
            <a:endParaRPr lang="tr-TR"/>
          </a:p>
        </p:txBody>
      </p:sp>
    </p:spTree>
    <p:extLst>
      <p:ext uri="{BB962C8B-B14F-4D97-AF65-F5344CB8AC3E}">
        <p14:creationId xmlns:p14="http://schemas.microsoft.com/office/powerpoint/2010/main" val="317744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15) İSG Kurullarının sekreteri,  ………………………….</a:t>
            </a:r>
            <a:r>
              <a:rPr lang="tr-TR" sz="2400" dirty="0" err="1">
                <a:solidFill>
                  <a:schemeClr val="tx1"/>
                </a:solidFill>
              </a:rPr>
              <a:t>dır</a:t>
            </a:r>
            <a:r>
              <a:rPr lang="tr-TR" sz="2400" dirty="0">
                <a:solidFill>
                  <a:schemeClr val="tx1"/>
                </a:solidFill>
              </a:rPr>
              <a:t>. …………………………..</a:t>
            </a:r>
            <a:r>
              <a:rPr lang="tr-TR" sz="2400" dirty="0" err="1">
                <a:solidFill>
                  <a:schemeClr val="tx1"/>
                </a:solidFill>
              </a:rPr>
              <a:t>nın</a:t>
            </a:r>
            <a:r>
              <a:rPr lang="tr-TR" sz="2400" dirty="0">
                <a:solidFill>
                  <a:schemeClr val="tx1"/>
                </a:solidFill>
              </a:rPr>
              <a:t> tam zamanlı çalışma zorunluluğu olmayan işyerlerinde ise kurul sekretaryası; ……………………….. tarafından yürütülür. </a:t>
            </a:r>
          </a:p>
          <a:p>
            <a:pPr algn="l"/>
            <a:r>
              <a:rPr lang="tr-TR" sz="2400" dirty="0">
                <a:solidFill>
                  <a:schemeClr val="tx1"/>
                </a:solidFill>
              </a:rPr>
              <a:t>Cümledeki boşluklara gelmesi gereken doğru tanımlar aşağıdaki seçeneklerden hangisinde verilmiştir? </a:t>
            </a:r>
          </a:p>
          <a:p>
            <a:pPr algn="l"/>
            <a:r>
              <a:rPr lang="tr-TR" sz="2400" dirty="0">
                <a:solidFill>
                  <a:schemeClr val="tx1"/>
                </a:solidFill>
              </a:rPr>
              <a:t>A)	İşyeri Hekimi – İş Güvenliği Uzmanı</a:t>
            </a:r>
          </a:p>
          <a:p>
            <a:pPr algn="l"/>
            <a:r>
              <a:rPr lang="tr-TR" sz="2400" dirty="0">
                <a:solidFill>
                  <a:schemeClr val="tx1"/>
                </a:solidFill>
              </a:rPr>
              <a:t>B)	İş Güvenliği Uzmanı – İşyeri Hekimi</a:t>
            </a:r>
          </a:p>
          <a:p>
            <a:pPr algn="l"/>
            <a:r>
              <a:rPr lang="tr-TR" sz="2400" dirty="0">
                <a:solidFill>
                  <a:schemeClr val="tx1"/>
                </a:solidFill>
              </a:rPr>
              <a:t>C)	İşyeri Hekimi – İK, personel, sosyal işler veya idari mali işleri yürüten bir görevli</a:t>
            </a:r>
          </a:p>
          <a:p>
            <a:pPr algn="l"/>
            <a:r>
              <a:rPr lang="tr-TR" sz="2400" dirty="0">
                <a:solidFill>
                  <a:schemeClr val="tx1"/>
                </a:solidFill>
              </a:rPr>
              <a:t>D)	İş Güvenliği Uzmanı </a:t>
            </a:r>
            <a:r>
              <a:rPr lang="tr-TR" sz="2400" dirty="0" smtClean="0">
                <a:solidFill>
                  <a:schemeClr val="tx1"/>
                </a:solidFill>
              </a:rPr>
              <a:t>–İş </a:t>
            </a:r>
            <a:r>
              <a:rPr lang="tr-TR" sz="2400" smtClean="0">
                <a:solidFill>
                  <a:schemeClr val="tx1"/>
                </a:solidFill>
              </a:rPr>
              <a:t>Güvenliği Uzmanı– </a:t>
            </a:r>
            <a:r>
              <a:rPr lang="tr-TR" sz="2400" dirty="0">
                <a:solidFill>
                  <a:schemeClr val="tx1"/>
                </a:solidFill>
              </a:rPr>
              <a:t>İK, personel, sosyal işler veya idari mali işleri yürüten bir görevli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22</a:t>
            </a:fld>
            <a:endParaRPr lang="tr-TR"/>
          </a:p>
        </p:txBody>
      </p:sp>
    </p:spTree>
    <p:extLst>
      <p:ext uri="{BB962C8B-B14F-4D97-AF65-F5344CB8AC3E}">
        <p14:creationId xmlns:p14="http://schemas.microsoft.com/office/powerpoint/2010/main" val="1393776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16) İşyerlerinde görevlendirilen İşyeri hekimi ve İş Güvenliği Uzmanı ile hizmet alınan kurumların geçerli yetki belgesine sahip olmalarından kim sorumludur?</a:t>
            </a:r>
          </a:p>
          <a:p>
            <a:pPr algn="l"/>
            <a:r>
              <a:rPr lang="tr-TR" sz="2800" dirty="0">
                <a:solidFill>
                  <a:schemeClr val="tx1"/>
                </a:solidFill>
              </a:rPr>
              <a:t>A)	İş Sağlığı ve Güvenliği Genel Müdürlüğü</a:t>
            </a:r>
          </a:p>
          <a:p>
            <a:pPr algn="l"/>
            <a:r>
              <a:rPr lang="tr-TR" sz="2800" dirty="0">
                <a:solidFill>
                  <a:schemeClr val="tx1"/>
                </a:solidFill>
              </a:rPr>
              <a:t>B)	Çalışma ve Sosyal Güvenlik Bakanlığı Bölge Müdürlüğü</a:t>
            </a:r>
          </a:p>
          <a:p>
            <a:pPr algn="l"/>
            <a:r>
              <a:rPr lang="tr-TR" sz="2800" dirty="0">
                <a:solidFill>
                  <a:schemeClr val="tx1"/>
                </a:solidFill>
              </a:rPr>
              <a:t>C)	İşveren</a:t>
            </a:r>
          </a:p>
          <a:p>
            <a:pPr algn="l"/>
            <a:r>
              <a:rPr lang="tr-TR" sz="2800" dirty="0">
                <a:solidFill>
                  <a:schemeClr val="tx1"/>
                </a:solidFill>
              </a:rPr>
              <a:t>D)	İş Sağlığı ve Güvenliği Merkezi Müdürlüğü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23</a:t>
            </a:fld>
            <a:endParaRPr lang="tr-TR"/>
          </a:p>
        </p:txBody>
      </p:sp>
    </p:spTree>
    <p:extLst>
      <p:ext uri="{BB962C8B-B14F-4D97-AF65-F5344CB8AC3E}">
        <p14:creationId xmlns:p14="http://schemas.microsoft.com/office/powerpoint/2010/main" val="355978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17) İş güvenliği uzmanlarının nitelikleri ve görevlendirilmeleri ile ilgili olarak aşağıdakilerden hangisi yanlıştır? </a:t>
            </a:r>
          </a:p>
          <a:p>
            <a:pPr algn="l"/>
            <a:r>
              <a:rPr lang="tr-TR" sz="2400" dirty="0">
                <a:solidFill>
                  <a:schemeClr val="tx1"/>
                </a:solidFill>
              </a:rPr>
              <a:t>A)	C sınıfı belgeye sahip olanlar az tehlikeli sınıfta çalışabilirler. </a:t>
            </a:r>
          </a:p>
          <a:p>
            <a:pPr algn="l"/>
            <a:r>
              <a:rPr lang="tr-TR" sz="2400" dirty="0">
                <a:solidFill>
                  <a:schemeClr val="tx1"/>
                </a:solidFill>
              </a:rPr>
              <a:t>B)	B sınıfı belgeye sahip olanlar az tehlikeli ve tehlikeli sınıflarda çalışabilirler. </a:t>
            </a:r>
          </a:p>
          <a:p>
            <a:pPr algn="l"/>
            <a:r>
              <a:rPr lang="tr-TR" sz="2400" dirty="0">
                <a:solidFill>
                  <a:schemeClr val="tx1"/>
                </a:solidFill>
              </a:rPr>
              <a:t>C)	A sınıfı belgeye sahip olanlar bütün tehlike sınıflarında çalışabilirler. </a:t>
            </a:r>
          </a:p>
          <a:p>
            <a:pPr algn="l"/>
            <a:r>
              <a:rPr lang="tr-TR" sz="2400" dirty="0">
                <a:solidFill>
                  <a:schemeClr val="tx1"/>
                </a:solidFill>
              </a:rPr>
              <a:t>D)	Birden fazla iş güvenliği uzmanının görevlendirilmesinin gerektiği işyerlerinde, tüm iş güvenliği uzmanlarının işyerinin tehlike sınıfına uygun belgeye sahip olması gerekmektedir.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24</a:t>
            </a:fld>
            <a:endParaRPr lang="tr-TR"/>
          </a:p>
        </p:txBody>
      </p:sp>
    </p:spTree>
    <p:extLst>
      <p:ext uri="{BB962C8B-B14F-4D97-AF65-F5344CB8AC3E}">
        <p14:creationId xmlns:p14="http://schemas.microsoft.com/office/powerpoint/2010/main" val="1516731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pPr algn="l"/>
            <a:r>
              <a:rPr lang="tr-TR" dirty="0" smtClean="0"/>
              <a:t>17</a:t>
            </a:r>
            <a:endParaRPr lang="tr-TR" dirty="0"/>
          </a:p>
        </p:txBody>
      </p:sp>
      <p:sp>
        <p:nvSpPr>
          <p:cNvPr id="3" name="2 İçerik Yer Tutucusu"/>
          <p:cNvSpPr>
            <a:spLocks noGrp="1"/>
          </p:cNvSpPr>
          <p:nvPr>
            <p:ph idx="1"/>
          </p:nvPr>
        </p:nvSpPr>
        <p:spPr>
          <a:xfrm>
            <a:off x="457200" y="980728"/>
            <a:ext cx="8435280" cy="5145435"/>
          </a:xfrm>
        </p:spPr>
        <p:txBody>
          <a:bodyPr>
            <a:normAutofit fontScale="70000" lnSpcReduction="20000"/>
          </a:bodyPr>
          <a:lstStyle/>
          <a:p>
            <a:pPr>
              <a:buNone/>
            </a:pPr>
            <a:r>
              <a:rPr lang="tr-TR" b="1" dirty="0" smtClean="0"/>
              <a:t>İSG Hizmetleri Yönetmeliği…………….</a:t>
            </a:r>
          </a:p>
          <a:p>
            <a:r>
              <a:rPr lang="tr-TR" b="1" dirty="0" smtClean="0"/>
              <a:t>MADDE </a:t>
            </a:r>
            <a:r>
              <a:rPr lang="tr-TR" b="1" dirty="0"/>
              <a:t>5 – </a:t>
            </a:r>
            <a:endParaRPr lang="tr-TR" dirty="0"/>
          </a:p>
          <a:p>
            <a:r>
              <a:rPr lang="tr-TR" b="1" dirty="0"/>
              <a:t>(1) İşverence iş güvenliği uzmanı olarak görevlendirilecekler, bu Yönetmeliğe göre geçerli iş güvenliği uzmanı belgesine sahip olmak zorundadır.</a:t>
            </a:r>
            <a:endParaRPr lang="tr-TR" dirty="0"/>
          </a:p>
          <a:p>
            <a:r>
              <a:rPr lang="tr-TR" b="1" dirty="0"/>
              <a:t> </a:t>
            </a:r>
            <a:endParaRPr lang="tr-TR" dirty="0"/>
          </a:p>
          <a:p>
            <a:r>
              <a:rPr lang="tr-TR" b="1" dirty="0"/>
              <a:t>(2) İş güvenliği uzmanlarından; (C) sınıfı belgeye sahip olanlar az tehlikeli sınıfta, (B) sınıfı belgeye sahip olanlar az tehlikeli ve tehlikeli sınıflarda, (A) sınıfı belgeye sahip olanlar ise bütün tehlike sınıflarında yer alan işyerlerinde çalışabilirler.</a:t>
            </a:r>
            <a:endParaRPr lang="tr-TR" dirty="0"/>
          </a:p>
          <a:p>
            <a:r>
              <a:rPr lang="tr-TR" b="1" dirty="0"/>
              <a:t> </a:t>
            </a:r>
            <a:endParaRPr lang="tr-TR" dirty="0"/>
          </a:p>
          <a:p>
            <a:r>
              <a:rPr lang="tr-TR" b="1" dirty="0">
                <a:solidFill>
                  <a:srgbClr val="FF0000"/>
                </a:solidFill>
              </a:rPr>
              <a:t>(3) Birden fazla iş güvenliği uzmanının görevlendirilmesinin gerektiği işyerlerinde, en az bir iş güvenliği uzmanının işyerinin tehlike sınıfına uygun belgeye sahip olması yeterlidir. </a:t>
            </a:r>
            <a:endParaRPr lang="tr-TR" dirty="0">
              <a:solidFill>
                <a:srgbClr val="FF0000"/>
              </a:solidFill>
            </a:endParaRPr>
          </a:p>
          <a:p>
            <a:r>
              <a:rPr lang="tr-TR" dirty="0"/>
              <a:t>             İş güvenliği uzmanlığı belgesi</a:t>
            </a:r>
          </a:p>
          <a:p>
            <a:r>
              <a:rPr lang="tr-TR" dirty="0"/>
              <a:t> </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18) Prosedür oluşturma, çalışma izni verme, çalışma zamanını kısıtlama, uyarı tabelası, eğitim vs. TS OHSAS 18001'in kontrol önlemlerinden hangisine girer? </a:t>
            </a:r>
          </a:p>
          <a:p>
            <a:pPr algn="l"/>
            <a:r>
              <a:rPr lang="tr-TR" sz="2800" dirty="0">
                <a:solidFill>
                  <a:schemeClr val="tx1"/>
                </a:solidFill>
              </a:rPr>
              <a:t>A) Yönetsel 			</a:t>
            </a:r>
            <a:r>
              <a:rPr lang="tr-TR" sz="2800" dirty="0" smtClean="0">
                <a:solidFill>
                  <a:schemeClr val="tx1"/>
                </a:solidFill>
              </a:rPr>
              <a:t>	B </a:t>
            </a:r>
            <a:r>
              <a:rPr lang="tr-TR" sz="2800" dirty="0">
                <a:solidFill>
                  <a:schemeClr val="tx1"/>
                </a:solidFill>
              </a:rPr>
              <a:t>) Mali		</a:t>
            </a:r>
          </a:p>
          <a:p>
            <a:pPr algn="l"/>
            <a:r>
              <a:rPr lang="tr-TR" sz="2800" dirty="0">
                <a:solidFill>
                  <a:schemeClr val="tx1"/>
                </a:solidFill>
              </a:rPr>
              <a:t>C ) Kişisel koruyucu		D) Mühendislik</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26</a:t>
            </a:fld>
            <a:endParaRPr lang="tr-TR"/>
          </a:p>
        </p:txBody>
      </p:sp>
    </p:spTree>
    <p:extLst>
      <p:ext uri="{BB962C8B-B14F-4D97-AF65-F5344CB8AC3E}">
        <p14:creationId xmlns:p14="http://schemas.microsoft.com/office/powerpoint/2010/main" val="137671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19) Aşağıdaki soruda önce tehlikeler, sonra riskler yazılmıştır. Bu sıralamada aşağıdakilerden hangisi yanlıştır? </a:t>
            </a:r>
          </a:p>
          <a:p>
            <a:pPr algn="l"/>
            <a:r>
              <a:rPr lang="tr-TR" sz="2800" dirty="0">
                <a:solidFill>
                  <a:schemeClr val="tx1"/>
                </a:solidFill>
              </a:rPr>
              <a:t>A)	Kişinin düşmesi - Yüksekte çalışma </a:t>
            </a:r>
          </a:p>
          <a:p>
            <a:pPr algn="l"/>
            <a:r>
              <a:rPr lang="tr-TR" sz="2800" dirty="0">
                <a:solidFill>
                  <a:schemeClr val="tx1"/>
                </a:solidFill>
              </a:rPr>
              <a:t>B)	Gürültülü ortam - İşitme kaybına yol açması </a:t>
            </a:r>
          </a:p>
          <a:p>
            <a:pPr algn="l"/>
            <a:r>
              <a:rPr lang="tr-TR" sz="2800" dirty="0">
                <a:solidFill>
                  <a:schemeClr val="tx1"/>
                </a:solidFill>
              </a:rPr>
              <a:t>C)	Kapalı ortamlarda çalışma - Zehirli gazlardan etkilenme </a:t>
            </a:r>
          </a:p>
          <a:p>
            <a:pPr algn="l"/>
            <a:r>
              <a:rPr lang="tr-TR" sz="2800" dirty="0">
                <a:solidFill>
                  <a:schemeClr val="tx1"/>
                </a:solidFill>
              </a:rPr>
              <a:t>D)	Elektrik enerjisi - İzolesi bozuk iletkene dokunma ile elektrik çarpması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27</a:t>
            </a:fld>
            <a:endParaRPr lang="tr-TR"/>
          </a:p>
        </p:txBody>
      </p:sp>
    </p:spTree>
    <p:extLst>
      <p:ext uri="{BB962C8B-B14F-4D97-AF65-F5344CB8AC3E}">
        <p14:creationId xmlns:p14="http://schemas.microsoft.com/office/powerpoint/2010/main" val="368307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20) Teknolojisi eski olan ve çift el kumanda ya da fotosel tertibatı yapılamayan bir presin kullanımına son verilmesi, risklerin önlenmesinde nasıl bir yöntemdir? </a:t>
            </a:r>
          </a:p>
          <a:p>
            <a:pPr algn="l"/>
            <a:r>
              <a:rPr lang="tr-TR" sz="2800" dirty="0">
                <a:solidFill>
                  <a:schemeClr val="tx1"/>
                </a:solidFill>
              </a:rPr>
              <a:t>A)	Riskin ortadan kaldırılması </a:t>
            </a:r>
          </a:p>
          <a:p>
            <a:pPr algn="l"/>
            <a:r>
              <a:rPr lang="tr-TR" sz="2800" dirty="0">
                <a:solidFill>
                  <a:schemeClr val="tx1"/>
                </a:solidFill>
              </a:rPr>
              <a:t>B)	Mühendislik kontrolü </a:t>
            </a:r>
          </a:p>
          <a:p>
            <a:pPr algn="l"/>
            <a:r>
              <a:rPr lang="tr-TR" sz="2800" dirty="0">
                <a:solidFill>
                  <a:schemeClr val="tx1"/>
                </a:solidFill>
              </a:rPr>
              <a:t>C)	Kontrol ve tecrit </a:t>
            </a:r>
          </a:p>
          <a:p>
            <a:pPr algn="l"/>
            <a:r>
              <a:rPr lang="tr-TR" sz="2800" dirty="0">
                <a:solidFill>
                  <a:schemeClr val="tx1"/>
                </a:solidFill>
              </a:rPr>
              <a:t>D)	Yerine koyma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28</a:t>
            </a:fld>
            <a:endParaRPr lang="tr-TR"/>
          </a:p>
        </p:txBody>
      </p:sp>
    </p:spTree>
    <p:extLst>
      <p:ext uri="{BB962C8B-B14F-4D97-AF65-F5344CB8AC3E}">
        <p14:creationId xmlns:p14="http://schemas.microsoft.com/office/powerpoint/2010/main" val="1264277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21) Risk algılanmasına ilişkin aşağıdakilerden hangisi yanlıştır? </a:t>
            </a:r>
          </a:p>
          <a:p>
            <a:pPr algn="l"/>
            <a:r>
              <a:rPr lang="tr-TR" sz="2800" dirty="0">
                <a:solidFill>
                  <a:schemeClr val="tx1"/>
                </a:solidFill>
              </a:rPr>
              <a:t>A)	Risk kişi tarafından ilk belirlendiğinde bir önem seviyesinde algılanır.</a:t>
            </a:r>
          </a:p>
          <a:p>
            <a:pPr algn="l"/>
            <a:r>
              <a:rPr lang="tr-TR" sz="2800" dirty="0">
                <a:solidFill>
                  <a:schemeClr val="tx1"/>
                </a:solidFill>
              </a:rPr>
              <a:t>B)	Zamanla önem seviyesinde bir düşüş gözlenir.</a:t>
            </a:r>
          </a:p>
          <a:p>
            <a:pPr algn="l"/>
            <a:r>
              <a:rPr lang="tr-TR" sz="2800" dirty="0">
                <a:solidFill>
                  <a:schemeClr val="tx1"/>
                </a:solidFill>
              </a:rPr>
              <a:t>C)	Ciddi bir kaza yaşanması sonrası risk algılama seviyesi aniden düşer.</a:t>
            </a:r>
          </a:p>
          <a:p>
            <a:pPr algn="l"/>
            <a:r>
              <a:rPr lang="tr-TR" sz="2800" dirty="0">
                <a:solidFill>
                  <a:schemeClr val="tx1"/>
                </a:solidFill>
              </a:rPr>
              <a:t>D)	Zaman geçtikçe risk algılama seviyesinde azalma gözlenir.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29</a:t>
            </a:fld>
            <a:endParaRPr lang="tr-TR"/>
          </a:p>
        </p:txBody>
      </p:sp>
    </p:spTree>
    <p:extLst>
      <p:ext uri="{BB962C8B-B14F-4D97-AF65-F5344CB8AC3E}">
        <p14:creationId xmlns:p14="http://schemas.microsoft.com/office/powerpoint/2010/main" val="3289959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	Aşağıda verilen gruplardan hangisi / hangileri işyerinde iş sağlığı ve güvenliğinin kapsamı içindedir? </a:t>
            </a:r>
          </a:p>
          <a:p>
            <a:pPr algn="l"/>
            <a:r>
              <a:rPr lang="tr-TR" sz="2400" dirty="0">
                <a:solidFill>
                  <a:schemeClr val="tx1"/>
                </a:solidFill>
              </a:rPr>
              <a:t>I – İşçiler	</a:t>
            </a:r>
          </a:p>
          <a:p>
            <a:pPr algn="l"/>
            <a:r>
              <a:rPr lang="tr-TR" sz="2400" dirty="0">
                <a:solidFill>
                  <a:schemeClr val="tx1"/>
                </a:solidFill>
              </a:rPr>
              <a:t>II – İşyerine gelen ziyaretçiler</a:t>
            </a:r>
          </a:p>
          <a:p>
            <a:pPr algn="l"/>
            <a:r>
              <a:rPr lang="tr-TR" sz="2400" dirty="0">
                <a:solidFill>
                  <a:schemeClr val="tx1"/>
                </a:solidFill>
              </a:rPr>
              <a:t>III – Alt işveren işçileri	</a:t>
            </a:r>
          </a:p>
          <a:p>
            <a:pPr algn="l"/>
            <a:r>
              <a:rPr lang="tr-TR" sz="2400" dirty="0">
                <a:solidFill>
                  <a:schemeClr val="tx1"/>
                </a:solidFill>
              </a:rPr>
              <a:t>IV – Geçici İşçiler </a:t>
            </a:r>
          </a:p>
          <a:p>
            <a:pPr algn="l"/>
            <a:r>
              <a:rPr lang="tr-TR" sz="2400" dirty="0">
                <a:solidFill>
                  <a:schemeClr val="tx1"/>
                </a:solidFill>
              </a:rPr>
              <a:t>A)	Yalnız I</a:t>
            </a:r>
          </a:p>
          <a:p>
            <a:pPr algn="l"/>
            <a:r>
              <a:rPr lang="tr-TR" sz="2400" dirty="0">
                <a:solidFill>
                  <a:schemeClr val="tx1"/>
                </a:solidFill>
              </a:rPr>
              <a:t>B)	I ve III</a:t>
            </a:r>
          </a:p>
          <a:p>
            <a:pPr algn="l"/>
            <a:r>
              <a:rPr lang="tr-TR" sz="2400" dirty="0">
                <a:solidFill>
                  <a:schemeClr val="tx1"/>
                </a:solidFill>
              </a:rPr>
              <a:t>C)	I, III ve IV</a:t>
            </a:r>
          </a:p>
          <a:p>
            <a:pPr algn="l"/>
            <a:r>
              <a:rPr lang="tr-TR" sz="2400" dirty="0">
                <a:solidFill>
                  <a:schemeClr val="tx1"/>
                </a:solidFill>
              </a:rPr>
              <a:t>D)	I, II, III ve IV</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a:t>
            </a:fld>
            <a:endParaRPr lang="tr-TR"/>
          </a:p>
        </p:txBody>
      </p:sp>
    </p:spTree>
    <p:extLst>
      <p:ext uri="{BB962C8B-B14F-4D97-AF65-F5344CB8AC3E}">
        <p14:creationId xmlns:p14="http://schemas.microsoft.com/office/powerpoint/2010/main" val="1354549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22)  İş sağlığı uygulama ilkelerinden olmayan seçeneği işaretleyiniz. </a:t>
            </a:r>
          </a:p>
          <a:p>
            <a:pPr algn="l"/>
            <a:r>
              <a:rPr lang="tr-TR" sz="2800" dirty="0">
                <a:solidFill>
                  <a:schemeClr val="tx1"/>
                </a:solidFill>
              </a:rPr>
              <a:t>A)	İş yeri risklerinin saptanması</a:t>
            </a:r>
          </a:p>
          <a:p>
            <a:pPr algn="l"/>
            <a:r>
              <a:rPr lang="tr-TR" sz="2800" dirty="0">
                <a:solidFill>
                  <a:schemeClr val="tx1"/>
                </a:solidFill>
              </a:rPr>
              <a:t>B)	İş yeri risklerinin kontrolü</a:t>
            </a:r>
          </a:p>
          <a:p>
            <a:pPr algn="l"/>
            <a:r>
              <a:rPr lang="tr-TR" sz="2800" dirty="0">
                <a:solidFill>
                  <a:schemeClr val="tx1"/>
                </a:solidFill>
              </a:rPr>
              <a:t>C)	Uygun işe yerleştirme</a:t>
            </a:r>
          </a:p>
          <a:p>
            <a:pPr algn="l"/>
            <a:r>
              <a:rPr lang="tr-TR" sz="2800" dirty="0">
                <a:solidFill>
                  <a:schemeClr val="tx1"/>
                </a:solidFill>
              </a:rPr>
              <a:t>D)	Yetersiz işçilerin tasfiyesi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30</a:t>
            </a:fld>
            <a:endParaRPr lang="tr-TR"/>
          </a:p>
        </p:txBody>
      </p:sp>
    </p:spTree>
    <p:extLst>
      <p:ext uri="{BB962C8B-B14F-4D97-AF65-F5344CB8AC3E}">
        <p14:creationId xmlns:p14="http://schemas.microsoft.com/office/powerpoint/2010/main" val="19645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23) Aşağıdakilerden hangisi Türkiye’nin de onayladığı İş Sağlığı ve Güvenliği ve Çalışma Ortamına ilişkin 155 sayılı ILO </a:t>
            </a:r>
            <a:r>
              <a:rPr lang="tr-TR" sz="2000" dirty="0" smtClean="0">
                <a:solidFill>
                  <a:schemeClr val="tx1"/>
                </a:solidFill>
              </a:rPr>
              <a:t>Sözleşmesi’ne göre yetersiz ifade edilmiştir? </a:t>
            </a:r>
            <a:endParaRPr lang="tr-TR" sz="2000" dirty="0">
              <a:solidFill>
                <a:schemeClr val="tx1"/>
              </a:solidFill>
            </a:endParaRPr>
          </a:p>
          <a:p>
            <a:pPr algn="l"/>
            <a:r>
              <a:rPr lang="tr-TR" sz="2000" dirty="0">
                <a:solidFill>
                  <a:schemeClr val="tx1"/>
                </a:solidFill>
              </a:rPr>
              <a:t>A)	‘’ Ekonomik faaliyet kolları ‘’ terimi, kamu hizmetleri dahil olmak üzere işçi çalıştırılan bütün kolları kapsar. </a:t>
            </a:r>
          </a:p>
          <a:p>
            <a:pPr algn="l"/>
            <a:r>
              <a:rPr lang="tr-TR" sz="2000" dirty="0">
                <a:solidFill>
                  <a:schemeClr val="tx1"/>
                </a:solidFill>
              </a:rPr>
              <a:t>B)	‘’ İşçiler ‘’ terimi, kamu çalışanları dahil olmak üzere istihdam edilen bütün kişileri kapsar. </a:t>
            </a:r>
          </a:p>
          <a:p>
            <a:pPr algn="l"/>
            <a:r>
              <a:rPr lang="tr-TR" sz="2000" dirty="0">
                <a:solidFill>
                  <a:schemeClr val="tx1"/>
                </a:solidFill>
              </a:rPr>
              <a:t>C)	‘’ İşyeri ‘’ terimi, işçilerin işlerini yaptıkları yerleri kapsar. </a:t>
            </a:r>
          </a:p>
          <a:p>
            <a:pPr algn="l"/>
            <a:r>
              <a:rPr lang="tr-TR" sz="2000" dirty="0">
                <a:solidFill>
                  <a:schemeClr val="tx1"/>
                </a:solidFill>
              </a:rPr>
              <a:t>D)	‘’ Sağlık ‘’ terimi, işle bağlantısı açısından, sadece hastalık veya sakatlığın bulunmaması halini değil, aynı zamanda çalışma sırasındaki hijyen ve güvenlik ile doğrudan ilişkili olarak sağlığı etkileyen fiziksel ve zihinsel unsurları kapsar.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31</a:t>
            </a:fld>
            <a:endParaRPr lang="tr-TR"/>
          </a:p>
        </p:txBody>
      </p:sp>
    </p:spTree>
    <p:extLst>
      <p:ext uri="{BB962C8B-B14F-4D97-AF65-F5344CB8AC3E}">
        <p14:creationId xmlns:p14="http://schemas.microsoft.com/office/powerpoint/2010/main" val="2462324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46050"/>
          </a:xfrm>
        </p:spPr>
        <p:txBody>
          <a:bodyPr>
            <a:normAutofit fontScale="90000"/>
          </a:bodyPr>
          <a:lstStyle/>
          <a:p>
            <a:pPr algn="l"/>
            <a:r>
              <a:rPr lang="tr-TR" dirty="0" smtClean="0"/>
              <a:t>23.</a:t>
            </a:r>
            <a:endParaRPr lang="tr-TR" dirty="0"/>
          </a:p>
        </p:txBody>
      </p:sp>
      <p:sp>
        <p:nvSpPr>
          <p:cNvPr id="3" name="2 İçerik Yer Tutucusu"/>
          <p:cNvSpPr>
            <a:spLocks noGrp="1"/>
          </p:cNvSpPr>
          <p:nvPr>
            <p:ph idx="1"/>
          </p:nvPr>
        </p:nvSpPr>
        <p:spPr>
          <a:xfrm>
            <a:off x="323528" y="764704"/>
            <a:ext cx="8568952" cy="5760640"/>
          </a:xfrm>
        </p:spPr>
        <p:txBody>
          <a:bodyPr>
            <a:normAutofit fontScale="70000" lnSpcReduction="20000"/>
          </a:bodyPr>
          <a:lstStyle/>
          <a:p>
            <a:pPr>
              <a:buNone/>
            </a:pPr>
            <a:r>
              <a:rPr lang="tr-TR" b="1" dirty="0"/>
              <a:t>İŞ SAĞLIĞI VE GÜVENLİĞİ VE ÇALIŞMA ORTAMINA İLİŞKİN 155 SAYILI SÖZLEŞME</a:t>
            </a:r>
          </a:p>
          <a:p>
            <a:pPr>
              <a:buNone/>
            </a:pPr>
            <a:r>
              <a:rPr lang="tr-TR" sz="3300" b="1" dirty="0" smtClean="0"/>
              <a:t>Madde </a:t>
            </a:r>
            <a:r>
              <a:rPr lang="tr-TR" sz="3300" b="1" dirty="0"/>
              <a:t>3</a:t>
            </a:r>
            <a:endParaRPr lang="tr-TR" sz="3300" dirty="0"/>
          </a:p>
          <a:p>
            <a:r>
              <a:rPr lang="tr-TR" sz="3300" dirty="0"/>
              <a:t>Bu sözleşmenin amacı bakımından;</a:t>
            </a:r>
          </a:p>
          <a:p>
            <a:pPr lvl="0"/>
            <a:r>
              <a:rPr lang="tr-TR" sz="3300" dirty="0"/>
              <a:t>“</a:t>
            </a:r>
            <a:r>
              <a:rPr lang="tr-TR" sz="3300" dirty="0">
                <a:solidFill>
                  <a:srgbClr val="FF0000"/>
                </a:solidFill>
              </a:rPr>
              <a:t>Ekonomik faaliyet kolları</a:t>
            </a:r>
            <a:r>
              <a:rPr lang="tr-TR" sz="3300" dirty="0"/>
              <a:t>” terimi, kamu hizmetleri dahil olmak üzere, işçi çalıştırılan bütün kolları kapsar.</a:t>
            </a:r>
          </a:p>
          <a:p>
            <a:pPr lvl="0"/>
            <a:r>
              <a:rPr lang="tr-TR" sz="3300" dirty="0"/>
              <a:t>“</a:t>
            </a:r>
            <a:r>
              <a:rPr lang="tr-TR" sz="3300" dirty="0">
                <a:solidFill>
                  <a:srgbClr val="FF0000"/>
                </a:solidFill>
              </a:rPr>
              <a:t>İşçiler</a:t>
            </a:r>
            <a:r>
              <a:rPr lang="tr-TR" sz="3300" dirty="0"/>
              <a:t>” terimi, kamu çalışanları dahil olmak üzere istihdam edilen bütün kişileri kapsar:</a:t>
            </a:r>
          </a:p>
          <a:p>
            <a:pPr lvl="0"/>
            <a:r>
              <a:rPr lang="tr-TR" sz="3300" dirty="0"/>
              <a:t>“</a:t>
            </a:r>
            <a:r>
              <a:rPr lang="tr-TR" sz="3300" dirty="0">
                <a:solidFill>
                  <a:srgbClr val="FF0000"/>
                </a:solidFill>
              </a:rPr>
              <a:t>İşyeri</a:t>
            </a:r>
            <a:r>
              <a:rPr lang="tr-TR" sz="3300" dirty="0"/>
              <a:t>” terimi, işçilerin, işleri nedeniyle gitmeleri veya bulunmaları gereken ve işverenin doğrudan veya dolaylı kontrolü altında bulunan bütün yerleri kapsar; </a:t>
            </a:r>
          </a:p>
          <a:p>
            <a:pPr lvl="0"/>
            <a:r>
              <a:rPr lang="tr-TR" sz="3300" dirty="0"/>
              <a:t>“</a:t>
            </a:r>
            <a:r>
              <a:rPr lang="tr-TR" sz="3300" dirty="0">
                <a:solidFill>
                  <a:srgbClr val="FF0000"/>
                </a:solidFill>
              </a:rPr>
              <a:t>Düzenlemeler</a:t>
            </a:r>
            <a:r>
              <a:rPr lang="tr-TR" sz="3300" dirty="0"/>
              <a:t>” terimi, yetkili makam veya makamlarca kanun gücü verilen bütün hükümleri kapsar; </a:t>
            </a:r>
          </a:p>
          <a:p>
            <a:pPr lvl="0"/>
            <a:r>
              <a:rPr lang="tr-TR" sz="3300" dirty="0"/>
              <a:t>“</a:t>
            </a:r>
            <a:r>
              <a:rPr lang="tr-TR" sz="3300" dirty="0">
                <a:solidFill>
                  <a:srgbClr val="FF0000"/>
                </a:solidFill>
              </a:rPr>
              <a:t>Sağlık</a:t>
            </a:r>
            <a:r>
              <a:rPr lang="tr-TR" sz="3300" dirty="0"/>
              <a:t>” terimi, işle bağlantısı açısından, sadece hastalık veya sakatlığın bulunmaması halini değil, aynı zamanda, çalışma sırasındaki hijyen ve güvenlik ile doğrudan ilişkili olarak sağlığı etkileyen fiziksel ve zihinsel unsurları da kapsar.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24) Risk değerlendirmesi ekibinde aşağıdakilerden hangisi bulunmaz?</a:t>
            </a:r>
          </a:p>
          <a:p>
            <a:pPr algn="l"/>
            <a:r>
              <a:rPr lang="tr-TR" sz="2800" dirty="0">
                <a:solidFill>
                  <a:schemeClr val="tx1"/>
                </a:solidFill>
              </a:rPr>
              <a:t>A)	İşveren vekili</a:t>
            </a:r>
          </a:p>
          <a:p>
            <a:pPr algn="l"/>
            <a:r>
              <a:rPr lang="tr-TR" sz="2800" dirty="0">
                <a:solidFill>
                  <a:schemeClr val="tx1"/>
                </a:solidFill>
              </a:rPr>
              <a:t>B)	İnsan kaynakları yöneticisi</a:t>
            </a:r>
          </a:p>
          <a:p>
            <a:pPr algn="l"/>
            <a:r>
              <a:rPr lang="tr-TR" sz="2800" dirty="0">
                <a:solidFill>
                  <a:schemeClr val="tx1"/>
                </a:solidFill>
              </a:rPr>
              <a:t>C)	Destek elemanı</a:t>
            </a:r>
          </a:p>
          <a:p>
            <a:pPr algn="l"/>
            <a:r>
              <a:rPr lang="tr-TR" sz="2800" dirty="0">
                <a:solidFill>
                  <a:schemeClr val="tx1"/>
                </a:solidFill>
              </a:rPr>
              <a:t>D)	Çalışan temsilcisi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33</a:t>
            </a:fld>
            <a:endParaRPr lang="tr-TR"/>
          </a:p>
        </p:txBody>
      </p:sp>
    </p:spTree>
    <p:extLst>
      <p:ext uri="{BB962C8B-B14F-4D97-AF65-F5344CB8AC3E}">
        <p14:creationId xmlns:p14="http://schemas.microsoft.com/office/powerpoint/2010/main" val="96288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pPr algn="l"/>
            <a:r>
              <a:rPr lang="tr-TR" dirty="0" smtClean="0"/>
              <a:t>24.</a:t>
            </a:r>
            <a:endParaRPr lang="tr-TR" dirty="0"/>
          </a:p>
        </p:txBody>
      </p:sp>
      <p:sp>
        <p:nvSpPr>
          <p:cNvPr id="3" name="2 İçerik Yer Tutucusu"/>
          <p:cNvSpPr>
            <a:spLocks noGrp="1"/>
          </p:cNvSpPr>
          <p:nvPr>
            <p:ph idx="1"/>
          </p:nvPr>
        </p:nvSpPr>
        <p:spPr>
          <a:xfrm>
            <a:off x="457200" y="836712"/>
            <a:ext cx="8363272" cy="5616624"/>
          </a:xfrm>
        </p:spPr>
        <p:txBody>
          <a:bodyPr>
            <a:normAutofit fontScale="77500" lnSpcReduction="20000"/>
          </a:bodyPr>
          <a:lstStyle/>
          <a:p>
            <a:r>
              <a:rPr lang="tr-TR" b="1" dirty="0"/>
              <a:t>Risk değerlendirmesi ekibi</a:t>
            </a:r>
            <a:endParaRPr lang="tr-TR" dirty="0"/>
          </a:p>
          <a:p>
            <a:r>
              <a:rPr lang="tr-TR" b="1" dirty="0"/>
              <a:t>MADDE 6 –</a:t>
            </a:r>
            <a:r>
              <a:rPr lang="tr-TR" dirty="0"/>
              <a:t> (1) Risk değerlendirmesi, işverenin oluşturduğu bir ekip tarafından gerçekleştirilir. Risk değerlendirmesi ekibi aşağıdakilerden oluşur.</a:t>
            </a:r>
          </a:p>
          <a:p>
            <a:r>
              <a:rPr lang="tr-TR" dirty="0"/>
              <a:t>a) İşveren veya işveren vekili.</a:t>
            </a:r>
          </a:p>
          <a:p>
            <a:r>
              <a:rPr lang="tr-TR" dirty="0"/>
              <a:t>b) İşyerinde sağlık ve güvenlik hizmetini yürüten iş güvenliği uzmanları ile işyeri hekimleri.</a:t>
            </a:r>
          </a:p>
          <a:p>
            <a:r>
              <a:rPr lang="tr-TR" dirty="0"/>
              <a:t>c) İşyerindeki çalışan temsilcileri.</a:t>
            </a:r>
          </a:p>
          <a:p>
            <a:r>
              <a:rPr lang="tr-TR" dirty="0"/>
              <a:t>ç) İşyerindeki destek elemanları.</a:t>
            </a:r>
          </a:p>
          <a:p>
            <a:r>
              <a:rPr lang="tr-TR" dirty="0"/>
              <a:t>d) İşyerindeki bütün birimleri temsil edecek şekilde belirlenen ve işyerinde yürütülen çalışmalar, mevcut veya muhtemel tehlike kaynakları ile riskler konusunda bilgi sahibi çalışanlar.</a:t>
            </a:r>
          </a:p>
          <a:p>
            <a:r>
              <a:rPr lang="tr-TR" dirty="0"/>
              <a:t>(2) İşveren, ihtiyaç duyulduğunda bu ekibe destek olmak üzere işyeri dışındaki kişi ve kuruluşlardan hizmet alabilir</a:t>
            </a:r>
            <a:r>
              <a:rPr lang="tr-TR" dirty="0" smtClean="0"/>
              <a:t>.</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25) Aşağıda belirtilen durumlardan hangisinde risk değerlendirmesi tamamen veya kısmen yenilenmez?</a:t>
            </a:r>
          </a:p>
          <a:p>
            <a:pPr algn="l"/>
            <a:r>
              <a:rPr lang="tr-TR" sz="2800" dirty="0">
                <a:solidFill>
                  <a:schemeClr val="tx1"/>
                </a:solidFill>
              </a:rPr>
              <a:t>A)	İşyerinin taşınması veya binalarda değişiklik yapılması</a:t>
            </a:r>
          </a:p>
          <a:p>
            <a:pPr algn="l"/>
            <a:r>
              <a:rPr lang="tr-TR" sz="2800" dirty="0">
                <a:solidFill>
                  <a:schemeClr val="tx1"/>
                </a:solidFill>
              </a:rPr>
              <a:t>B)	İşyerinin bir hafta üretim durduktan sonra yeniden açılması</a:t>
            </a:r>
          </a:p>
          <a:p>
            <a:pPr algn="l"/>
            <a:r>
              <a:rPr lang="tr-TR" sz="2800" dirty="0">
                <a:solidFill>
                  <a:schemeClr val="tx1"/>
                </a:solidFill>
              </a:rPr>
              <a:t>C)	Üretim yönteminde değişiklikler olması</a:t>
            </a:r>
          </a:p>
          <a:p>
            <a:pPr algn="l"/>
            <a:r>
              <a:rPr lang="tr-TR" sz="2800" dirty="0">
                <a:solidFill>
                  <a:schemeClr val="tx1"/>
                </a:solidFill>
              </a:rPr>
              <a:t>D)	İş kazası, meslek hastalığı veya ramak kala olay meydana gelmesi.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35</a:t>
            </a:fld>
            <a:endParaRPr lang="tr-TR"/>
          </a:p>
        </p:txBody>
      </p:sp>
    </p:spTree>
    <p:extLst>
      <p:ext uri="{BB962C8B-B14F-4D97-AF65-F5344CB8AC3E}">
        <p14:creationId xmlns:p14="http://schemas.microsoft.com/office/powerpoint/2010/main" val="3917606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46050"/>
          </a:xfrm>
        </p:spPr>
        <p:txBody>
          <a:bodyPr/>
          <a:lstStyle/>
          <a:p>
            <a:pPr algn="l"/>
            <a:r>
              <a:rPr lang="tr-TR" dirty="0" smtClean="0"/>
              <a:t>25.</a:t>
            </a:r>
            <a:endParaRPr lang="tr-TR" dirty="0"/>
          </a:p>
        </p:txBody>
      </p:sp>
      <p:sp>
        <p:nvSpPr>
          <p:cNvPr id="3" name="2 İçerik Yer Tutucusu"/>
          <p:cNvSpPr>
            <a:spLocks noGrp="1"/>
          </p:cNvSpPr>
          <p:nvPr>
            <p:ph idx="1"/>
          </p:nvPr>
        </p:nvSpPr>
        <p:spPr>
          <a:xfrm>
            <a:off x="251520" y="764704"/>
            <a:ext cx="8640960" cy="5361459"/>
          </a:xfrm>
        </p:spPr>
        <p:txBody>
          <a:bodyPr/>
          <a:lstStyle/>
          <a:p>
            <a:r>
              <a:rPr lang="tr-TR" sz="2000" b="1" dirty="0" smtClean="0"/>
              <a:t>Risk değerlendirmesinin yenilenmesi</a:t>
            </a:r>
            <a:endParaRPr lang="tr-TR" sz="2000" dirty="0" smtClean="0"/>
          </a:p>
          <a:p>
            <a:r>
              <a:rPr lang="tr-TR" sz="2000" b="1" dirty="0" smtClean="0"/>
              <a:t>MADDE 12 –</a:t>
            </a:r>
            <a:r>
              <a:rPr lang="tr-TR" sz="2000" dirty="0" smtClean="0"/>
              <a:t> (1) Yapılmış olan risk değerlendirmesi; tehlike sınıfına göre çok tehlikeli, tehlikeli ve az tehlikeli işyerlerinde sırasıyla en geç iki, dört ve altı yılda bir yenilenir.</a:t>
            </a:r>
          </a:p>
          <a:p>
            <a:r>
              <a:rPr lang="tr-TR" sz="2000" dirty="0" smtClean="0"/>
              <a:t>(2) Aşağıda belirtilen durumlarda, risk  değerlendirmesi tamamen veya kısmen yenilenir.</a:t>
            </a:r>
          </a:p>
          <a:p>
            <a:r>
              <a:rPr lang="tr-TR" sz="2000" dirty="0" smtClean="0"/>
              <a:t>a) İşyerinin taşınması veya binalarda değişiklik yapılması.</a:t>
            </a:r>
          </a:p>
          <a:p>
            <a:r>
              <a:rPr lang="tr-TR" sz="2000" dirty="0" smtClean="0"/>
              <a:t>b) İşyerinde uygulanan teknoloji, kullanılan madde ve ekipmanlarda değişiklikler meydana gelmesi.</a:t>
            </a:r>
          </a:p>
          <a:p>
            <a:r>
              <a:rPr lang="tr-TR" sz="2000" dirty="0" smtClean="0"/>
              <a:t>c) Üretim yönteminde değişiklikler olması.</a:t>
            </a:r>
          </a:p>
          <a:p>
            <a:r>
              <a:rPr lang="tr-TR" sz="2000" dirty="0" smtClean="0"/>
              <a:t>ç) İş kazası, meslek hastalığı veya ramak kala olay meydana gelmesi.</a:t>
            </a:r>
          </a:p>
          <a:p>
            <a:r>
              <a:rPr lang="tr-TR" sz="2000" dirty="0" smtClean="0"/>
              <a:t>d) Çalışma ortamına ait sınır değerlere ilişkin bir mevzuat değişikliği olması.</a:t>
            </a:r>
          </a:p>
          <a:p>
            <a:r>
              <a:rPr lang="tr-TR" sz="2000" dirty="0" smtClean="0"/>
              <a:t>e) Çalışma ortamı ölçümü ve sağlık gözetim sonuçlarına göre gerekli görülmesi.</a:t>
            </a:r>
          </a:p>
          <a:p>
            <a:r>
              <a:rPr lang="tr-TR" sz="2000" dirty="0" smtClean="0"/>
              <a:t>f) İşyeri dışından kaynaklanan ve işyerini etkileyebilecek yeni bir tehlikenin ortaya çıkması.</a:t>
            </a:r>
          </a:p>
          <a:p>
            <a:endParaRPr lang="tr-TR" sz="2000"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26) Çalışma ortamlarında, “yaptığı iş gereği herhangi bir etkenle karşılaşma olasılığı yüksek olan ve etkenle karşılaştığında da başkalarına göre daha duyarlı olan birey veya gruplara” ne ad verilir? </a:t>
            </a:r>
          </a:p>
          <a:p>
            <a:pPr algn="l"/>
            <a:r>
              <a:rPr lang="tr-TR" sz="2800" dirty="0">
                <a:solidFill>
                  <a:schemeClr val="tx1"/>
                </a:solidFill>
              </a:rPr>
              <a:t>A)	Tehlike altındaki personel </a:t>
            </a:r>
          </a:p>
          <a:p>
            <a:pPr algn="l"/>
            <a:r>
              <a:rPr lang="tr-TR" sz="2800" dirty="0">
                <a:solidFill>
                  <a:schemeClr val="tx1"/>
                </a:solidFill>
              </a:rPr>
              <a:t>B)	Risk altındaki personel </a:t>
            </a:r>
          </a:p>
          <a:p>
            <a:pPr algn="l"/>
            <a:r>
              <a:rPr lang="tr-TR" sz="2800" dirty="0">
                <a:solidFill>
                  <a:schemeClr val="tx1"/>
                </a:solidFill>
              </a:rPr>
              <a:t>C)	Risk altındaki toplum </a:t>
            </a:r>
          </a:p>
          <a:p>
            <a:pPr algn="l"/>
            <a:r>
              <a:rPr lang="tr-TR" sz="2800" dirty="0">
                <a:solidFill>
                  <a:schemeClr val="tx1"/>
                </a:solidFill>
              </a:rPr>
              <a:t>D)	Risk grubu</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37</a:t>
            </a:fld>
            <a:endParaRPr lang="tr-TR"/>
          </a:p>
        </p:txBody>
      </p:sp>
    </p:spTree>
    <p:extLst>
      <p:ext uri="{BB962C8B-B14F-4D97-AF65-F5344CB8AC3E}">
        <p14:creationId xmlns:p14="http://schemas.microsoft.com/office/powerpoint/2010/main" val="433249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27) Bir işyerinde bir veya daha fazla alt işveren bulunması halinde gerekli risk değerlendirmesi çalışmaları kimin tarafından yapılır veya yaptırılır?</a:t>
            </a:r>
          </a:p>
          <a:p>
            <a:pPr algn="l"/>
            <a:r>
              <a:rPr lang="tr-TR" sz="2400" dirty="0">
                <a:solidFill>
                  <a:schemeClr val="tx1"/>
                </a:solidFill>
              </a:rPr>
              <a:t>A)	Ana işveren tüm yürütülen işler için yapar </a:t>
            </a:r>
          </a:p>
          <a:p>
            <a:pPr algn="l"/>
            <a:r>
              <a:rPr lang="tr-TR" sz="2400" dirty="0">
                <a:solidFill>
                  <a:schemeClr val="tx1"/>
                </a:solidFill>
              </a:rPr>
              <a:t>B)	Her alt işveren yürüttükleri işlerle ilgili olarak yapar veya yaptırır</a:t>
            </a:r>
          </a:p>
          <a:p>
            <a:pPr algn="l"/>
            <a:r>
              <a:rPr lang="tr-TR" sz="2400" dirty="0">
                <a:solidFill>
                  <a:schemeClr val="tx1"/>
                </a:solidFill>
              </a:rPr>
              <a:t>C)	Alt işverenler arasından seçilen bir iş veren yapar veya yaptırır</a:t>
            </a:r>
          </a:p>
          <a:p>
            <a:pPr algn="l"/>
            <a:r>
              <a:rPr lang="tr-TR" sz="2400" dirty="0">
                <a:solidFill>
                  <a:schemeClr val="tx1"/>
                </a:solidFill>
              </a:rPr>
              <a:t>D)	Ana işverenin İş Sağlığı ve Güvenliği Kurulu tarafından yapılır.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38</a:t>
            </a:fld>
            <a:endParaRPr lang="tr-TR"/>
          </a:p>
        </p:txBody>
      </p:sp>
    </p:spTree>
    <p:extLst>
      <p:ext uri="{BB962C8B-B14F-4D97-AF65-F5344CB8AC3E}">
        <p14:creationId xmlns:p14="http://schemas.microsoft.com/office/powerpoint/2010/main" val="244330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lstStyle/>
          <a:p>
            <a:pPr algn="l"/>
            <a:r>
              <a:rPr lang="tr-TR" dirty="0" smtClean="0"/>
              <a:t>27.</a:t>
            </a:r>
            <a:endParaRPr lang="tr-TR" dirty="0"/>
          </a:p>
        </p:txBody>
      </p:sp>
      <p:sp>
        <p:nvSpPr>
          <p:cNvPr id="3" name="2 İçerik Yer Tutucusu"/>
          <p:cNvSpPr>
            <a:spLocks noGrp="1"/>
          </p:cNvSpPr>
          <p:nvPr>
            <p:ph idx="1"/>
          </p:nvPr>
        </p:nvSpPr>
        <p:spPr>
          <a:xfrm>
            <a:off x="457200" y="908720"/>
            <a:ext cx="8229600" cy="5217443"/>
          </a:xfrm>
        </p:spPr>
        <p:txBody>
          <a:bodyPr/>
          <a:lstStyle/>
          <a:p>
            <a:r>
              <a:rPr lang="tr-TR" b="1" dirty="0" smtClean="0"/>
              <a:t>Risk değerlendirme yönetmeliği</a:t>
            </a:r>
          </a:p>
          <a:p>
            <a:r>
              <a:rPr lang="tr-TR" b="1" dirty="0" smtClean="0"/>
              <a:t>MADDE 14 –</a:t>
            </a:r>
            <a:r>
              <a:rPr lang="tr-TR" dirty="0" smtClean="0"/>
              <a:t> (1) Aynı çalışma alanını birden fazla işverenin paylaşması durumunda, yürütülen işler için diğer işverenlerin yürüttüğü işler de göz önünde bulundurularak </a:t>
            </a:r>
            <a:r>
              <a:rPr lang="tr-TR" dirty="0" smtClean="0">
                <a:solidFill>
                  <a:srgbClr val="FF0000"/>
                </a:solidFill>
              </a:rPr>
              <a:t>ayrı ayrı risk değerlendirmesi gerçekleştirilir. </a:t>
            </a:r>
            <a:r>
              <a:rPr lang="tr-TR" dirty="0" smtClean="0"/>
              <a:t>İşverenler, risk değerlendirmesi çalışmalarını, koordinasyon içinde yürütür, birbirlerini ve çalışan temsilcilerini tespit edilen riskler konusunda bilgilendirir.</a:t>
            </a:r>
          </a:p>
          <a:p>
            <a:endParaRPr lang="tr-TR"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432048"/>
          </a:xfrm>
        </p:spPr>
        <p:txBody>
          <a:bodyPr>
            <a:normAutofit fontScale="90000"/>
          </a:bodyPr>
          <a:lstStyle/>
          <a:p>
            <a:pPr algn="l" eaLnBrk="1" hangingPunct="1">
              <a:defRPr/>
            </a:pPr>
            <a:r>
              <a:rPr lang="tr-TR" sz="3600" dirty="0" smtClean="0"/>
              <a:t>2.</a:t>
            </a:r>
          </a:p>
        </p:txBody>
      </p:sp>
      <p:sp>
        <p:nvSpPr>
          <p:cNvPr id="5123" name="Rectangle 3"/>
          <p:cNvSpPr>
            <a:spLocks noGrp="1" noChangeArrowheads="1"/>
          </p:cNvSpPr>
          <p:nvPr>
            <p:ph type="body" idx="1"/>
          </p:nvPr>
        </p:nvSpPr>
        <p:spPr>
          <a:xfrm>
            <a:off x="0" y="980728"/>
            <a:ext cx="9144000" cy="5039072"/>
          </a:xfrm>
        </p:spPr>
        <p:txBody>
          <a:bodyPr>
            <a:normAutofit fontScale="92500" lnSpcReduction="20000"/>
          </a:bodyPr>
          <a:lstStyle/>
          <a:p>
            <a:pPr eaLnBrk="1" hangingPunct="1">
              <a:lnSpc>
                <a:spcPct val="80000"/>
              </a:lnSpc>
              <a:buFontTx/>
              <a:buNone/>
            </a:pPr>
            <a:endParaRPr lang="tr-TR" sz="1000" dirty="0" smtClean="0"/>
          </a:p>
          <a:p>
            <a:pPr eaLnBrk="1" hangingPunct="1">
              <a:lnSpc>
                <a:spcPct val="80000"/>
              </a:lnSpc>
              <a:buFontTx/>
              <a:buNone/>
            </a:pPr>
            <a:r>
              <a:rPr lang="tr-TR" sz="1800" dirty="0" smtClean="0"/>
              <a:t>  </a:t>
            </a:r>
            <a:r>
              <a:rPr lang="tr-TR" sz="1000" dirty="0" smtClean="0"/>
              <a:t> </a:t>
            </a:r>
            <a:r>
              <a:rPr lang="tr-TR" sz="2800" dirty="0" smtClean="0"/>
              <a:t> </a:t>
            </a:r>
            <a:r>
              <a:rPr lang="tr-TR" sz="2800" u="sng" dirty="0" smtClean="0"/>
              <a:t>6331 sayılı İş Sağlığı ve Güvenliği Kanunu</a:t>
            </a:r>
          </a:p>
          <a:p>
            <a:pPr eaLnBrk="1" hangingPunct="1">
              <a:lnSpc>
                <a:spcPct val="80000"/>
              </a:lnSpc>
              <a:buFontTx/>
              <a:buNone/>
            </a:pPr>
            <a:endParaRPr lang="tr-TR" sz="2800" u="sng" dirty="0" smtClean="0"/>
          </a:p>
          <a:p>
            <a:pPr eaLnBrk="1" hangingPunct="1">
              <a:lnSpc>
                <a:spcPct val="80000"/>
              </a:lnSpc>
              <a:buFontTx/>
              <a:buNone/>
            </a:pPr>
            <a:r>
              <a:rPr lang="tr-TR" sz="2800" dirty="0" smtClean="0"/>
              <a:t>KAPSAM VE İSTİSNALAR</a:t>
            </a:r>
            <a:br>
              <a:rPr lang="tr-TR" sz="2800" dirty="0" smtClean="0"/>
            </a:br>
            <a:r>
              <a:rPr lang="tr-TR" sz="2600" dirty="0" smtClean="0"/>
              <a:t>Madde:2</a:t>
            </a:r>
          </a:p>
          <a:p>
            <a:pPr eaLnBrk="1" hangingPunct="1">
              <a:lnSpc>
                <a:spcPct val="80000"/>
              </a:lnSpc>
              <a:buFontTx/>
              <a:buNone/>
            </a:pPr>
            <a:endParaRPr lang="tr-TR" sz="2000" dirty="0" smtClean="0"/>
          </a:p>
          <a:p>
            <a:pPr eaLnBrk="1" hangingPunct="1">
              <a:lnSpc>
                <a:spcPct val="80000"/>
              </a:lnSpc>
              <a:buFontTx/>
              <a:buNone/>
            </a:pPr>
            <a:r>
              <a:rPr lang="tr-TR" sz="2800" dirty="0" smtClean="0"/>
              <a:t>KAMU VE ÖZEL SEKTÖRE AİT TÜM İŞLER VE İŞYERLERİ İLE BU YERLERİN  </a:t>
            </a:r>
          </a:p>
          <a:p>
            <a:pPr eaLnBrk="1" hangingPunct="1">
              <a:lnSpc>
                <a:spcPct val="80000"/>
              </a:lnSpc>
              <a:buFont typeface="Wingdings" pitchFamily="2" charset="2"/>
              <a:buChar char="Ø"/>
            </a:pPr>
            <a:r>
              <a:rPr lang="tr-TR" sz="2800" dirty="0" smtClean="0"/>
              <a:t>   İŞVERENLERİ,</a:t>
            </a:r>
          </a:p>
          <a:p>
            <a:pPr eaLnBrk="1" hangingPunct="1">
              <a:lnSpc>
                <a:spcPct val="80000"/>
              </a:lnSpc>
              <a:buFont typeface="Wingdings" pitchFamily="2" charset="2"/>
              <a:buChar char="Ø"/>
            </a:pPr>
            <a:r>
              <a:rPr lang="tr-TR" sz="2800" dirty="0" smtClean="0"/>
              <a:t>   İŞVEREN VEKİLLERİNİ,</a:t>
            </a:r>
          </a:p>
          <a:p>
            <a:pPr eaLnBrk="1" hangingPunct="1">
              <a:lnSpc>
                <a:spcPct val="80000"/>
              </a:lnSpc>
              <a:buFont typeface="Wingdings" pitchFamily="2" charset="2"/>
              <a:buChar char="Ø"/>
            </a:pPr>
            <a:r>
              <a:rPr lang="tr-TR" sz="2800" dirty="0" smtClean="0"/>
              <a:t>   ÇIRAK-STAJYER VEYA TÜM ÇALIŞANLARI KAPSAR.</a:t>
            </a:r>
          </a:p>
          <a:p>
            <a:pPr eaLnBrk="1" hangingPunct="1">
              <a:lnSpc>
                <a:spcPct val="80000"/>
              </a:lnSpc>
              <a:buFont typeface="Wingdings" pitchFamily="2" charset="2"/>
              <a:buChar char="Ø"/>
            </a:pPr>
            <a:r>
              <a:rPr lang="tr-TR" sz="2800" dirty="0" smtClean="0"/>
              <a:t>   İŞVEREN ADINA HAREKET EDEN İŞİN VE İŞYE-</a:t>
            </a:r>
          </a:p>
          <a:p>
            <a:pPr eaLnBrk="1" hangingPunct="1">
              <a:lnSpc>
                <a:spcPct val="80000"/>
              </a:lnSpc>
              <a:buFontTx/>
              <a:buNone/>
            </a:pPr>
            <a:r>
              <a:rPr lang="tr-TR" sz="2800" dirty="0" smtClean="0"/>
              <a:t>      RİNİN YÖNETİMİNDE YER ALAN İŞVEREN VEKİLLERİ BU YASA GEREĞİ İŞVEREN SAYILIR,</a:t>
            </a:r>
          </a:p>
          <a:p>
            <a:pPr eaLnBrk="1" hangingPunct="1">
              <a:lnSpc>
                <a:spcPct val="80000"/>
              </a:lnSpc>
              <a:buFontTx/>
              <a:buNone/>
            </a:pPr>
            <a:r>
              <a:rPr lang="tr-TR" sz="2800" b="1" i="1" dirty="0" smtClean="0"/>
              <a:t>      (01.01.2013 tarihinde yürürlüğe girer)</a:t>
            </a:r>
            <a:r>
              <a:rPr lang="tr-TR" sz="2800" dirty="0" smtClean="0"/>
              <a:t>     </a:t>
            </a:r>
          </a:p>
          <a:p>
            <a:pPr eaLnBrk="1" hangingPunct="1">
              <a:lnSpc>
                <a:spcPct val="80000"/>
              </a:lnSpc>
              <a:buFontTx/>
              <a:buNone/>
            </a:pPr>
            <a:r>
              <a:rPr lang="tr-TR" sz="2800" dirty="0" smtClean="0"/>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28) Üzerinde bir veya daha fazla işçinin bulunduğu </a:t>
            </a:r>
            <a:r>
              <a:rPr lang="tr-TR" sz="2400" dirty="0" err="1">
                <a:solidFill>
                  <a:schemeClr val="tx1"/>
                </a:solidFill>
              </a:rPr>
              <a:t>forkliftlerin</a:t>
            </a:r>
            <a:r>
              <a:rPr lang="tr-TR" sz="2400" dirty="0">
                <a:solidFill>
                  <a:schemeClr val="tx1"/>
                </a:solidFill>
              </a:rPr>
              <a:t> devrilmesinden kaynaklanan risklerin azaltılması için alınması gerekli aşağıdaki tedbirlerden hangisi doğru değildir? </a:t>
            </a:r>
          </a:p>
          <a:p>
            <a:pPr algn="l"/>
            <a:r>
              <a:rPr lang="tr-TR" sz="2400" dirty="0">
                <a:solidFill>
                  <a:schemeClr val="tx1"/>
                </a:solidFill>
              </a:rPr>
              <a:t>A)	</a:t>
            </a:r>
            <a:r>
              <a:rPr lang="tr-TR" sz="2400" dirty="0" err="1">
                <a:solidFill>
                  <a:schemeClr val="tx1"/>
                </a:solidFill>
              </a:rPr>
              <a:t>Forkliftin</a:t>
            </a:r>
            <a:r>
              <a:rPr lang="tr-TR" sz="2400" dirty="0">
                <a:solidFill>
                  <a:schemeClr val="tx1"/>
                </a:solidFill>
              </a:rPr>
              <a:t> devrilmesi halinde, yer ile </a:t>
            </a:r>
            <a:r>
              <a:rPr lang="tr-TR" sz="2400" dirty="0" err="1">
                <a:solidFill>
                  <a:schemeClr val="tx1"/>
                </a:solidFill>
              </a:rPr>
              <a:t>forkliftin</a:t>
            </a:r>
            <a:r>
              <a:rPr lang="tr-TR" sz="2400" dirty="0">
                <a:solidFill>
                  <a:schemeClr val="tx1"/>
                </a:solidFill>
              </a:rPr>
              <a:t> belirli kısımları arasında taşınan </a:t>
            </a:r>
            <a:r>
              <a:rPr lang="tr-TR" sz="2400" dirty="0" smtClean="0">
                <a:solidFill>
                  <a:schemeClr val="tx1"/>
                </a:solidFill>
              </a:rPr>
              <a:t>işçi </a:t>
            </a:r>
            <a:r>
              <a:rPr lang="tr-TR" sz="2400" dirty="0">
                <a:solidFill>
                  <a:schemeClr val="tx1"/>
                </a:solidFill>
              </a:rPr>
              <a:t>için, yeterli açıklık kalmasını sağlayacak yapıda olacaktır.</a:t>
            </a:r>
          </a:p>
          <a:p>
            <a:pPr algn="l"/>
            <a:r>
              <a:rPr lang="tr-TR" sz="2400" dirty="0">
                <a:solidFill>
                  <a:schemeClr val="tx1"/>
                </a:solidFill>
              </a:rPr>
              <a:t>B)	</a:t>
            </a:r>
            <a:r>
              <a:rPr lang="tr-TR" sz="2400" dirty="0" err="1">
                <a:solidFill>
                  <a:schemeClr val="tx1"/>
                </a:solidFill>
              </a:rPr>
              <a:t>Forkliftin</a:t>
            </a:r>
            <a:r>
              <a:rPr lang="tr-TR" sz="2400" dirty="0">
                <a:solidFill>
                  <a:schemeClr val="tx1"/>
                </a:solidFill>
              </a:rPr>
              <a:t> devrilmesi halinde sürücünün </a:t>
            </a:r>
            <a:r>
              <a:rPr lang="tr-TR" sz="2400" dirty="0" err="1">
                <a:solidFill>
                  <a:schemeClr val="tx1"/>
                </a:solidFill>
              </a:rPr>
              <a:t>forkliftin</a:t>
            </a:r>
            <a:r>
              <a:rPr lang="tr-TR" sz="2400" dirty="0">
                <a:solidFill>
                  <a:schemeClr val="tx1"/>
                </a:solidFill>
              </a:rPr>
              <a:t> parçaları tarafından ezilmesini önleyecek kişisel koruyucular verilecektir.</a:t>
            </a:r>
          </a:p>
          <a:p>
            <a:pPr algn="l"/>
            <a:r>
              <a:rPr lang="tr-TR" sz="2400" dirty="0">
                <a:solidFill>
                  <a:schemeClr val="tx1"/>
                </a:solidFill>
              </a:rPr>
              <a:t>C)	</a:t>
            </a:r>
            <a:r>
              <a:rPr lang="tr-TR" sz="2400" dirty="0" err="1">
                <a:solidFill>
                  <a:schemeClr val="tx1"/>
                </a:solidFill>
              </a:rPr>
              <a:t>Forklift</a:t>
            </a:r>
            <a:r>
              <a:rPr lang="tr-TR" sz="2400" dirty="0">
                <a:solidFill>
                  <a:schemeClr val="tx1"/>
                </a:solidFill>
              </a:rPr>
              <a:t> devrilmeyecek yapıda olacaktır. </a:t>
            </a:r>
          </a:p>
          <a:p>
            <a:pPr algn="l"/>
            <a:r>
              <a:rPr lang="tr-TR" sz="2400" dirty="0">
                <a:solidFill>
                  <a:schemeClr val="tx1"/>
                </a:solidFill>
              </a:rPr>
              <a:t>D)	Sürücü için kabin olacaktır.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40</a:t>
            </a:fld>
            <a:endParaRPr lang="tr-TR"/>
          </a:p>
        </p:txBody>
      </p:sp>
    </p:spTree>
    <p:extLst>
      <p:ext uri="{BB962C8B-B14F-4D97-AF65-F5344CB8AC3E}">
        <p14:creationId xmlns:p14="http://schemas.microsoft.com/office/powerpoint/2010/main" val="3976409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29) Çalışma ortamı risk etmenlerinin kontrolündeki önlemlerin önceliği aşağıdakilerin hangisinde doğru olarak sıralanmıştır? </a:t>
            </a:r>
          </a:p>
          <a:p>
            <a:pPr algn="l"/>
            <a:r>
              <a:rPr lang="tr-TR" sz="2400" dirty="0">
                <a:solidFill>
                  <a:schemeClr val="tx1"/>
                </a:solidFill>
              </a:rPr>
              <a:t>A)	Yerine koyma / kaynakta sınırlama / mekânda yönetim / kişisel koruyucu </a:t>
            </a:r>
          </a:p>
          <a:p>
            <a:pPr algn="l"/>
            <a:r>
              <a:rPr lang="tr-TR" sz="2400" dirty="0">
                <a:solidFill>
                  <a:schemeClr val="tx1"/>
                </a:solidFill>
              </a:rPr>
              <a:t>B)	Tecrit / yer değiştirme / aralıklı çalıştırma / ortam ölçümleri </a:t>
            </a:r>
          </a:p>
          <a:p>
            <a:pPr algn="l"/>
            <a:r>
              <a:rPr lang="tr-TR" sz="2400" dirty="0">
                <a:solidFill>
                  <a:schemeClr val="tx1"/>
                </a:solidFill>
              </a:rPr>
              <a:t>C)	Üretim planlaması / kaynakta kontrol / ortamda kontrol / kişide kontrol </a:t>
            </a:r>
          </a:p>
          <a:p>
            <a:pPr algn="l"/>
            <a:r>
              <a:rPr lang="tr-TR" sz="2400" dirty="0">
                <a:solidFill>
                  <a:schemeClr val="tx1"/>
                </a:solidFill>
              </a:rPr>
              <a:t>D)	Yerine koyma / izolasyon / aralıklı çalıştırma / periyodik muayeneler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41</a:t>
            </a:fld>
            <a:endParaRPr lang="tr-TR"/>
          </a:p>
        </p:txBody>
      </p:sp>
    </p:spTree>
    <p:extLst>
      <p:ext uri="{BB962C8B-B14F-4D97-AF65-F5344CB8AC3E}">
        <p14:creationId xmlns:p14="http://schemas.microsoft.com/office/powerpoint/2010/main" val="160895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30) İş sağlığı alanında "iş hijyen" kavramı ile ilgili olarak aşağıdakilerden hangisi doğrudur? </a:t>
            </a:r>
          </a:p>
          <a:p>
            <a:pPr algn="l"/>
            <a:r>
              <a:rPr lang="tr-TR" sz="2000" dirty="0">
                <a:solidFill>
                  <a:schemeClr val="tx1"/>
                </a:solidFill>
              </a:rPr>
              <a:t>A)	İş hijyeni, kişisel hijyenden farklıdır. Kişisel hijyen kavramı mikrobik kirlilikten arındırmak demektir oysa "iş hijyeni" kimyasal tehlikelerin ortamdan arındırılması demektir.</a:t>
            </a:r>
          </a:p>
          <a:p>
            <a:pPr algn="l"/>
            <a:r>
              <a:rPr lang="tr-TR" sz="2000" dirty="0">
                <a:solidFill>
                  <a:schemeClr val="tx1"/>
                </a:solidFill>
              </a:rPr>
              <a:t>B)	İş hijyeni çalışma ortamının temiz, tertipli ve düzenli tutulmasını ifade eden kapsamlı bir tanımdır.</a:t>
            </a:r>
          </a:p>
          <a:p>
            <a:pPr algn="l"/>
            <a:r>
              <a:rPr lang="tr-TR" sz="2000" dirty="0">
                <a:solidFill>
                  <a:schemeClr val="tx1"/>
                </a:solidFill>
              </a:rPr>
              <a:t>C)	İş sağlığı alanında hijyen kavramı sadece biyolojik risklerden arındırmayı değil fiziksel, kimyasal, ergonomik vb. diğer kirliliklerden arındırmayı da kapsamaktadır. </a:t>
            </a:r>
          </a:p>
          <a:p>
            <a:pPr algn="l"/>
            <a:r>
              <a:rPr lang="tr-TR" sz="2000" dirty="0">
                <a:solidFill>
                  <a:schemeClr val="tx1"/>
                </a:solidFill>
              </a:rPr>
              <a:t>D)	Fiziksel ve kimyasal riskler iş hijyeninin kapsamına girmez.</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42</a:t>
            </a:fld>
            <a:endParaRPr lang="tr-TR"/>
          </a:p>
        </p:txBody>
      </p:sp>
    </p:spTree>
    <p:extLst>
      <p:ext uri="{BB962C8B-B14F-4D97-AF65-F5344CB8AC3E}">
        <p14:creationId xmlns:p14="http://schemas.microsoft.com/office/powerpoint/2010/main" val="403542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31) İşyerlerindeki avlular, açık alanlar, dış yollar, geçitler ve benzeri yerler, en az kaç lüks (</a:t>
            </a:r>
            <a:r>
              <a:rPr lang="tr-TR" sz="2800" dirty="0" err="1">
                <a:solidFill>
                  <a:schemeClr val="tx1"/>
                </a:solidFill>
              </a:rPr>
              <a:t>lux</a:t>
            </a:r>
            <a:r>
              <a:rPr lang="tr-TR" sz="2800" dirty="0">
                <a:solidFill>
                  <a:schemeClr val="tx1"/>
                </a:solidFill>
              </a:rPr>
              <a:t>) ile aydınlatılmalıdır? </a:t>
            </a:r>
          </a:p>
          <a:p>
            <a:pPr algn="l"/>
            <a:r>
              <a:rPr lang="tr-TR" sz="2800" dirty="0">
                <a:solidFill>
                  <a:schemeClr val="tx1"/>
                </a:solidFill>
              </a:rPr>
              <a:t>A) 12 		B) 50 		C) 20 		D) 5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43</a:t>
            </a:fld>
            <a:endParaRPr lang="tr-TR"/>
          </a:p>
        </p:txBody>
      </p:sp>
    </p:spTree>
    <p:extLst>
      <p:ext uri="{BB962C8B-B14F-4D97-AF65-F5344CB8AC3E}">
        <p14:creationId xmlns:p14="http://schemas.microsoft.com/office/powerpoint/2010/main" val="403885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46050"/>
          </a:xfrm>
        </p:spPr>
        <p:txBody>
          <a:bodyPr/>
          <a:lstStyle/>
          <a:p>
            <a:pPr algn="l"/>
            <a:r>
              <a:rPr lang="tr-TR" dirty="0" smtClean="0"/>
              <a:t>31.</a:t>
            </a:r>
            <a:endParaRPr lang="tr-TR" dirty="0"/>
          </a:p>
        </p:txBody>
      </p:sp>
      <p:sp>
        <p:nvSpPr>
          <p:cNvPr id="3" name="2 İçerik Yer Tutucusu"/>
          <p:cNvSpPr>
            <a:spLocks noGrp="1"/>
          </p:cNvSpPr>
          <p:nvPr>
            <p:ph idx="1"/>
          </p:nvPr>
        </p:nvSpPr>
        <p:spPr>
          <a:xfrm>
            <a:off x="457200" y="1124744"/>
            <a:ext cx="8229600" cy="5001419"/>
          </a:xfrm>
        </p:spPr>
        <p:txBody>
          <a:bodyPr/>
          <a:lstStyle/>
          <a:p>
            <a:pPr eaLnBrk="1" hangingPunct="1"/>
            <a:r>
              <a:rPr lang="tr-TR" dirty="0" smtClean="0"/>
              <a:t>Aydınlatma ölçümlerinde;</a:t>
            </a:r>
          </a:p>
          <a:p>
            <a:pPr lvl="1" eaLnBrk="1" hangingPunct="1"/>
            <a:r>
              <a:rPr lang="tr-TR" dirty="0" smtClean="0">
                <a:solidFill>
                  <a:srgbClr val="FF0000"/>
                </a:solidFill>
              </a:rPr>
              <a:t>Avlular ve dış kesimlerde 20 </a:t>
            </a:r>
            <a:r>
              <a:rPr lang="tr-TR" dirty="0" err="1" smtClean="0">
                <a:solidFill>
                  <a:srgbClr val="FF0000"/>
                </a:solidFill>
              </a:rPr>
              <a:t>lux’ten</a:t>
            </a:r>
            <a:r>
              <a:rPr lang="tr-TR" dirty="0" smtClean="0">
                <a:solidFill>
                  <a:srgbClr val="FF0000"/>
                </a:solidFill>
              </a:rPr>
              <a:t>,</a:t>
            </a:r>
          </a:p>
          <a:p>
            <a:pPr lvl="1" eaLnBrk="1" hangingPunct="1"/>
            <a:r>
              <a:rPr lang="tr-TR" dirty="0" smtClean="0"/>
              <a:t>Kaba malzeme taşınması gibi işlerin yapıldığı yerlerde 50 </a:t>
            </a:r>
            <a:r>
              <a:rPr lang="tr-TR" dirty="0" err="1" smtClean="0"/>
              <a:t>lux’ten</a:t>
            </a:r>
            <a:r>
              <a:rPr lang="tr-TR" dirty="0" smtClean="0"/>
              <a:t>,</a:t>
            </a:r>
          </a:p>
          <a:p>
            <a:pPr lvl="1" eaLnBrk="1" hangingPunct="1"/>
            <a:r>
              <a:rPr lang="tr-TR" dirty="0" smtClean="0"/>
              <a:t>Kaba işlerin yapıldığı yerlerde 100 </a:t>
            </a:r>
            <a:r>
              <a:rPr lang="tr-TR" dirty="0" err="1" smtClean="0"/>
              <a:t>lux’ten</a:t>
            </a:r>
            <a:r>
              <a:rPr lang="tr-TR" dirty="0" smtClean="0"/>
              <a:t>,</a:t>
            </a:r>
          </a:p>
          <a:p>
            <a:pPr marL="342900" lvl="1" indent="-342900" eaLnBrk="1" hangingPunct="1"/>
            <a:r>
              <a:rPr lang="tr-TR" dirty="0" smtClean="0"/>
              <a:t>Ayrıntıların seçilebilmesi gereken işlerde 300 </a:t>
            </a:r>
            <a:r>
              <a:rPr lang="tr-TR" dirty="0" err="1" smtClean="0"/>
              <a:t>lux’ten</a:t>
            </a:r>
            <a:r>
              <a:rPr lang="tr-TR" dirty="0" smtClean="0"/>
              <a:t>,</a:t>
            </a:r>
          </a:p>
          <a:p>
            <a:pPr marL="342900" lvl="1" indent="-342900" eaLnBrk="1" hangingPunct="1"/>
            <a:r>
              <a:rPr lang="tr-TR" dirty="0" smtClean="0"/>
              <a:t>Koyu renkli dokuma,büro ve benzeri sürekli dikkati gerektiren ince işlerin yapıldığı yerlerde 500 </a:t>
            </a:r>
            <a:r>
              <a:rPr lang="tr-TR" dirty="0" err="1" smtClean="0"/>
              <a:t>lux’ten</a:t>
            </a:r>
            <a:r>
              <a:rPr lang="tr-TR" dirty="0" smtClean="0"/>
              <a:t>,</a:t>
            </a:r>
          </a:p>
          <a:p>
            <a:pPr marL="342900" lvl="1" indent="-342900" eaLnBrk="1" hangingPunct="1"/>
            <a:r>
              <a:rPr lang="tr-TR" dirty="0" smtClean="0"/>
              <a:t>Hassas işlerin sürekli olarak yapıldığı yerler 1000 </a:t>
            </a:r>
            <a:r>
              <a:rPr lang="tr-TR" dirty="0" err="1" smtClean="0"/>
              <a:t>lux’ten</a:t>
            </a:r>
            <a:r>
              <a:rPr lang="tr-TR" dirty="0" smtClean="0"/>
              <a:t> az olamaz.</a:t>
            </a:r>
          </a:p>
          <a:p>
            <a:endParaRPr lang="tr-TR"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44</a:t>
            </a:fld>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32) Titreşim Yönetmeliği’ne göre bütün vücut titreşimi için; Sekiz saatlik çalışma süresi için günlük maruziyet etkin değeri ne kadardır?  </a:t>
            </a:r>
          </a:p>
          <a:p>
            <a:pPr algn="l"/>
            <a:r>
              <a:rPr lang="tr-TR" sz="2800" dirty="0">
                <a:solidFill>
                  <a:schemeClr val="tx1"/>
                </a:solidFill>
              </a:rPr>
              <a:t>A)	5m/s² </a:t>
            </a:r>
          </a:p>
          <a:p>
            <a:pPr algn="l"/>
            <a:r>
              <a:rPr lang="tr-TR" sz="2800" dirty="0">
                <a:solidFill>
                  <a:schemeClr val="tx1"/>
                </a:solidFill>
              </a:rPr>
              <a:t>B)	0,5 m/s²</a:t>
            </a:r>
          </a:p>
          <a:p>
            <a:pPr algn="l"/>
            <a:r>
              <a:rPr lang="tr-TR" sz="2800" dirty="0">
                <a:solidFill>
                  <a:schemeClr val="tx1"/>
                </a:solidFill>
              </a:rPr>
              <a:t>C)	2,5m/s²</a:t>
            </a:r>
          </a:p>
          <a:p>
            <a:pPr algn="l"/>
            <a:r>
              <a:rPr lang="tr-TR" sz="2800" dirty="0">
                <a:solidFill>
                  <a:schemeClr val="tx1"/>
                </a:solidFill>
              </a:rPr>
              <a:t>D)	1.15 m/s²</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45</a:t>
            </a:fld>
            <a:endParaRPr lang="tr-TR"/>
          </a:p>
        </p:txBody>
      </p:sp>
    </p:spTree>
    <p:extLst>
      <p:ext uri="{BB962C8B-B14F-4D97-AF65-F5344CB8AC3E}">
        <p14:creationId xmlns:p14="http://schemas.microsoft.com/office/powerpoint/2010/main" val="2665563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a:normAutofit fontScale="90000"/>
          </a:bodyPr>
          <a:lstStyle/>
          <a:p>
            <a:pPr algn="ctr" eaLnBrk="1" hangingPunct="1">
              <a:defRPr/>
            </a:pPr>
            <a:r>
              <a:rPr lang="en-US" dirty="0" smtClean="0"/>
              <a:t>TITRE</a:t>
            </a:r>
            <a:r>
              <a:rPr lang="tr-TR" dirty="0" smtClean="0"/>
              <a:t>Ş</a:t>
            </a:r>
            <a:r>
              <a:rPr lang="en-US" dirty="0" smtClean="0"/>
              <a:t>IM YÖNETMELIĞI MADDE 5:</a:t>
            </a:r>
            <a:r>
              <a:rPr lang="tr-TR" dirty="0" smtClean="0"/>
              <a:t/>
            </a:r>
            <a:br>
              <a:rPr lang="tr-TR" dirty="0" smtClean="0"/>
            </a:br>
            <a:endParaRPr lang="tr-TR" dirty="0"/>
          </a:p>
        </p:txBody>
      </p:sp>
      <p:sp>
        <p:nvSpPr>
          <p:cNvPr id="63491" name="Content Placeholder 2"/>
          <p:cNvSpPr>
            <a:spLocks noGrp="1"/>
          </p:cNvSpPr>
          <p:nvPr>
            <p:ph idx="1"/>
          </p:nvPr>
        </p:nvSpPr>
        <p:spPr>
          <a:xfrm>
            <a:off x="0" y="1052513"/>
            <a:ext cx="9144000" cy="5805487"/>
          </a:xfrm>
        </p:spPr>
        <p:txBody>
          <a:bodyPr/>
          <a:lstStyle/>
          <a:p>
            <a:pPr eaLnBrk="1" hangingPunct="1">
              <a:buFont typeface="Arial" charset="0"/>
              <a:buNone/>
            </a:pPr>
            <a:r>
              <a:rPr lang="en-US" sz="2400" dirty="0" smtClean="0"/>
              <a:t>a.) El-</a:t>
            </a:r>
            <a:r>
              <a:rPr lang="en-US" sz="2400" dirty="0" err="1" smtClean="0"/>
              <a:t>kol</a:t>
            </a:r>
            <a:r>
              <a:rPr lang="en-US" sz="2400" dirty="0" smtClean="0"/>
              <a:t> </a:t>
            </a:r>
            <a:r>
              <a:rPr lang="en-US" sz="2400" dirty="0" err="1" smtClean="0"/>
              <a:t>titre</a:t>
            </a:r>
            <a:r>
              <a:rPr lang="tr-TR" sz="2400" dirty="0" smtClean="0"/>
              <a:t>ş</a:t>
            </a:r>
            <a:r>
              <a:rPr lang="en-US" sz="2400" dirty="0" err="1" smtClean="0"/>
              <a:t>imi</a:t>
            </a:r>
            <a:r>
              <a:rPr lang="en-US" sz="2400" dirty="0" smtClean="0"/>
              <a:t> </a:t>
            </a:r>
            <a:r>
              <a:rPr lang="en-US" sz="2400" dirty="0" err="1" smtClean="0"/>
              <a:t>için</a:t>
            </a:r>
            <a:r>
              <a:rPr lang="en-US" sz="2400" dirty="0" smtClean="0"/>
              <a:t>;</a:t>
            </a:r>
            <a:endParaRPr lang="tr-TR" sz="2400" dirty="0" smtClean="0"/>
          </a:p>
          <a:p>
            <a:pPr eaLnBrk="1" hangingPunct="1">
              <a:buFont typeface="Arial" charset="0"/>
              <a:buNone/>
            </a:pPr>
            <a:r>
              <a:rPr lang="en-US" sz="2400" dirty="0" smtClean="0"/>
              <a:t>1.Sekiz </a:t>
            </a:r>
            <a:r>
              <a:rPr lang="en-US" sz="2400" dirty="0" err="1" smtClean="0"/>
              <a:t>saat</a:t>
            </a:r>
            <a:r>
              <a:rPr lang="tr-TR" sz="2400" dirty="0" err="1" smtClean="0"/>
              <a:t>li</a:t>
            </a:r>
            <a:r>
              <a:rPr lang="en-US" sz="2400" dirty="0" smtClean="0"/>
              <a:t>k </a:t>
            </a:r>
            <a:r>
              <a:rPr lang="en-US" sz="2400" dirty="0" err="1" smtClean="0"/>
              <a:t>ça</a:t>
            </a:r>
            <a:r>
              <a:rPr lang="tr-TR" sz="2400" dirty="0" err="1" smtClean="0"/>
              <a:t>lış</a:t>
            </a:r>
            <a:r>
              <a:rPr lang="en-US" sz="2400" dirty="0" smtClean="0"/>
              <a:t>ma s</a:t>
            </a:r>
            <a:r>
              <a:rPr lang="tr-TR" sz="2400" dirty="0" smtClean="0"/>
              <a:t>ü</a:t>
            </a:r>
            <a:r>
              <a:rPr lang="en-US" sz="2400" dirty="0" err="1" smtClean="0"/>
              <a:t>resi</a:t>
            </a:r>
            <a:r>
              <a:rPr lang="en-US" sz="2400" dirty="0" smtClean="0"/>
              <a:t> </a:t>
            </a:r>
            <a:r>
              <a:rPr lang="en-US" sz="2400" dirty="0" err="1" smtClean="0"/>
              <a:t>i</a:t>
            </a:r>
            <a:r>
              <a:rPr lang="tr-TR" sz="2400" dirty="0" smtClean="0"/>
              <a:t>ç</a:t>
            </a:r>
            <a:r>
              <a:rPr lang="en-US" sz="2400" dirty="0" smtClean="0"/>
              <a:t>in g</a:t>
            </a:r>
            <a:r>
              <a:rPr lang="tr-TR" sz="2400" dirty="0" smtClean="0"/>
              <a:t>ünlük</a:t>
            </a:r>
            <a:r>
              <a:rPr lang="en-US" sz="2400" dirty="0" smtClean="0"/>
              <a:t> </a:t>
            </a:r>
            <a:r>
              <a:rPr lang="en-US" sz="2400" dirty="0" err="1" smtClean="0"/>
              <a:t>maruziyet</a:t>
            </a:r>
            <a:r>
              <a:rPr lang="en-US" sz="2400" dirty="0" smtClean="0"/>
              <a:t> s</a:t>
            </a:r>
            <a:r>
              <a:rPr lang="tr-TR" sz="2400" dirty="0" err="1" smtClean="0"/>
              <a:t>ınır</a:t>
            </a:r>
            <a:r>
              <a:rPr lang="en-US" sz="2400" dirty="0" smtClean="0"/>
              <a:t> </a:t>
            </a:r>
            <a:r>
              <a:rPr lang="en-US" sz="2400" dirty="0" err="1" smtClean="0"/>
              <a:t>değeri</a:t>
            </a:r>
            <a:r>
              <a:rPr lang="en-US" sz="2400" dirty="0" smtClean="0"/>
              <a:t> 5 m/s2,</a:t>
            </a:r>
            <a:endParaRPr lang="tr-TR" sz="2400" dirty="0" smtClean="0"/>
          </a:p>
          <a:p>
            <a:pPr eaLnBrk="1" hangingPunct="1">
              <a:buFont typeface="Arial" charset="0"/>
              <a:buNone/>
            </a:pPr>
            <a:r>
              <a:rPr lang="en-US" sz="2400" dirty="0" smtClean="0">
                <a:solidFill>
                  <a:srgbClr val="FF0000"/>
                </a:solidFill>
              </a:rPr>
              <a:t>2.Sekiz </a:t>
            </a:r>
            <a:r>
              <a:rPr lang="en-US" sz="2400" dirty="0" err="1" smtClean="0">
                <a:solidFill>
                  <a:srgbClr val="FF0000"/>
                </a:solidFill>
              </a:rPr>
              <a:t>saat</a:t>
            </a:r>
            <a:r>
              <a:rPr lang="tr-TR" sz="2400" dirty="0" err="1" smtClean="0">
                <a:solidFill>
                  <a:srgbClr val="FF0000"/>
                </a:solidFill>
              </a:rPr>
              <a:t>lik</a:t>
            </a:r>
            <a:r>
              <a:rPr lang="en-US" sz="2400" dirty="0" smtClean="0">
                <a:solidFill>
                  <a:srgbClr val="FF0000"/>
                </a:solidFill>
              </a:rPr>
              <a:t> </a:t>
            </a:r>
            <a:r>
              <a:rPr lang="en-US" sz="2400" dirty="0" err="1" smtClean="0">
                <a:solidFill>
                  <a:srgbClr val="FF0000"/>
                </a:solidFill>
              </a:rPr>
              <a:t>ça</a:t>
            </a:r>
            <a:r>
              <a:rPr lang="tr-TR" sz="2400" dirty="0" err="1" smtClean="0">
                <a:solidFill>
                  <a:srgbClr val="FF0000"/>
                </a:solidFill>
              </a:rPr>
              <a:t>lış</a:t>
            </a:r>
            <a:r>
              <a:rPr lang="en-US" sz="2400" dirty="0" smtClean="0">
                <a:solidFill>
                  <a:srgbClr val="FF0000"/>
                </a:solidFill>
              </a:rPr>
              <a:t>ma s</a:t>
            </a:r>
            <a:r>
              <a:rPr lang="tr-TR" sz="2400" dirty="0" smtClean="0">
                <a:solidFill>
                  <a:srgbClr val="FF0000"/>
                </a:solidFill>
              </a:rPr>
              <a:t>ü</a:t>
            </a:r>
            <a:r>
              <a:rPr lang="en-US" sz="2400" dirty="0" err="1" smtClean="0">
                <a:solidFill>
                  <a:srgbClr val="FF0000"/>
                </a:solidFill>
              </a:rPr>
              <a:t>resi</a:t>
            </a:r>
            <a:r>
              <a:rPr lang="en-US" sz="2400" dirty="0" smtClean="0">
                <a:solidFill>
                  <a:srgbClr val="FF0000"/>
                </a:solidFill>
              </a:rPr>
              <a:t> </a:t>
            </a:r>
            <a:r>
              <a:rPr lang="en-US" sz="2400" dirty="0" err="1" smtClean="0">
                <a:solidFill>
                  <a:srgbClr val="FF0000"/>
                </a:solidFill>
              </a:rPr>
              <a:t>i</a:t>
            </a:r>
            <a:r>
              <a:rPr lang="tr-TR" sz="2400" dirty="0" smtClean="0">
                <a:solidFill>
                  <a:srgbClr val="FF0000"/>
                </a:solidFill>
              </a:rPr>
              <a:t>ç</a:t>
            </a:r>
            <a:r>
              <a:rPr lang="en-US" sz="2400" dirty="0" smtClean="0">
                <a:solidFill>
                  <a:srgbClr val="FF0000"/>
                </a:solidFill>
              </a:rPr>
              <a:t>in g</a:t>
            </a:r>
            <a:r>
              <a:rPr lang="tr-TR" sz="2400" dirty="0" smtClean="0">
                <a:solidFill>
                  <a:srgbClr val="FF0000"/>
                </a:solidFill>
              </a:rPr>
              <a:t>ü</a:t>
            </a:r>
            <a:r>
              <a:rPr lang="en-US" sz="2400" dirty="0" err="1" smtClean="0">
                <a:solidFill>
                  <a:srgbClr val="FF0000"/>
                </a:solidFill>
              </a:rPr>
              <a:t>nl</a:t>
            </a:r>
            <a:r>
              <a:rPr lang="tr-TR" sz="2400" dirty="0" smtClean="0">
                <a:solidFill>
                  <a:srgbClr val="FF0000"/>
                </a:solidFill>
              </a:rPr>
              <a:t>ü</a:t>
            </a:r>
            <a:r>
              <a:rPr lang="en-US" sz="2400" dirty="0" smtClean="0">
                <a:solidFill>
                  <a:srgbClr val="FF0000"/>
                </a:solidFill>
              </a:rPr>
              <a:t>k </a:t>
            </a:r>
            <a:r>
              <a:rPr lang="en-US" sz="2400" dirty="0" err="1" smtClean="0">
                <a:solidFill>
                  <a:srgbClr val="FF0000"/>
                </a:solidFill>
              </a:rPr>
              <a:t>maruziyet</a:t>
            </a:r>
            <a:r>
              <a:rPr lang="en-US" sz="2400" dirty="0" smtClean="0">
                <a:solidFill>
                  <a:srgbClr val="FF0000"/>
                </a:solidFill>
              </a:rPr>
              <a:t> </a:t>
            </a:r>
            <a:r>
              <a:rPr lang="en-US" sz="2400" dirty="0" err="1" smtClean="0">
                <a:solidFill>
                  <a:srgbClr val="FF0000"/>
                </a:solidFill>
              </a:rPr>
              <a:t>etkin</a:t>
            </a:r>
            <a:r>
              <a:rPr lang="en-US" sz="2400" dirty="0" smtClean="0">
                <a:solidFill>
                  <a:srgbClr val="FF0000"/>
                </a:solidFill>
              </a:rPr>
              <a:t> </a:t>
            </a:r>
            <a:r>
              <a:rPr lang="en-US" sz="2400" dirty="0" err="1" smtClean="0">
                <a:solidFill>
                  <a:srgbClr val="FF0000"/>
                </a:solidFill>
              </a:rPr>
              <a:t>değeri</a:t>
            </a:r>
            <a:r>
              <a:rPr lang="en-US" sz="2400" dirty="0" smtClean="0">
                <a:solidFill>
                  <a:srgbClr val="FF0000"/>
                </a:solidFill>
              </a:rPr>
              <a:t> 2,5m/s2</a:t>
            </a:r>
            <a:endParaRPr lang="tr-TR" sz="2400" dirty="0" smtClean="0">
              <a:solidFill>
                <a:srgbClr val="FF0000"/>
              </a:solidFill>
            </a:endParaRPr>
          </a:p>
          <a:p>
            <a:pPr eaLnBrk="1" hangingPunct="1">
              <a:buFont typeface="Arial" charset="0"/>
              <a:buNone/>
            </a:pPr>
            <a:endParaRPr lang="tr-TR" sz="2400" dirty="0" smtClean="0"/>
          </a:p>
          <a:p>
            <a:pPr eaLnBrk="1" hangingPunct="1">
              <a:buFont typeface="Arial" charset="0"/>
              <a:buNone/>
            </a:pPr>
            <a:r>
              <a:rPr lang="en-US" sz="2400" dirty="0" smtClean="0"/>
              <a:t>b.)</a:t>
            </a:r>
            <a:r>
              <a:rPr lang="en-US" sz="2400" dirty="0" err="1" smtClean="0"/>
              <a:t>Bütün</a:t>
            </a:r>
            <a:r>
              <a:rPr lang="en-US" sz="2400" dirty="0" smtClean="0"/>
              <a:t> </a:t>
            </a:r>
            <a:r>
              <a:rPr lang="en-US" sz="2400" dirty="0" err="1" smtClean="0"/>
              <a:t>vücut</a:t>
            </a:r>
            <a:r>
              <a:rPr lang="en-US" sz="2400" dirty="0" smtClean="0"/>
              <a:t> </a:t>
            </a:r>
            <a:r>
              <a:rPr lang="en-US" sz="2400" dirty="0" err="1" smtClean="0"/>
              <a:t>titresimi</a:t>
            </a:r>
            <a:r>
              <a:rPr lang="en-US" sz="2400" dirty="0" smtClean="0"/>
              <a:t> </a:t>
            </a:r>
            <a:r>
              <a:rPr lang="en-US" sz="2400" dirty="0" err="1" smtClean="0"/>
              <a:t>i</a:t>
            </a:r>
            <a:r>
              <a:rPr lang="tr-TR" sz="2400" dirty="0" smtClean="0"/>
              <a:t>ç</a:t>
            </a:r>
            <a:r>
              <a:rPr lang="en-US" sz="2400" dirty="0" smtClean="0"/>
              <a:t>in;</a:t>
            </a:r>
            <a:endParaRPr lang="tr-TR" sz="2400" dirty="0" smtClean="0"/>
          </a:p>
          <a:p>
            <a:pPr eaLnBrk="1" hangingPunct="1">
              <a:buFont typeface="Arial" charset="0"/>
              <a:buNone/>
            </a:pPr>
            <a:r>
              <a:rPr lang="en-US" sz="2400" dirty="0" err="1" smtClean="0"/>
              <a:t>l.Sekiz</a:t>
            </a:r>
            <a:r>
              <a:rPr lang="en-US" sz="2400" dirty="0" smtClean="0"/>
              <a:t> </a:t>
            </a:r>
            <a:r>
              <a:rPr lang="en-US" sz="2400" dirty="0" err="1" smtClean="0"/>
              <a:t>saat</a:t>
            </a:r>
            <a:r>
              <a:rPr lang="tr-TR" sz="2400" dirty="0" err="1" smtClean="0"/>
              <a:t>lik</a:t>
            </a:r>
            <a:r>
              <a:rPr lang="en-US" sz="2400" dirty="0" smtClean="0"/>
              <a:t> </a:t>
            </a:r>
            <a:r>
              <a:rPr lang="tr-TR" sz="2400" dirty="0" smtClean="0"/>
              <a:t>ç</a:t>
            </a:r>
            <a:r>
              <a:rPr lang="en-US" sz="2400" dirty="0" smtClean="0"/>
              <a:t>al</a:t>
            </a:r>
            <a:r>
              <a:rPr lang="tr-TR" sz="2400" dirty="0" err="1" smtClean="0"/>
              <a:t>ış</a:t>
            </a:r>
            <a:r>
              <a:rPr lang="en-US" sz="2400" dirty="0" smtClean="0"/>
              <a:t>ma s</a:t>
            </a:r>
            <a:r>
              <a:rPr lang="tr-TR" sz="2400" dirty="0" smtClean="0"/>
              <a:t>ü</a:t>
            </a:r>
            <a:r>
              <a:rPr lang="en-US" sz="2400" dirty="0" err="1" smtClean="0"/>
              <a:t>resi</a:t>
            </a:r>
            <a:r>
              <a:rPr lang="en-US" sz="2400" dirty="0" smtClean="0"/>
              <a:t> </a:t>
            </a:r>
            <a:r>
              <a:rPr lang="en-US" sz="2400" dirty="0" err="1" smtClean="0"/>
              <a:t>i</a:t>
            </a:r>
            <a:r>
              <a:rPr lang="tr-TR" sz="2400" dirty="0" smtClean="0"/>
              <a:t>ç</a:t>
            </a:r>
            <a:r>
              <a:rPr lang="en-US" sz="2400" dirty="0" smtClean="0"/>
              <a:t>in g</a:t>
            </a:r>
            <a:r>
              <a:rPr lang="tr-TR" sz="2400" dirty="0" smtClean="0"/>
              <a:t>ü</a:t>
            </a:r>
            <a:r>
              <a:rPr lang="en-US" sz="2400" dirty="0" err="1" smtClean="0"/>
              <a:t>nl</a:t>
            </a:r>
            <a:r>
              <a:rPr lang="tr-TR" sz="2400" dirty="0" smtClean="0"/>
              <a:t>ü</a:t>
            </a:r>
            <a:r>
              <a:rPr lang="en-US" sz="2400" dirty="0" smtClean="0"/>
              <a:t>k </a:t>
            </a:r>
            <a:r>
              <a:rPr lang="en-US" sz="2400" dirty="0" err="1" smtClean="0"/>
              <a:t>maruziyet</a:t>
            </a:r>
            <a:r>
              <a:rPr lang="en-US" sz="2400" dirty="0" smtClean="0"/>
              <a:t> s</a:t>
            </a:r>
            <a:r>
              <a:rPr lang="tr-TR" sz="2400" dirty="0" err="1" smtClean="0"/>
              <a:t>ınır</a:t>
            </a:r>
            <a:r>
              <a:rPr lang="en-US" sz="2400" dirty="0" smtClean="0"/>
              <a:t> </a:t>
            </a:r>
            <a:r>
              <a:rPr lang="en-US" sz="2400" dirty="0" err="1" smtClean="0"/>
              <a:t>değeri</a:t>
            </a:r>
            <a:r>
              <a:rPr lang="en-US" sz="2400" dirty="0" smtClean="0"/>
              <a:t> 1.15 m/s2,</a:t>
            </a:r>
            <a:endParaRPr lang="tr-TR" sz="2400" dirty="0" smtClean="0"/>
          </a:p>
          <a:p>
            <a:pPr eaLnBrk="1" hangingPunct="1">
              <a:buFont typeface="Arial" charset="0"/>
              <a:buNone/>
            </a:pPr>
            <a:r>
              <a:rPr lang="en-US" sz="2400" dirty="0" smtClean="0"/>
              <a:t>2.Sekiz </a:t>
            </a:r>
            <a:r>
              <a:rPr lang="en-US" sz="2400" dirty="0" err="1" smtClean="0"/>
              <a:t>saat</a:t>
            </a:r>
            <a:r>
              <a:rPr lang="tr-TR" sz="2400" dirty="0" err="1" smtClean="0"/>
              <a:t>lik</a:t>
            </a:r>
            <a:r>
              <a:rPr lang="tr-TR" sz="2400" dirty="0" smtClean="0"/>
              <a:t> çalışma</a:t>
            </a:r>
            <a:r>
              <a:rPr lang="en-US" sz="2400" dirty="0" smtClean="0"/>
              <a:t> </a:t>
            </a:r>
            <a:r>
              <a:rPr lang="tr-TR" sz="2400" dirty="0" smtClean="0"/>
              <a:t>süresi için</a:t>
            </a:r>
            <a:r>
              <a:rPr lang="en-US" sz="2400" dirty="0" smtClean="0"/>
              <a:t> </a:t>
            </a:r>
            <a:r>
              <a:rPr lang="en-US" sz="2400" dirty="0" err="1" smtClean="0"/>
              <a:t>günlük</a:t>
            </a:r>
            <a:r>
              <a:rPr lang="en-US" sz="2400" dirty="0" smtClean="0"/>
              <a:t> </a:t>
            </a:r>
            <a:r>
              <a:rPr lang="en-US" sz="2400" dirty="0" err="1" smtClean="0"/>
              <a:t>maruziyet</a:t>
            </a:r>
            <a:r>
              <a:rPr lang="en-US" sz="2400" dirty="0" smtClean="0"/>
              <a:t> </a:t>
            </a:r>
            <a:r>
              <a:rPr lang="en-US" sz="2400" dirty="0" err="1" smtClean="0"/>
              <a:t>etkin</a:t>
            </a:r>
            <a:r>
              <a:rPr lang="en-US" sz="2400" dirty="0" smtClean="0"/>
              <a:t> </a:t>
            </a:r>
            <a:r>
              <a:rPr lang="en-US" sz="2400" dirty="0" err="1" smtClean="0"/>
              <a:t>değeri</a:t>
            </a:r>
            <a:r>
              <a:rPr lang="en-US" sz="2400" dirty="0" smtClean="0"/>
              <a:t> 0.5 m/s2</a:t>
            </a:r>
            <a:endParaRPr lang="tr-TR" sz="2400" dirty="0" smtClean="0"/>
          </a:p>
          <a:p>
            <a:pPr eaLnBrk="1" hangingPunct="1">
              <a:buFont typeface="Arial" charset="0"/>
              <a:buNone/>
            </a:pPr>
            <a:r>
              <a:rPr lang="tr-TR" sz="2400" dirty="0" smtClean="0"/>
              <a:t>o</a:t>
            </a:r>
            <a:r>
              <a:rPr lang="en-US" sz="2400" dirty="0" err="1" smtClean="0"/>
              <a:t>lacaktır</a:t>
            </a:r>
            <a:endParaRPr lang="tr-TR"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33) Titreşim ölçümlerinde nasıl bir alet kullanılır? </a:t>
            </a:r>
          </a:p>
          <a:p>
            <a:pPr algn="l"/>
            <a:r>
              <a:rPr lang="tr-TR" sz="2800" dirty="0">
                <a:solidFill>
                  <a:schemeClr val="tx1"/>
                </a:solidFill>
              </a:rPr>
              <a:t>A) Higrometre			B) Manometre</a:t>
            </a:r>
          </a:p>
          <a:p>
            <a:pPr algn="l"/>
            <a:r>
              <a:rPr lang="tr-TR" sz="2800" dirty="0">
                <a:solidFill>
                  <a:schemeClr val="tx1"/>
                </a:solidFill>
              </a:rPr>
              <a:t>C) Vibrasyon detektörü		D) Termometre</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47</a:t>
            </a:fld>
            <a:endParaRPr lang="tr-TR"/>
          </a:p>
        </p:txBody>
      </p:sp>
    </p:spTree>
    <p:extLst>
      <p:ext uri="{BB962C8B-B14F-4D97-AF65-F5344CB8AC3E}">
        <p14:creationId xmlns:p14="http://schemas.microsoft.com/office/powerpoint/2010/main" val="1457323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lstStyle/>
          <a:p>
            <a:pPr algn="l"/>
            <a:r>
              <a:rPr lang="tr-TR" dirty="0" smtClean="0"/>
              <a:t>33.</a:t>
            </a:r>
            <a:endParaRPr lang="tr-TR" dirty="0"/>
          </a:p>
        </p:txBody>
      </p:sp>
      <p:sp>
        <p:nvSpPr>
          <p:cNvPr id="3" name="2 İçerik Yer Tutucusu"/>
          <p:cNvSpPr>
            <a:spLocks noGrp="1"/>
          </p:cNvSpPr>
          <p:nvPr>
            <p:ph idx="1"/>
          </p:nvPr>
        </p:nvSpPr>
        <p:spPr>
          <a:xfrm>
            <a:off x="457200" y="836712"/>
            <a:ext cx="8229600" cy="5289451"/>
          </a:xfrm>
        </p:spPr>
        <p:txBody>
          <a:bodyPr/>
          <a:lstStyle/>
          <a:p>
            <a:r>
              <a:rPr lang="tr-TR" b="1" dirty="0" smtClean="0"/>
              <a:t>Higrometre</a:t>
            </a:r>
            <a:r>
              <a:rPr lang="tr-TR" dirty="0" smtClean="0"/>
              <a:t> havadaki </a:t>
            </a:r>
            <a:r>
              <a:rPr lang="tr-TR" dirty="0" smtClean="0">
                <a:hlinkClick r:id="rId2" tooltip="Nem"/>
              </a:rPr>
              <a:t>nemi</a:t>
            </a:r>
            <a:r>
              <a:rPr lang="tr-TR" dirty="0" smtClean="0"/>
              <a:t> ölçmek için kullanılan bir araçtır.</a:t>
            </a:r>
          </a:p>
          <a:p>
            <a:r>
              <a:rPr lang="tr-TR" b="1" dirty="0" smtClean="0"/>
              <a:t>Manometre:</a:t>
            </a:r>
            <a:r>
              <a:rPr lang="tr-TR" dirty="0" smtClean="0"/>
              <a:t> Gaz veya sıvı akışkanların basıncını ölçmek için kullanılan bir alet. </a:t>
            </a:r>
          </a:p>
          <a:p>
            <a:r>
              <a:rPr lang="tr-TR" b="1" dirty="0" smtClean="0">
                <a:solidFill>
                  <a:srgbClr val="FF0000"/>
                </a:solidFill>
              </a:rPr>
              <a:t>Titreşim</a:t>
            </a:r>
            <a:r>
              <a:rPr lang="tr-TR" dirty="0" smtClean="0">
                <a:solidFill>
                  <a:srgbClr val="FF0000"/>
                </a:solidFill>
              </a:rPr>
              <a:t>, </a:t>
            </a:r>
            <a:r>
              <a:rPr lang="tr-TR" b="1" dirty="0" smtClean="0">
                <a:solidFill>
                  <a:srgbClr val="FF0000"/>
                </a:solidFill>
              </a:rPr>
              <a:t>vibrasyon</a:t>
            </a:r>
            <a:r>
              <a:rPr lang="tr-TR" dirty="0" smtClean="0">
                <a:solidFill>
                  <a:srgbClr val="FF0000"/>
                </a:solidFill>
              </a:rPr>
              <a:t> detektörü ile </a:t>
            </a:r>
            <a:r>
              <a:rPr lang="tr-TR" b="1" dirty="0" smtClean="0">
                <a:solidFill>
                  <a:srgbClr val="FF0000"/>
                </a:solidFill>
              </a:rPr>
              <a:t>ölçülür.</a:t>
            </a:r>
          </a:p>
          <a:p>
            <a:r>
              <a:rPr lang="tr-TR" b="1" dirty="0" smtClean="0"/>
              <a:t> </a:t>
            </a:r>
            <a:r>
              <a:rPr lang="tr-TR" dirty="0" smtClean="0"/>
              <a:t>Sıcaklık ölçer ya da </a:t>
            </a:r>
            <a:r>
              <a:rPr lang="tr-TR" b="1" dirty="0" smtClean="0"/>
              <a:t>Termometre</a:t>
            </a:r>
            <a:r>
              <a:rPr lang="tr-TR" dirty="0" smtClean="0"/>
              <a:t>, </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48</a:t>
            </a:fld>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34) Bir işyerinde en uygun bağıl nem % kaç değerleri aralığında olmalıdır? </a:t>
            </a:r>
          </a:p>
          <a:p>
            <a:pPr algn="l"/>
            <a:r>
              <a:rPr lang="tr-TR" sz="2800" dirty="0">
                <a:solidFill>
                  <a:schemeClr val="tx1"/>
                </a:solidFill>
              </a:rPr>
              <a:t>A)  30 – </a:t>
            </a:r>
            <a:r>
              <a:rPr lang="tr-TR" sz="2800" dirty="0" smtClean="0">
                <a:solidFill>
                  <a:schemeClr val="tx1"/>
                </a:solidFill>
              </a:rPr>
              <a:t>60</a:t>
            </a:r>
            <a:r>
              <a:rPr lang="tr-TR" sz="2800" dirty="0">
                <a:solidFill>
                  <a:schemeClr val="tx1"/>
                </a:solidFill>
              </a:rPr>
              <a:t>			B) 80 – 100</a:t>
            </a:r>
          </a:p>
          <a:p>
            <a:pPr algn="l"/>
            <a:r>
              <a:rPr lang="tr-TR" sz="2800" dirty="0">
                <a:solidFill>
                  <a:schemeClr val="tx1"/>
                </a:solidFill>
              </a:rPr>
              <a:t>C) 60 – 100			D) 30 – 50</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49</a:t>
            </a:fld>
            <a:endParaRPr lang="tr-TR" dirty="0"/>
          </a:p>
        </p:txBody>
      </p:sp>
    </p:spTree>
    <p:extLst>
      <p:ext uri="{BB962C8B-B14F-4D97-AF65-F5344CB8AC3E}">
        <p14:creationId xmlns:p14="http://schemas.microsoft.com/office/powerpoint/2010/main" val="4175071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	Aşağıdakilerden hangisi iş sağlığı ve güvenliği açısından öncelikli beklentiyi ifade etmez?</a:t>
            </a:r>
          </a:p>
          <a:p>
            <a:pPr algn="l"/>
            <a:r>
              <a:rPr lang="tr-TR" sz="2800" dirty="0">
                <a:solidFill>
                  <a:schemeClr val="tx1"/>
                </a:solidFill>
              </a:rPr>
              <a:t>A)	İş sağlığı ve güvenliği uygulamaları iş kazalarını azaltır.</a:t>
            </a:r>
          </a:p>
          <a:p>
            <a:pPr algn="l"/>
            <a:r>
              <a:rPr lang="tr-TR" sz="2800" dirty="0">
                <a:solidFill>
                  <a:schemeClr val="tx1"/>
                </a:solidFill>
              </a:rPr>
              <a:t>B)	İş sağlığı ve güvenliği uygulamaları ücretleri artırır.</a:t>
            </a:r>
          </a:p>
          <a:p>
            <a:pPr algn="l"/>
            <a:r>
              <a:rPr lang="tr-TR" sz="2800" dirty="0">
                <a:solidFill>
                  <a:schemeClr val="tx1"/>
                </a:solidFill>
              </a:rPr>
              <a:t>C)	İş sağlığı ve güvenliği uygulamaları işletme güvenliğini sağlar.</a:t>
            </a:r>
          </a:p>
          <a:p>
            <a:pPr algn="l"/>
            <a:r>
              <a:rPr lang="tr-TR" sz="2800" dirty="0">
                <a:solidFill>
                  <a:schemeClr val="tx1"/>
                </a:solidFill>
              </a:rPr>
              <a:t>D)	İş sağlığı ve güvenliği uygulamaları verimliliği artırır.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a:t>
            </a:fld>
            <a:endParaRPr lang="tr-TR"/>
          </a:p>
        </p:txBody>
      </p:sp>
    </p:spTree>
    <p:extLst>
      <p:ext uri="{BB962C8B-B14F-4D97-AF65-F5344CB8AC3E}">
        <p14:creationId xmlns:p14="http://schemas.microsoft.com/office/powerpoint/2010/main" val="4220741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8388424" cy="360338"/>
          </a:xfrm>
        </p:spPr>
        <p:txBody>
          <a:bodyPr>
            <a:normAutofit fontScale="90000"/>
          </a:bodyPr>
          <a:lstStyle/>
          <a:p>
            <a:pPr algn="l" eaLnBrk="1" hangingPunct="1">
              <a:defRPr/>
            </a:pPr>
            <a:r>
              <a:rPr lang="tr-TR" dirty="0" smtClean="0"/>
              <a:t/>
            </a:r>
            <a:br>
              <a:rPr lang="tr-TR" dirty="0" smtClean="0"/>
            </a:br>
            <a:r>
              <a:rPr lang="tr-TR" dirty="0" smtClean="0"/>
              <a:t>34.</a:t>
            </a:r>
            <a:endParaRPr lang="tr-TR" dirty="0"/>
          </a:p>
        </p:txBody>
      </p:sp>
      <p:sp>
        <p:nvSpPr>
          <p:cNvPr id="65539" name="Content Placeholder 2"/>
          <p:cNvSpPr>
            <a:spLocks noGrp="1"/>
          </p:cNvSpPr>
          <p:nvPr>
            <p:ph idx="1"/>
          </p:nvPr>
        </p:nvSpPr>
        <p:spPr>
          <a:xfrm>
            <a:off x="251520" y="1268760"/>
            <a:ext cx="8424936" cy="5328592"/>
          </a:xfrm>
        </p:spPr>
        <p:txBody>
          <a:bodyPr>
            <a:normAutofit lnSpcReduction="10000"/>
          </a:bodyPr>
          <a:lstStyle/>
          <a:p>
            <a:pPr>
              <a:buNone/>
            </a:pPr>
            <a:r>
              <a:rPr lang="tr-TR" sz="2800" b="1" dirty="0" smtClean="0"/>
              <a:t>WHO TARAFINDAN ÖNERİLEN NEM VE HAVA AKIM HIZLARI</a:t>
            </a:r>
          </a:p>
          <a:p>
            <a:pPr eaLnBrk="1" hangingPunct="1">
              <a:buFont typeface="Arial" charset="0"/>
              <a:buNone/>
            </a:pPr>
            <a:r>
              <a:rPr lang="tr-TR" sz="3200" b="1" dirty="0" smtClean="0"/>
              <a:t>NEM   :</a:t>
            </a:r>
            <a:r>
              <a:rPr lang="tr-TR" sz="3200" dirty="0" smtClean="0"/>
              <a:t>18.5 0C de %45 – 65 </a:t>
            </a:r>
          </a:p>
          <a:p>
            <a:pPr eaLnBrk="1" hangingPunct="1">
              <a:buFont typeface="Arial" charset="0"/>
              <a:buNone/>
            </a:pPr>
            <a:r>
              <a:rPr lang="tr-TR" sz="3200" b="1" dirty="0" smtClean="0"/>
              <a:t>HAVA AKIM HIZI :  </a:t>
            </a:r>
          </a:p>
          <a:p>
            <a:pPr eaLnBrk="1" hangingPunct="1">
              <a:buFont typeface="Arial" charset="0"/>
              <a:buNone/>
            </a:pPr>
            <a:r>
              <a:rPr lang="tr-TR" sz="3200" dirty="0" smtClean="0"/>
              <a:t>Rahatlatıcı      : 0.11 – 0.15 m/sn </a:t>
            </a:r>
          </a:p>
          <a:p>
            <a:pPr eaLnBrk="1" hangingPunct="1">
              <a:buFont typeface="Arial" charset="0"/>
              <a:buNone/>
            </a:pPr>
            <a:r>
              <a:rPr lang="tr-TR" sz="3200" dirty="0" smtClean="0"/>
              <a:t>Rahatsız edici: 0.5 m/sn </a:t>
            </a:r>
          </a:p>
          <a:p>
            <a:pPr eaLnBrk="1" hangingPunct="1">
              <a:buFont typeface="Arial" charset="0"/>
              <a:buNone/>
            </a:pPr>
            <a:r>
              <a:rPr lang="tr-TR" sz="3200" b="1" dirty="0" smtClean="0"/>
              <a:t>Uluslar arası standartlara göre ; </a:t>
            </a:r>
            <a:endParaRPr lang="tr-TR" sz="3200" dirty="0" smtClean="0"/>
          </a:p>
          <a:p>
            <a:pPr eaLnBrk="1" hangingPunct="1">
              <a:buFont typeface="Arial" charset="0"/>
              <a:buNone/>
            </a:pPr>
            <a:r>
              <a:rPr lang="tr-TR" sz="3200" dirty="0" smtClean="0"/>
              <a:t>Vücut sıcaklığının 38 0C üzerine çıkmaması veya 1 saatte 1  0C’den fazla yükselmemesi önerilmektedir. </a:t>
            </a:r>
          </a:p>
          <a:p>
            <a:pPr eaLnBrk="1" hangingPunct="1">
              <a:buFont typeface="Arial" charset="0"/>
              <a:buChar char="•"/>
            </a:pPr>
            <a:endParaRPr lang="tr-T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35) Aşağıdakilerden hangisi ses dalgalarının özelliklerinden değildir?</a:t>
            </a:r>
          </a:p>
          <a:p>
            <a:pPr algn="l"/>
            <a:r>
              <a:rPr lang="tr-TR" sz="2800" dirty="0">
                <a:solidFill>
                  <a:schemeClr val="tx1"/>
                </a:solidFill>
              </a:rPr>
              <a:t>A)	Enine dalgalardır</a:t>
            </a:r>
          </a:p>
          <a:p>
            <a:pPr algn="l"/>
            <a:r>
              <a:rPr lang="tr-TR" sz="2800" dirty="0">
                <a:solidFill>
                  <a:schemeClr val="tx1"/>
                </a:solidFill>
              </a:rPr>
              <a:t>B)	Madde ortamında yayılırlar</a:t>
            </a:r>
          </a:p>
          <a:p>
            <a:pPr algn="l"/>
            <a:r>
              <a:rPr lang="tr-TR" sz="2800" dirty="0">
                <a:solidFill>
                  <a:schemeClr val="tx1"/>
                </a:solidFill>
              </a:rPr>
              <a:t>C)	340 m/s hızla yayılırlar</a:t>
            </a:r>
          </a:p>
          <a:p>
            <a:pPr algn="l"/>
            <a:r>
              <a:rPr lang="tr-TR" sz="2800" dirty="0">
                <a:solidFill>
                  <a:schemeClr val="tx1"/>
                </a:solidFill>
              </a:rPr>
              <a:t>D)	Dalga boyu, frekansı, şiddeti, genliği olan dalgalardır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51</a:t>
            </a:fld>
            <a:endParaRPr lang="tr-TR"/>
          </a:p>
        </p:txBody>
      </p:sp>
    </p:spTree>
    <p:extLst>
      <p:ext uri="{BB962C8B-B14F-4D97-AF65-F5344CB8AC3E}">
        <p14:creationId xmlns:p14="http://schemas.microsoft.com/office/powerpoint/2010/main" val="4034564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36) Türkiye’de işyerlerinde radyasyonun denetlenmesini ve kişisel radyasyon alımı belirleyen </a:t>
            </a:r>
            <a:r>
              <a:rPr lang="tr-TR" sz="2800" dirty="0" err="1">
                <a:solidFill>
                  <a:schemeClr val="tx1"/>
                </a:solidFill>
              </a:rPr>
              <a:t>dozimetrelerin</a:t>
            </a:r>
            <a:r>
              <a:rPr lang="tr-TR" sz="2800" dirty="0">
                <a:solidFill>
                  <a:schemeClr val="tx1"/>
                </a:solidFill>
              </a:rPr>
              <a:t> </a:t>
            </a:r>
            <a:r>
              <a:rPr lang="tr-TR" sz="2800" dirty="0" smtClean="0">
                <a:solidFill>
                  <a:schemeClr val="tx1"/>
                </a:solidFill>
              </a:rPr>
              <a:t> değerlendirmesini </a:t>
            </a:r>
            <a:r>
              <a:rPr lang="tr-TR" sz="2800" dirty="0">
                <a:solidFill>
                  <a:schemeClr val="tx1"/>
                </a:solidFill>
              </a:rPr>
              <a:t>hangi kuruluş yapar?</a:t>
            </a:r>
          </a:p>
          <a:p>
            <a:pPr algn="l"/>
            <a:r>
              <a:rPr lang="tr-TR" sz="2800" dirty="0">
                <a:solidFill>
                  <a:schemeClr val="tx1"/>
                </a:solidFill>
              </a:rPr>
              <a:t>A)	İ.S.G.Ü.M.</a:t>
            </a:r>
          </a:p>
          <a:p>
            <a:pPr algn="l"/>
            <a:r>
              <a:rPr lang="tr-TR" sz="2800" dirty="0">
                <a:solidFill>
                  <a:schemeClr val="tx1"/>
                </a:solidFill>
              </a:rPr>
              <a:t>B)	Türkiye Atom Enerjisi Kurumu</a:t>
            </a:r>
          </a:p>
          <a:p>
            <a:pPr algn="l"/>
            <a:r>
              <a:rPr lang="tr-TR" sz="2800" dirty="0">
                <a:solidFill>
                  <a:schemeClr val="tx1"/>
                </a:solidFill>
              </a:rPr>
              <a:t>C)	SGK</a:t>
            </a:r>
          </a:p>
          <a:p>
            <a:pPr algn="l"/>
            <a:r>
              <a:rPr lang="tr-TR" sz="2800" dirty="0">
                <a:solidFill>
                  <a:schemeClr val="tx1"/>
                </a:solidFill>
              </a:rPr>
              <a:t>D)	DPT</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52</a:t>
            </a:fld>
            <a:endParaRPr lang="tr-TR"/>
          </a:p>
        </p:txBody>
      </p:sp>
    </p:spTree>
    <p:extLst>
      <p:ext uri="{BB962C8B-B14F-4D97-AF65-F5344CB8AC3E}">
        <p14:creationId xmlns:p14="http://schemas.microsoft.com/office/powerpoint/2010/main" val="2867276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37)Aşağıdakilerden hangisi tahriş edici gazlardandır? </a:t>
            </a:r>
          </a:p>
          <a:p>
            <a:pPr algn="l"/>
            <a:r>
              <a:rPr lang="tr-TR" sz="2800" dirty="0">
                <a:solidFill>
                  <a:schemeClr val="tx1"/>
                </a:solidFill>
              </a:rPr>
              <a:t>A)	Metan</a:t>
            </a:r>
          </a:p>
          <a:p>
            <a:pPr algn="l"/>
            <a:r>
              <a:rPr lang="tr-TR" sz="2800" dirty="0">
                <a:solidFill>
                  <a:schemeClr val="tx1"/>
                </a:solidFill>
              </a:rPr>
              <a:t>B)	</a:t>
            </a:r>
            <a:r>
              <a:rPr lang="tr-TR" sz="2800" dirty="0" err="1">
                <a:solidFill>
                  <a:schemeClr val="tx1"/>
                </a:solidFill>
              </a:rPr>
              <a:t>Karbonmonoksit</a:t>
            </a:r>
            <a:endParaRPr lang="tr-TR" sz="2800" dirty="0">
              <a:solidFill>
                <a:schemeClr val="tx1"/>
              </a:solidFill>
            </a:endParaRPr>
          </a:p>
          <a:p>
            <a:pPr algn="l"/>
            <a:r>
              <a:rPr lang="tr-TR" sz="2800" dirty="0">
                <a:solidFill>
                  <a:schemeClr val="tx1"/>
                </a:solidFill>
              </a:rPr>
              <a:t>C)	Karbondioksit</a:t>
            </a:r>
          </a:p>
          <a:p>
            <a:pPr algn="l"/>
            <a:r>
              <a:rPr lang="tr-TR" sz="2800" dirty="0">
                <a:solidFill>
                  <a:schemeClr val="tx1"/>
                </a:solidFill>
              </a:rPr>
              <a:t>D)	</a:t>
            </a:r>
            <a:r>
              <a:rPr lang="tr-TR" sz="2800" dirty="0" smtClean="0">
                <a:solidFill>
                  <a:schemeClr val="tx1"/>
                </a:solidFill>
              </a:rPr>
              <a:t>Azot  monoksit</a:t>
            </a:r>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53</a:t>
            </a:fld>
            <a:endParaRPr lang="tr-TR"/>
          </a:p>
        </p:txBody>
      </p:sp>
    </p:spTree>
    <p:extLst>
      <p:ext uri="{BB962C8B-B14F-4D97-AF65-F5344CB8AC3E}">
        <p14:creationId xmlns:p14="http://schemas.microsoft.com/office/powerpoint/2010/main" val="2460704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9388" y="1"/>
            <a:ext cx="8569325" cy="476672"/>
          </a:xfrm>
        </p:spPr>
        <p:txBody>
          <a:bodyPr/>
          <a:lstStyle/>
          <a:p>
            <a:pPr algn="l" eaLnBrk="1" hangingPunct="1"/>
            <a:r>
              <a:rPr lang="tr-TR" sz="2800" b="1" dirty="0" smtClean="0"/>
              <a:t>37.</a:t>
            </a:r>
          </a:p>
        </p:txBody>
      </p:sp>
      <p:sp>
        <p:nvSpPr>
          <p:cNvPr id="94211" name="Rectangle 3"/>
          <p:cNvSpPr>
            <a:spLocks noGrp="1" noChangeArrowheads="1"/>
          </p:cNvSpPr>
          <p:nvPr>
            <p:ph idx="1"/>
          </p:nvPr>
        </p:nvSpPr>
        <p:spPr>
          <a:xfrm>
            <a:off x="0" y="476673"/>
            <a:ext cx="9144000" cy="6381328"/>
          </a:xfrm>
        </p:spPr>
        <p:txBody>
          <a:bodyPr/>
          <a:lstStyle/>
          <a:p>
            <a:pPr eaLnBrk="1" hangingPunct="1">
              <a:lnSpc>
                <a:spcPct val="80000"/>
              </a:lnSpc>
              <a:buFont typeface="Wingdings" pitchFamily="2" charset="2"/>
              <a:buNone/>
            </a:pPr>
            <a:r>
              <a:rPr lang="tr-TR" sz="2400" b="1" dirty="0" smtClean="0"/>
              <a:t>5- ZEHİRLİ GAZLARIN OLUŞTURDUĞU SOLUNUM ZORLUĞU </a:t>
            </a:r>
            <a:r>
              <a:rPr lang="tr-TR" sz="2400" b="1" dirty="0" err="1" smtClean="0"/>
              <a:t>TEHLİKESİ</a:t>
            </a:r>
            <a:r>
              <a:rPr lang="tr-TR" sz="2200" dirty="0" err="1" smtClean="0"/>
              <a:t>Yangın</a:t>
            </a:r>
            <a:r>
              <a:rPr lang="tr-TR" sz="2200" dirty="0" smtClean="0"/>
              <a:t> yerinde meydana gelen ölüm olaylarının çoğu zehirli gazlar sebebiyle olmaktadır. Zehirlenme çoğunlukla soluma, nadiren de deriden soğurma yoluyla olur. Zehirli gazları tesirlerine göre üç gruba ayırabiliriz; </a:t>
            </a:r>
          </a:p>
          <a:p>
            <a:pPr eaLnBrk="1" hangingPunct="1">
              <a:lnSpc>
                <a:spcPct val="80000"/>
              </a:lnSpc>
              <a:buFont typeface="Wingdings" pitchFamily="2" charset="2"/>
              <a:buNone/>
            </a:pPr>
            <a:r>
              <a:rPr lang="tr-TR" sz="2200" b="1" dirty="0" smtClean="0"/>
              <a:t>1.Grup Zehirli Gazlar</a:t>
            </a:r>
            <a:r>
              <a:rPr lang="tr-TR" sz="2200" dirty="0" smtClean="0"/>
              <a:t>; Kendisi zehirli olmadığı halde bulundukları yerlerde oksijeni ittikleri için boğulmaya neden olurlar. </a:t>
            </a:r>
          </a:p>
          <a:p>
            <a:pPr eaLnBrk="1" hangingPunct="1">
              <a:lnSpc>
                <a:spcPct val="80000"/>
              </a:lnSpc>
              <a:buFont typeface="Wingdings" pitchFamily="2" charset="2"/>
              <a:buNone/>
            </a:pPr>
            <a:r>
              <a:rPr lang="tr-TR" sz="2200" dirty="0" smtClean="0"/>
              <a:t>    Su Buharı, Azot, Asal Gazlar (Helyum, Neon, Argon, Kripton, </a:t>
            </a:r>
            <a:r>
              <a:rPr lang="tr-TR" sz="2200" dirty="0" err="1" smtClean="0"/>
              <a:t>Xenon</a:t>
            </a:r>
            <a:r>
              <a:rPr lang="tr-TR" sz="2200" dirty="0" smtClean="0"/>
              <a:t>), Hidrojen, Metan, </a:t>
            </a:r>
            <a:r>
              <a:rPr lang="tr-TR" sz="2200" dirty="0" err="1" smtClean="0"/>
              <a:t>Etan</a:t>
            </a:r>
            <a:r>
              <a:rPr lang="tr-TR" sz="2200" dirty="0" smtClean="0"/>
              <a:t>, </a:t>
            </a:r>
            <a:r>
              <a:rPr lang="tr-TR" sz="2200" dirty="0" err="1" smtClean="0"/>
              <a:t>Propan</a:t>
            </a:r>
            <a:r>
              <a:rPr lang="tr-TR" sz="2200" dirty="0" smtClean="0"/>
              <a:t> v.b. </a:t>
            </a:r>
          </a:p>
          <a:p>
            <a:pPr eaLnBrk="1" hangingPunct="1">
              <a:lnSpc>
                <a:spcPct val="80000"/>
              </a:lnSpc>
              <a:buFont typeface="Wingdings" pitchFamily="2" charset="2"/>
              <a:buNone/>
            </a:pPr>
            <a:r>
              <a:rPr lang="tr-TR" sz="2200" b="1" dirty="0" smtClean="0"/>
              <a:t>2. Grup Zehirli Gazlar</a:t>
            </a:r>
            <a:r>
              <a:rPr lang="tr-TR" sz="2200" dirty="0" smtClean="0"/>
              <a:t>; </a:t>
            </a:r>
            <a:r>
              <a:rPr lang="tr-TR" sz="2200" dirty="0" smtClean="0">
                <a:solidFill>
                  <a:srgbClr val="FF0000"/>
                </a:solidFill>
              </a:rPr>
              <a:t>Nefes yollarını tahriş ederler, göz ve deriye de zarar verirler. Bunlar asidik ve bazik gazlardır; Hidroklorik Asit (</a:t>
            </a:r>
            <a:r>
              <a:rPr lang="tr-TR" sz="2200" dirty="0" err="1" smtClean="0">
                <a:solidFill>
                  <a:srgbClr val="FF0000"/>
                </a:solidFill>
              </a:rPr>
              <a:t>HCl</a:t>
            </a:r>
            <a:r>
              <a:rPr lang="tr-TR" sz="2200" dirty="0" smtClean="0">
                <a:solidFill>
                  <a:srgbClr val="FF0000"/>
                </a:solidFill>
              </a:rPr>
              <a:t>), Nitrik Asit (HNO3), Formik Asit (HCOOH), Asetik Asit (CH3COOH), </a:t>
            </a:r>
            <a:r>
              <a:rPr lang="tr-TR" sz="2200" dirty="0" err="1" smtClean="0">
                <a:solidFill>
                  <a:srgbClr val="FF0000"/>
                </a:solidFill>
              </a:rPr>
              <a:t>Propiyonik</a:t>
            </a:r>
            <a:r>
              <a:rPr lang="tr-TR" sz="2200" dirty="0" smtClean="0">
                <a:solidFill>
                  <a:srgbClr val="FF0000"/>
                </a:solidFill>
              </a:rPr>
              <a:t> Asit (CH3CH2COOH), Klor (Cl2), Kızgın hava, Amonyak (NH3), Aminler (R-NH2), </a:t>
            </a:r>
            <a:r>
              <a:rPr lang="tr-TR" sz="2200" dirty="0" err="1" smtClean="0">
                <a:solidFill>
                  <a:srgbClr val="FF0000"/>
                </a:solidFill>
              </a:rPr>
              <a:t>Hidrazin</a:t>
            </a:r>
            <a:r>
              <a:rPr lang="tr-TR" sz="2200" dirty="0" smtClean="0">
                <a:solidFill>
                  <a:srgbClr val="FF0000"/>
                </a:solidFill>
              </a:rPr>
              <a:t> (H2N-NH2), </a:t>
            </a:r>
            <a:r>
              <a:rPr lang="tr-TR" sz="2200" dirty="0" err="1" smtClean="0">
                <a:solidFill>
                  <a:srgbClr val="FF0000"/>
                </a:solidFill>
              </a:rPr>
              <a:t>Azotdioksit</a:t>
            </a:r>
            <a:r>
              <a:rPr lang="tr-TR" sz="2200" dirty="0" smtClean="0">
                <a:solidFill>
                  <a:srgbClr val="FF0000"/>
                </a:solidFill>
              </a:rPr>
              <a:t> (NO2), Azot Monoksit (N2O), </a:t>
            </a:r>
            <a:r>
              <a:rPr lang="tr-TR" sz="2200" dirty="0" err="1" smtClean="0">
                <a:solidFill>
                  <a:srgbClr val="FF0000"/>
                </a:solidFill>
              </a:rPr>
              <a:t>Kükürtdioksit</a:t>
            </a:r>
            <a:r>
              <a:rPr lang="tr-TR" sz="2200" dirty="0" smtClean="0">
                <a:solidFill>
                  <a:srgbClr val="FF0000"/>
                </a:solidFill>
              </a:rPr>
              <a:t> (SO2) v.b. </a:t>
            </a:r>
          </a:p>
          <a:p>
            <a:pPr eaLnBrk="1" hangingPunct="1">
              <a:lnSpc>
                <a:spcPct val="80000"/>
              </a:lnSpc>
              <a:buFont typeface="Wingdings" pitchFamily="2" charset="2"/>
              <a:buNone/>
            </a:pPr>
            <a:r>
              <a:rPr lang="tr-TR" sz="2200" b="1" dirty="0" smtClean="0"/>
              <a:t>3.Grup Zehirli Gazlar</a:t>
            </a:r>
            <a:r>
              <a:rPr lang="tr-TR" sz="2200" dirty="0" smtClean="0"/>
              <a:t>; Kana, sinir sistemine ve hücrelere tesir ederler. Bu gruba giren gazlar; Karbon Monoksit (CO): Hemen her yangında ortaya çıkar. Kan </a:t>
            </a:r>
            <a:r>
              <a:rPr lang="tr-TR" sz="2200" dirty="0" err="1" smtClean="0"/>
              <a:t>zehiridir</a:t>
            </a:r>
            <a:r>
              <a:rPr lang="tr-TR" sz="2200" dirty="0" smtClean="0"/>
              <a:t>. Akciğerlerden hücrelere oksijen taşıyan hemoglobinle birleşerek </a:t>
            </a:r>
            <a:r>
              <a:rPr lang="tr-TR" sz="2200" dirty="0" err="1" smtClean="0"/>
              <a:t>karboksi</a:t>
            </a:r>
            <a:r>
              <a:rPr lang="tr-TR" sz="2200" dirty="0" smtClean="0"/>
              <a:t> hemoglobin kompleksini oluşturur. Kandaki oksijen taşıyıcı yok edilmiş olur. Hidrojen Siyanür (HCN) benzer şekilde kompleks yapmaktadır. Kükürt Karbonat (CS2) ve Hidrojen Sülfür (H2S) sinir </a:t>
            </a:r>
            <a:r>
              <a:rPr lang="tr-TR" sz="2200" dirty="0" err="1" smtClean="0"/>
              <a:t>zehiridirler</a:t>
            </a:r>
            <a:r>
              <a:rPr lang="tr-TR" sz="2200" dirty="0" smtClean="0"/>
              <a:t>. Merkezi sinir sistemini tahrip edip ölüme neden olurlar. </a:t>
            </a:r>
          </a:p>
        </p:txBody>
      </p:sp>
    </p:spTree>
  </p:cSld>
  <p:clrMapOvr>
    <a:masterClrMapping/>
  </p:clrMapOvr>
  <p:transition spd="med">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38)  Parlayıcı, patlayıcı, tehlikeli ve zararlı maddeler üretilen veya işlenen veya depolanan binalarda aşağıdaki özelliklerden hangisi aranmalıdır?</a:t>
            </a:r>
          </a:p>
          <a:p>
            <a:pPr algn="l"/>
            <a:r>
              <a:rPr lang="tr-TR" sz="2400" dirty="0">
                <a:solidFill>
                  <a:schemeClr val="tx1"/>
                </a:solidFill>
              </a:rPr>
              <a:t>A)	Binalardaki giriş çıkış kapıları, pencereler, panjurlar ve havalandırma menfezlerinin kapakları belirli bir basınç karşısında içeriye doğru açılacak şekilde yapılmalıdır</a:t>
            </a:r>
          </a:p>
          <a:p>
            <a:pPr algn="l"/>
            <a:r>
              <a:rPr lang="tr-TR" sz="2400" dirty="0">
                <a:solidFill>
                  <a:schemeClr val="tx1"/>
                </a:solidFill>
              </a:rPr>
              <a:t>B)	Pencereler kalın kırılmaz camlı olmalı ve patlama halinde büyük parçalar halinde havaya fırlayacak malzemeden yapılmalıdır</a:t>
            </a:r>
          </a:p>
          <a:p>
            <a:pPr algn="l"/>
            <a:r>
              <a:rPr lang="tr-TR" sz="2400" dirty="0">
                <a:solidFill>
                  <a:schemeClr val="tx1"/>
                </a:solidFill>
              </a:rPr>
              <a:t>C)	Tabanda drenaj sistemi bulunmamalıdır</a:t>
            </a:r>
          </a:p>
          <a:p>
            <a:pPr algn="l"/>
            <a:r>
              <a:rPr lang="tr-TR" sz="2400" dirty="0">
                <a:solidFill>
                  <a:schemeClr val="tx1"/>
                </a:solidFill>
              </a:rPr>
              <a:t>D)	İşyerlerinin tabanları, düz, yanmaz, sızdırmaz, kıvılcım çıkarmaz malzemeden yapılmalıdır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55</a:t>
            </a:fld>
            <a:endParaRPr lang="tr-TR"/>
          </a:p>
        </p:txBody>
      </p:sp>
    </p:spTree>
    <p:extLst>
      <p:ext uri="{BB962C8B-B14F-4D97-AF65-F5344CB8AC3E}">
        <p14:creationId xmlns:p14="http://schemas.microsoft.com/office/powerpoint/2010/main" val="1442859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39) Çok hızlı bir gaz genişlemesiyle ve genellikle ısı açığa çıkmasıyla meydana gelen bir kimyasal reaksiyon veya değişime ne denir? </a:t>
            </a:r>
          </a:p>
          <a:p>
            <a:pPr algn="l"/>
            <a:r>
              <a:rPr lang="tr-TR" sz="2800" dirty="0">
                <a:solidFill>
                  <a:schemeClr val="tx1"/>
                </a:solidFill>
              </a:rPr>
              <a:t>A) Patlama                 	B) Yanma</a:t>
            </a:r>
          </a:p>
          <a:p>
            <a:pPr algn="l"/>
            <a:r>
              <a:rPr lang="tr-TR" sz="2800" dirty="0">
                <a:solidFill>
                  <a:schemeClr val="tx1"/>
                </a:solidFill>
              </a:rPr>
              <a:t>C) Yangın                    	D) Parlama</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56</a:t>
            </a:fld>
            <a:endParaRPr lang="tr-TR"/>
          </a:p>
        </p:txBody>
      </p:sp>
    </p:spTree>
    <p:extLst>
      <p:ext uri="{BB962C8B-B14F-4D97-AF65-F5344CB8AC3E}">
        <p14:creationId xmlns:p14="http://schemas.microsoft.com/office/powerpoint/2010/main" val="371999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0" y="260350"/>
            <a:ext cx="9144000" cy="2376488"/>
          </a:xfrm>
        </p:spPr>
        <p:txBody>
          <a:bodyPr/>
          <a:lstStyle/>
          <a:p>
            <a:pPr marL="571500" indent="-571500" eaLnBrk="1" hangingPunct="1">
              <a:lnSpc>
                <a:spcPct val="90000"/>
              </a:lnSpc>
              <a:buClr>
                <a:srgbClr val="CC0000"/>
              </a:buClr>
              <a:buFont typeface="Monotype Sorts"/>
              <a:buNone/>
            </a:pPr>
            <a:r>
              <a:rPr lang="tr-TR" sz="2000" b="1" smtClean="0"/>
              <a:t>Yavaş Oksidasyon (Oksidasyon, Oksitlenme):</a:t>
            </a:r>
            <a:r>
              <a:rPr lang="tr-TR" sz="2000" smtClean="0"/>
              <a:t> </a:t>
            </a:r>
            <a:r>
              <a:rPr lang="tr-TR" sz="2200" smtClean="0"/>
              <a:t>Örneğin, demirin ve bakırın oksitlenmesi, canlıların hücre solunum olayları birer yavaş oksidasyondur. Yanma tarifinin içine girmez. Ama yavaş oksidasyon zamanla hızlı oksidasyona dönüşebilir. Örneğin, bezir yağına bulaştırılmış bir bez parçası, normal şartlar altında kolaylıkla oksitlenecek ve bu oksitlenme sırasında açığa çıkan ısı ile sıcaklığı tutuşma derecesine kadar zamanla yükselerek </a:t>
            </a:r>
            <a:r>
              <a:rPr lang="tr-TR" sz="2200" b="1" smtClean="0"/>
              <a:t>kendiliğinden alevlenme meydana gelecektir. </a:t>
            </a:r>
          </a:p>
          <a:p>
            <a:pPr marL="571500" indent="-571500" algn="ctr" eaLnBrk="1" hangingPunct="1">
              <a:lnSpc>
                <a:spcPct val="90000"/>
              </a:lnSpc>
              <a:buClr>
                <a:srgbClr val="CC0000"/>
              </a:buClr>
              <a:buFont typeface="Monotype Sorts"/>
              <a:buNone/>
            </a:pPr>
            <a:endParaRPr lang="tr-TR" b="1" smtClean="0"/>
          </a:p>
        </p:txBody>
      </p:sp>
      <p:sp>
        <p:nvSpPr>
          <p:cNvPr id="8195" name="Rectangle 5"/>
          <p:cNvSpPr>
            <a:spLocks noChangeArrowheads="1"/>
          </p:cNvSpPr>
          <p:nvPr/>
        </p:nvSpPr>
        <p:spPr bwMode="auto">
          <a:xfrm>
            <a:off x="0" y="2636838"/>
            <a:ext cx="9144000" cy="2544762"/>
          </a:xfrm>
          <a:prstGeom prst="rect">
            <a:avLst/>
          </a:prstGeom>
          <a:noFill/>
          <a:ln w="9525">
            <a:noFill/>
            <a:miter lim="800000"/>
            <a:headEnd/>
            <a:tailEnd/>
          </a:ln>
        </p:spPr>
        <p:txBody>
          <a:bodyPr/>
          <a:lstStyle/>
          <a:p>
            <a:pPr marL="571500" indent="-571500">
              <a:lnSpc>
                <a:spcPct val="90000"/>
              </a:lnSpc>
              <a:spcBef>
                <a:spcPct val="20000"/>
              </a:spcBef>
              <a:buClr>
                <a:srgbClr val="CC0000"/>
              </a:buClr>
              <a:buSzPct val="65000"/>
              <a:buFont typeface="Monotype Sorts"/>
              <a:buNone/>
            </a:pPr>
            <a:r>
              <a:rPr lang="tr-TR" sz="2000" b="1">
                <a:latin typeface="Calibri" pitchFamily="34" charset="0"/>
              </a:rPr>
              <a:t>Hızlı Oksidasyon (Combustion, Yanma): </a:t>
            </a:r>
            <a:r>
              <a:rPr lang="tr-TR" sz="2100">
                <a:latin typeface="Calibri" pitchFamily="34" charset="0"/>
              </a:rPr>
              <a:t>Yanma tarifinde yer alan olay budur. Yanmanın belirtileri alev, ısı ve ışıktır. Örneğin, odunun yanması, buhar ve gaz halindeki maddelerin yanması sonucu oluşan yanma şeklidir. Bazı maddeler katı halden önce sıvı hale daha sonrada buhar veya gaz haline geçerek yanarlar. Örneğin parafin, mum ve katı yağlar gibi. Bazıları ise doğrudan yanabilen buhar çıkarırlar. Örneğin, naftalin. Yine bazı maddeler doğrudan doğruya yanabilen gazlar çıkarırlar. Örneğin, odun, kömür Meydana gelen bu yanıcı buhar veya gazlar oksijenle birleşirken </a:t>
            </a:r>
            <a:r>
              <a:rPr lang="tr-TR" sz="2100" b="1">
                <a:latin typeface="Calibri" pitchFamily="34" charset="0"/>
              </a:rPr>
              <a:t>alev </a:t>
            </a:r>
            <a:r>
              <a:rPr lang="tr-TR" sz="2100">
                <a:latin typeface="Calibri" pitchFamily="34" charset="0"/>
              </a:rPr>
              <a:t>meydana gelir. </a:t>
            </a:r>
          </a:p>
        </p:txBody>
      </p:sp>
      <p:sp>
        <p:nvSpPr>
          <p:cNvPr id="8196" name="Text Box 6"/>
          <p:cNvSpPr txBox="1">
            <a:spLocks noChangeArrowheads="1"/>
          </p:cNvSpPr>
          <p:nvPr/>
        </p:nvSpPr>
        <p:spPr bwMode="auto">
          <a:xfrm>
            <a:off x="250825" y="5241925"/>
            <a:ext cx="8713788" cy="1446213"/>
          </a:xfrm>
          <a:prstGeom prst="rect">
            <a:avLst/>
          </a:prstGeom>
          <a:noFill/>
          <a:ln w="9525">
            <a:noFill/>
            <a:miter lim="800000"/>
            <a:headEnd/>
            <a:tailEnd/>
          </a:ln>
        </p:spPr>
        <p:txBody>
          <a:bodyPr>
            <a:spAutoFit/>
          </a:bodyPr>
          <a:lstStyle/>
          <a:p>
            <a:pPr>
              <a:spcBef>
                <a:spcPct val="50000"/>
              </a:spcBef>
            </a:pPr>
            <a:r>
              <a:rPr lang="tr-TR" sz="2200" b="1" dirty="0">
                <a:solidFill>
                  <a:srgbClr val="FF0000"/>
                </a:solidFill>
                <a:latin typeface="Calibri" pitchFamily="34" charset="0"/>
              </a:rPr>
              <a:t>Çok Hızlı </a:t>
            </a:r>
            <a:r>
              <a:rPr lang="tr-TR" sz="2200" b="1" dirty="0" err="1">
                <a:solidFill>
                  <a:srgbClr val="FF0000"/>
                </a:solidFill>
                <a:latin typeface="Calibri" pitchFamily="34" charset="0"/>
              </a:rPr>
              <a:t>Oksidasyon</a:t>
            </a:r>
            <a:r>
              <a:rPr lang="tr-TR" sz="2200" b="1" dirty="0">
                <a:solidFill>
                  <a:srgbClr val="FF0000"/>
                </a:solidFill>
                <a:latin typeface="Calibri" pitchFamily="34" charset="0"/>
              </a:rPr>
              <a:t> (</a:t>
            </a:r>
            <a:r>
              <a:rPr lang="tr-TR" sz="2200" b="1" dirty="0" err="1">
                <a:solidFill>
                  <a:srgbClr val="FF0000"/>
                </a:solidFill>
                <a:latin typeface="Calibri" pitchFamily="34" charset="0"/>
              </a:rPr>
              <a:t>Explosion</a:t>
            </a:r>
            <a:r>
              <a:rPr lang="tr-TR" sz="2200" b="1" dirty="0">
                <a:solidFill>
                  <a:srgbClr val="FF0000"/>
                </a:solidFill>
                <a:latin typeface="Calibri" pitchFamily="34" charset="0"/>
              </a:rPr>
              <a:t>, Patlama): </a:t>
            </a:r>
            <a:r>
              <a:rPr lang="tr-TR" sz="2200" dirty="0">
                <a:solidFill>
                  <a:srgbClr val="FF0000"/>
                </a:solidFill>
                <a:latin typeface="Calibri" pitchFamily="34" charset="0"/>
              </a:rPr>
              <a:t>Gazların yanma şeklidir. Ortalama 10 bar basınç oluşur. Bütün yanıcı gazlar Alt Patlama Sınırı (</a:t>
            </a:r>
            <a:r>
              <a:rPr lang="tr-TR" sz="2200" dirty="0" err="1">
                <a:solidFill>
                  <a:srgbClr val="FF0000"/>
                </a:solidFill>
                <a:latin typeface="Calibri" pitchFamily="34" charset="0"/>
              </a:rPr>
              <a:t>Lower</a:t>
            </a:r>
            <a:r>
              <a:rPr lang="tr-TR" sz="2200" dirty="0">
                <a:solidFill>
                  <a:srgbClr val="FF0000"/>
                </a:solidFill>
                <a:latin typeface="Calibri" pitchFamily="34" charset="0"/>
              </a:rPr>
              <a:t> </a:t>
            </a:r>
            <a:r>
              <a:rPr lang="tr-TR" sz="2200" dirty="0" err="1">
                <a:solidFill>
                  <a:srgbClr val="FF0000"/>
                </a:solidFill>
                <a:latin typeface="Calibri" pitchFamily="34" charset="0"/>
              </a:rPr>
              <a:t>Explosion</a:t>
            </a:r>
            <a:r>
              <a:rPr lang="tr-TR" sz="2200" dirty="0">
                <a:solidFill>
                  <a:srgbClr val="FF0000"/>
                </a:solidFill>
                <a:latin typeface="Calibri" pitchFamily="34" charset="0"/>
              </a:rPr>
              <a:t> Limit = LEL) oranında biriktiklerinde en ufak bir kıvılcımla patlarlar. </a:t>
            </a:r>
          </a:p>
        </p:txBody>
      </p:sp>
    </p:spTree>
  </p:cSld>
  <p:clrMapOvr>
    <a:masterClrMapping/>
  </p:clrMapOvr>
  <p:transition spd="med">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40) Aşağıdakilerden hangisi suya duyarlı (Suyla temas ettiğinde patlama, yanma, yanık vb. oluşturan) maddelerden değildir?  </a:t>
            </a:r>
          </a:p>
          <a:p>
            <a:pPr algn="l"/>
            <a:r>
              <a:rPr lang="tr-TR" sz="2800" dirty="0">
                <a:solidFill>
                  <a:schemeClr val="tx1"/>
                </a:solidFill>
              </a:rPr>
              <a:t>A)Alüminyum 		B) Lityum</a:t>
            </a:r>
          </a:p>
          <a:p>
            <a:pPr algn="l"/>
            <a:r>
              <a:rPr lang="tr-TR" sz="2800" dirty="0">
                <a:solidFill>
                  <a:schemeClr val="tx1"/>
                </a:solidFill>
              </a:rPr>
              <a:t>C) Sodyum,			D) Potasyum</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58</a:t>
            </a:fld>
            <a:endParaRPr lang="tr-TR"/>
          </a:p>
        </p:txBody>
      </p:sp>
    </p:spTree>
    <p:extLst>
      <p:ext uri="{BB962C8B-B14F-4D97-AF65-F5344CB8AC3E}">
        <p14:creationId xmlns:p14="http://schemas.microsoft.com/office/powerpoint/2010/main" val="110592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lstStyle/>
          <a:p>
            <a:pPr algn="l"/>
            <a:r>
              <a:rPr lang="tr-TR" dirty="0" smtClean="0"/>
              <a:t>40</a:t>
            </a:r>
            <a:endParaRPr lang="tr-TR" dirty="0"/>
          </a:p>
        </p:txBody>
      </p:sp>
      <p:sp>
        <p:nvSpPr>
          <p:cNvPr id="3" name="2 İçerik Yer Tutucusu"/>
          <p:cNvSpPr>
            <a:spLocks noGrp="1"/>
          </p:cNvSpPr>
          <p:nvPr>
            <p:ph idx="1"/>
          </p:nvPr>
        </p:nvSpPr>
        <p:spPr>
          <a:xfrm>
            <a:off x="457200" y="1124744"/>
            <a:ext cx="8229600" cy="5001419"/>
          </a:xfrm>
        </p:spPr>
        <p:txBody>
          <a:bodyPr/>
          <a:lstStyle/>
          <a:p>
            <a:r>
              <a:rPr lang="nb-NO" dirty="0" smtClean="0"/>
              <a:t>Aseton </a:t>
            </a:r>
          </a:p>
          <a:p>
            <a:r>
              <a:rPr lang="nb-NO" dirty="0" smtClean="0"/>
              <a:t>• Etil Eter </a:t>
            </a:r>
          </a:p>
          <a:p>
            <a:r>
              <a:rPr lang="nb-NO" dirty="0" smtClean="0"/>
              <a:t>• </a:t>
            </a:r>
            <a:r>
              <a:rPr lang="nb-NO" dirty="0" smtClean="0">
                <a:solidFill>
                  <a:srgbClr val="FF0000"/>
                </a:solidFill>
              </a:rPr>
              <a:t>Sodyum</a:t>
            </a:r>
            <a:r>
              <a:rPr lang="nb-NO" dirty="0" smtClean="0"/>
              <a:t> </a:t>
            </a:r>
          </a:p>
          <a:p>
            <a:r>
              <a:rPr lang="nb-NO" dirty="0" smtClean="0"/>
              <a:t>• Hidrojen </a:t>
            </a:r>
          </a:p>
          <a:p>
            <a:r>
              <a:rPr lang="nb-NO" dirty="0" smtClean="0"/>
              <a:t>• </a:t>
            </a:r>
            <a:r>
              <a:rPr lang="nb-NO" dirty="0" smtClean="0">
                <a:solidFill>
                  <a:srgbClr val="FF0000"/>
                </a:solidFill>
              </a:rPr>
              <a:t>Lityum </a:t>
            </a:r>
          </a:p>
          <a:p>
            <a:r>
              <a:rPr lang="nb-NO" dirty="0" smtClean="0"/>
              <a:t>• Asetilen </a:t>
            </a:r>
          </a:p>
          <a:p>
            <a:r>
              <a:rPr lang="nb-NO" dirty="0" smtClean="0"/>
              <a:t>• Etil Alkol 3 </a:t>
            </a:r>
          </a:p>
          <a:p>
            <a:r>
              <a:rPr lang="nb-NO" dirty="0" smtClean="0"/>
              <a:t>• </a:t>
            </a:r>
            <a:r>
              <a:rPr lang="nb-NO" dirty="0" smtClean="0">
                <a:solidFill>
                  <a:srgbClr val="FF0000"/>
                </a:solidFill>
              </a:rPr>
              <a:t>Potasyum</a:t>
            </a:r>
            <a:endParaRPr lang="tr-TR" dirty="0">
              <a:solidFill>
                <a:srgbClr val="FF0000"/>
              </a:solidFill>
            </a:endParaRPr>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59</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8281292" cy="4752975"/>
          </a:xfrm>
        </p:spPr>
        <p:txBody>
          <a:bodyPr/>
          <a:lstStyle/>
          <a:p>
            <a:pPr algn="l"/>
            <a:r>
              <a:rPr lang="tr-TR" sz="2400" dirty="0">
                <a:solidFill>
                  <a:schemeClr val="tx1"/>
                </a:solidFill>
              </a:rPr>
              <a:t>4)   İş sağlığı ve güvenliği konularında mevzuat çalışması yapmak aşağıdaki kurumlardan hangisinin görevleri arasındadır? </a:t>
            </a:r>
          </a:p>
          <a:p>
            <a:pPr algn="l"/>
            <a:endParaRPr lang="tr-TR" sz="2400" dirty="0">
              <a:solidFill>
                <a:schemeClr val="tx1"/>
              </a:solidFill>
            </a:endParaRPr>
          </a:p>
          <a:p>
            <a:pPr algn="l"/>
            <a:r>
              <a:rPr lang="tr-TR" sz="2400" dirty="0">
                <a:solidFill>
                  <a:schemeClr val="tx1"/>
                </a:solidFill>
              </a:rPr>
              <a:t>A</a:t>
            </a:r>
            <a:r>
              <a:rPr lang="tr-TR" sz="2400" dirty="0" smtClean="0">
                <a:solidFill>
                  <a:schemeClr val="tx1"/>
                </a:solidFill>
              </a:rPr>
              <a:t>)  İş </a:t>
            </a:r>
            <a:r>
              <a:rPr lang="tr-TR" sz="2400" dirty="0">
                <a:solidFill>
                  <a:schemeClr val="tx1"/>
                </a:solidFill>
              </a:rPr>
              <a:t>Teftiş Kurulu Başkanlığı (İTK) </a:t>
            </a:r>
          </a:p>
          <a:p>
            <a:pPr algn="l"/>
            <a:r>
              <a:rPr lang="tr-TR" sz="2400" dirty="0">
                <a:solidFill>
                  <a:schemeClr val="tx1"/>
                </a:solidFill>
              </a:rPr>
              <a:t>B</a:t>
            </a:r>
            <a:r>
              <a:rPr lang="tr-TR" sz="2400" dirty="0" smtClean="0">
                <a:solidFill>
                  <a:schemeClr val="tx1"/>
                </a:solidFill>
              </a:rPr>
              <a:t>)  İş </a:t>
            </a:r>
            <a:r>
              <a:rPr lang="tr-TR" sz="2400" dirty="0">
                <a:solidFill>
                  <a:schemeClr val="tx1"/>
                </a:solidFill>
              </a:rPr>
              <a:t>Sağlığı ve Güvenliği Genel Müdürlüğü(İSGGM) </a:t>
            </a:r>
          </a:p>
          <a:p>
            <a:pPr algn="l"/>
            <a:r>
              <a:rPr lang="tr-TR" sz="2400" dirty="0" smtClean="0">
                <a:solidFill>
                  <a:schemeClr val="tx1"/>
                </a:solidFill>
              </a:rPr>
              <a:t>C)  Çalışma </a:t>
            </a:r>
            <a:r>
              <a:rPr lang="tr-TR" sz="2400" dirty="0">
                <a:solidFill>
                  <a:schemeClr val="tx1"/>
                </a:solidFill>
              </a:rPr>
              <a:t>ve Sosyal Güvenlik Bakanlığı Eğitim Merkezi (ÇASGEM) </a:t>
            </a:r>
          </a:p>
          <a:p>
            <a:pPr algn="l"/>
            <a:r>
              <a:rPr lang="tr-TR" sz="2400" dirty="0">
                <a:solidFill>
                  <a:schemeClr val="tx1"/>
                </a:solidFill>
              </a:rPr>
              <a:t>D</a:t>
            </a:r>
            <a:r>
              <a:rPr lang="tr-TR" sz="2400" dirty="0" smtClean="0">
                <a:solidFill>
                  <a:schemeClr val="tx1"/>
                </a:solidFill>
              </a:rPr>
              <a:t>)  İş </a:t>
            </a:r>
            <a:r>
              <a:rPr lang="tr-TR" sz="2400" dirty="0">
                <a:solidFill>
                  <a:schemeClr val="tx1"/>
                </a:solidFill>
              </a:rPr>
              <a:t>Sağlığı ve Güvenliği Merkezi Müdürlüğü (İSGÜM)</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a:t>
            </a:fld>
            <a:endParaRPr lang="tr-TR"/>
          </a:p>
        </p:txBody>
      </p:sp>
    </p:spTree>
    <p:extLst>
      <p:ext uri="{BB962C8B-B14F-4D97-AF65-F5344CB8AC3E}">
        <p14:creationId xmlns:p14="http://schemas.microsoft.com/office/powerpoint/2010/main" val="227269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41) Grup 4 içerisinde yer alan bir biyolojik risk etmeni ile çalışılacak ortamın koruma düzeyi en az kaç olmalıdır? </a:t>
            </a:r>
          </a:p>
          <a:p>
            <a:pPr algn="l"/>
            <a:r>
              <a:rPr lang="tr-TR" sz="2800" dirty="0">
                <a:solidFill>
                  <a:schemeClr val="tx1"/>
                </a:solidFill>
              </a:rPr>
              <a:t>A) 3               			B) </a:t>
            </a:r>
            <a:r>
              <a:rPr lang="tr-TR" sz="2800" dirty="0" smtClean="0">
                <a:solidFill>
                  <a:schemeClr val="tx1"/>
                </a:solidFill>
              </a:rPr>
              <a:t>4                                               </a:t>
            </a:r>
            <a:endParaRPr lang="tr-TR" sz="2800" dirty="0">
              <a:solidFill>
                <a:schemeClr val="tx1"/>
              </a:solidFill>
            </a:endParaRPr>
          </a:p>
          <a:p>
            <a:pPr algn="l"/>
            <a:r>
              <a:rPr lang="tr-TR" sz="2800" dirty="0">
                <a:solidFill>
                  <a:schemeClr val="tx1"/>
                </a:solidFill>
              </a:rPr>
              <a:t>C) </a:t>
            </a:r>
            <a:r>
              <a:rPr lang="tr-TR" sz="2800" dirty="0" smtClean="0">
                <a:solidFill>
                  <a:schemeClr val="tx1"/>
                </a:solidFill>
              </a:rPr>
              <a:t>5                 </a:t>
            </a:r>
            <a:r>
              <a:rPr lang="tr-TR" sz="2800" dirty="0">
                <a:solidFill>
                  <a:schemeClr val="tx1"/>
                </a:solidFill>
              </a:rPr>
              <a:t>		D) Hepsi yanlış</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60</a:t>
            </a:fld>
            <a:endParaRPr lang="tr-TR"/>
          </a:p>
        </p:txBody>
      </p:sp>
    </p:spTree>
    <p:extLst>
      <p:ext uri="{BB962C8B-B14F-4D97-AF65-F5344CB8AC3E}">
        <p14:creationId xmlns:p14="http://schemas.microsoft.com/office/powerpoint/2010/main" val="293697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360040"/>
          </a:xfrm>
        </p:spPr>
        <p:txBody>
          <a:bodyPr rtlCol="0">
            <a:noAutofit/>
          </a:bodyPr>
          <a:lstStyle/>
          <a:p>
            <a:pPr algn="l" fontAlgn="auto">
              <a:spcAft>
                <a:spcPts val="0"/>
              </a:spcAft>
              <a:defRPr/>
            </a:pPr>
            <a:r>
              <a:rPr lang="tr-TR" sz="2800" b="1" dirty="0" smtClean="0"/>
              <a:t>41</a:t>
            </a:r>
            <a:r>
              <a:rPr lang="tr-TR" sz="2800" b="1" dirty="0"/>
              <a:t/>
            </a:r>
            <a:br>
              <a:rPr lang="tr-TR" sz="2800" b="1" dirty="0"/>
            </a:br>
            <a:endParaRPr lang="tr-TR" sz="2800" dirty="0"/>
          </a:p>
        </p:txBody>
      </p:sp>
      <p:sp>
        <p:nvSpPr>
          <p:cNvPr id="3" name="2 İçerik Yer Tutucusu"/>
          <p:cNvSpPr>
            <a:spLocks noGrp="1"/>
          </p:cNvSpPr>
          <p:nvPr>
            <p:ph idx="1"/>
          </p:nvPr>
        </p:nvSpPr>
        <p:spPr>
          <a:xfrm>
            <a:off x="395288" y="476672"/>
            <a:ext cx="8229600" cy="6120680"/>
          </a:xfrm>
        </p:spPr>
        <p:txBody>
          <a:bodyPr rtlCol="0">
            <a:normAutofit lnSpcReduction="10000"/>
          </a:bodyPr>
          <a:lstStyle/>
          <a:p>
            <a:pPr fontAlgn="auto">
              <a:spcAft>
                <a:spcPts val="0"/>
              </a:spcAft>
              <a:defRPr/>
            </a:pPr>
            <a:r>
              <a:rPr lang="tr-TR" dirty="0" smtClean="0"/>
              <a:t>b) Risk değerlendirmesini takiben biyolojik etkenin risk derecesine göre fiziksel koruma düzeyi tespit edilir ve Ek-</a:t>
            </a:r>
            <a:r>
              <a:rPr lang="tr-TR" dirty="0" err="1" smtClean="0"/>
              <a:t>V’te</a:t>
            </a:r>
            <a:r>
              <a:rPr lang="tr-TR" dirty="0" smtClean="0"/>
              <a:t> belirtilen önlemler alınır. Aşağıda belirtilen biyolojik etkenlerle çalışmalar;</a:t>
            </a:r>
          </a:p>
          <a:p>
            <a:pPr fontAlgn="auto">
              <a:spcAft>
                <a:spcPts val="0"/>
              </a:spcAft>
              <a:defRPr/>
            </a:pPr>
            <a:r>
              <a:rPr lang="tr-TR" dirty="0" smtClean="0"/>
              <a:t>1) Grup 2 biyolojik etkenler için koruma düzeyi en az 2 olan,</a:t>
            </a:r>
          </a:p>
          <a:p>
            <a:pPr fontAlgn="auto">
              <a:spcAft>
                <a:spcPts val="0"/>
              </a:spcAft>
              <a:defRPr/>
            </a:pPr>
            <a:r>
              <a:rPr lang="tr-TR" dirty="0" smtClean="0"/>
              <a:t>2) Grup 3 biyolojik etkenler için koruma düzeyi en az 3 olan,</a:t>
            </a:r>
          </a:p>
          <a:p>
            <a:pPr fontAlgn="auto">
              <a:spcAft>
                <a:spcPts val="0"/>
              </a:spcAft>
              <a:defRPr/>
            </a:pPr>
            <a:r>
              <a:rPr lang="tr-TR" dirty="0" smtClean="0"/>
              <a:t>3) Grup 4 biyolojik etkenler için koruma düzeyi en az 4 olan,</a:t>
            </a:r>
          </a:p>
          <a:p>
            <a:pPr fontAlgn="auto">
              <a:spcAft>
                <a:spcPts val="0"/>
              </a:spcAft>
              <a:defRPr/>
            </a:pPr>
            <a:r>
              <a:rPr lang="tr-TR" dirty="0" smtClean="0"/>
              <a:t>çalışma alanlarında yürütülür.</a:t>
            </a:r>
          </a:p>
          <a:p>
            <a:pPr fontAlgn="auto">
              <a:spcAft>
                <a:spcPts val="0"/>
              </a:spcAft>
              <a:defRPr/>
            </a:pPr>
            <a:endParaRPr lang="tr-TR" dirty="0"/>
          </a:p>
        </p:txBody>
      </p:sp>
      <p:sp>
        <p:nvSpPr>
          <p:cNvPr id="6" name="5 Slayt Numarası Yer Tutucusu"/>
          <p:cNvSpPr>
            <a:spLocks noGrp="1"/>
          </p:cNvSpPr>
          <p:nvPr>
            <p:ph type="sldNum" sz="quarter" idx="12"/>
          </p:nvPr>
        </p:nvSpPr>
        <p:spPr>
          <a:xfrm>
            <a:off x="3124200" y="6356350"/>
            <a:ext cx="2895600" cy="365125"/>
          </a:xfrm>
        </p:spPr>
        <p:txBody>
          <a:bodyPr/>
          <a:lstStyle/>
          <a:p>
            <a:pPr algn="ctr">
              <a:defRPr/>
            </a:pPr>
            <a:fld id="{4F8D2FA9-7154-4C7E-806B-4D8628304954}" type="slidenum">
              <a:rPr lang="tr-TR"/>
              <a:pPr algn="ctr">
                <a:defRPr/>
              </a:pPr>
              <a:t>61</a:t>
            </a:fld>
            <a:endParaRPr lang="tr-T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42) Aşağıdakilerden hangisi iş stresinin işveren için en önemli sonucudur? </a:t>
            </a:r>
          </a:p>
          <a:p>
            <a:pPr algn="l"/>
            <a:r>
              <a:rPr lang="tr-TR" sz="2800" dirty="0">
                <a:solidFill>
                  <a:schemeClr val="tx1"/>
                </a:solidFill>
              </a:rPr>
              <a:t>A)	İşçiler arasında tartışma çıkması</a:t>
            </a:r>
          </a:p>
          <a:p>
            <a:pPr algn="l"/>
            <a:r>
              <a:rPr lang="tr-TR" sz="2800" dirty="0">
                <a:solidFill>
                  <a:schemeClr val="tx1"/>
                </a:solidFill>
              </a:rPr>
              <a:t>B)	İşçilerde depresyon </a:t>
            </a:r>
          </a:p>
          <a:p>
            <a:pPr algn="l"/>
            <a:r>
              <a:rPr lang="tr-TR" sz="2800" dirty="0">
                <a:solidFill>
                  <a:schemeClr val="tx1"/>
                </a:solidFill>
              </a:rPr>
              <a:t>C)	</a:t>
            </a:r>
            <a:r>
              <a:rPr lang="tr-TR" sz="2800" dirty="0" err="1">
                <a:solidFill>
                  <a:schemeClr val="tx1"/>
                </a:solidFill>
              </a:rPr>
              <a:t>Absenteizm</a:t>
            </a:r>
            <a:r>
              <a:rPr lang="tr-TR" sz="2800" dirty="0">
                <a:solidFill>
                  <a:schemeClr val="tx1"/>
                </a:solidFill>
              </a:rPr>
              <a:t> (İşe devamsızlık)</a:t>
            </a:r>
          </a:p>
          <a:p>
            <a:pPr algn="l"/>
            <a:r>
              <a:rPr lang="tr-TR" sz="2800" dirty="0">
                <a:solidFill>
                  <a:schemeClr val="tx1"/>
                </a:solidFill>
              </a:rPr>
              <a:t>D)	İşçilerde işyerinden memnuniyetsizliğin artması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62</a:t>
            </a:fld>
            <a:endParaRPr lang="tr-TR"/>
          </a:p>
        </p:txBody>
      </p:sp>
    </p:spTree>
    <p:extLst>
      <p:ext uri="{BB962C8B-B14F-4D97-AF65-F5344CB8AC3E}">
        <p14:creationId xmlns:p14="http://schemas.microsoft.com/office/powerpoint/2010/main" val="190435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43)  Ergonomi, aşağıdaki koşullardan hangisinin etkileşimini inceleyen ve bu etkileşmeyle ortaya çıkan fiziksel ve </a:t>
            </a:r>
            <a:r>
              <a:rPr lang="tr-TR" sz="2800" dirty="0" err="1">
                <a:solidFill>
                  <a:schemeClr val="tx1"/>
                </a:solidFill>
              </a:rPr>
              <a:t>psikososyal</a:t>
            </a:r>
            <a:r>
              <a:rPr lang="tr-TR" sz="2800" dirty="0">
                <a:solidFill>
                  <a:schemeClr val="tx1"/>
                </a:solidFill>
              </a:rPr>
              <a:t> sorunların azaltılması ve engellenmesi için çalışan bir bilim dalı değildir? </a:t>
            </a:r>
          </a:p>
          <a:p>
            <a:pPr algn="l"/>
            <a:r>
              <a:rPr lang="tr-TR" sz="2800" dirty="0">
                <a:solidFill>
                  <a:schemeClr val="tx1"/>
                </a:solidFill>
              </a:rPr>
              <a:t>A) Enerji ihtiyacı		B) Makine</a:t>
            </a:r>
          </a:p>
          <a:p>
            <a:pPr algn="l"/>
            <a:r>
              <a:rPr lang="tr-TR" sz="2800" dirty="0">
                <a:solidFill>
                  <a:schemeClr val="tx1"/>
                </a:solidFill>
              </a:rPr>
              <a:t>C) Araç – gereç		D) Çevre koşulları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63</a:t>
            </a:fld>
            <a:endParaRPr lang="tr-TR"/>
          </a:p>
        </p:txBody>
      </p:sp>
    </p:spTree>
    <p:extLst>
      <p:ext uri="{BB962C8B-B14F-4D97-AF65-F5344CB8AC3E}">
        <p14:creationId xmlns:p14="http://schemas.microsoft.com/office/powerpoint/2010/main" val="412502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 44) Aşağıda sayılan hangi veriler çalışma masası yüksekliği tespitinde dikkate alınmalıdır? </a:t>
            </a:r>
          </a:p>
          <a:p>
            <a:pPr algn="l"/>
            <a:r>
              <a:rPr lang="tr-TR" sz="2800" dirty="0">
                <a:solidFill>
                  <a:schemeClr val="tx1"/>
                </a:solidFill>
              </a:rPr>
              <a:t>A)	İşçinin dirsek yüksekliği, </a:t>
            </a:r>
          </a:p>
          <a:p>
            <a:pPr algn="l"/>
            <a:r>
              <a:rPr lang="tr-TR" sz="2800" dirty="0">
                <a:solidFill>
                  <a:schemeClr val="tx1"/>
                </a:solidFill>
              </a:rPr>
              <a:t>B)	Yapılan işin tipi, </a:t>
            </a:r>
          </a:p>
          <a:p>
            <a:pPr algn="l"/>
            <a:r>
              <a:rPr lang="tr-TR" sz="2800" dirty="0">
                <a:solidFill>
                  <a:schemeClr val="tx1"/>
                </a:solidFill>
              </a:rPr>
              <a:t>C)	Üretilen malzemenin boyutları, </a:t>
            </a:r>
          </a:p>
          <a:p>
            <a:pPr algn="l"/>
            <a:r>
              <a:rPr lang="tr-TR" sz="2800" dirty="0">
                <a:solidFill>
                  <a:schemeClr val="tx1"/>
                </a:solidFill>
              </a:rPr>
              <a:t>D)	Hepsi</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64</a:t>
            </a:fld>
            <a:endParaRPr lang="tr-TR"/>
          </a:p>
        </p:txBody>
      </p:sp>
    </p:spTree>
    <p:extLst>
      <p:ext uri="{BB962C8B-B14F-4D97-AF65-F5344CB8AC3E}">
        <p14:creationId xmlns:p14="http://schemas.microsoft.com/office/powerpoint/2010/main" val="3348396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45) Aşağıdakilerden hangisi kişiye yönelik koruma uygulaması değildir?</a:t>
            </a:r>
          </a:p>
          <a:p>
            <a:pPr algn="l"/>
            <a:r>
              <a:rPr lang="tr-TR" sz="2800" dirty="0">
                <a:solidFill>
                  <a:schemeClr val="tx1"/>
                </a:solidFill>
              </a:rPr>
              <a:t>A)	İşe uygun personel seçimi, eğitim ve denetim</a:t>
            </a:r>
          </a:p>
          <a:p>
            <a:pPr algn="l"/>
            <a:r>
              <a:rPr lang="tr-TR" sz="2800" dirty="0">
                <a:solidFill>
                  <a:schemeClr val="tx1"/>
                </a:solidFill>
              </a:rPr>
              <a:t>B)	Makine koruyucuları</a:t>
            </a:r>
          </a:p>
          <a:p>
            <a:pPr algn="l"/>
            <a:r>
              <a:rPr lang="tr-TR" sz="2800" dirty="0">
                <a:solidFill>
                  <a:schemeClr val="tx1"/>
                </a:solidFill>
              </a:rPr>
              <a:t>C)	Kişisel koruyucu donanımlar</a:t>
            </a:r>
          </a:p>
          <a:p>
            <a:pPr algn="l"/>
            <a:r>
              <a:rPr lang="tr-TR" sz="2800" dirty="0">
                <a:solidFill>
                  <a:schemeClr val="tx1"/>
                </a:solidFill>
              </a:rPr>
              <a:t>D)	Periyodik sağlık muayeneleri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65</a:t>
            </a:fld>
            <a:endParaRPr lang="tr-TR"/>
          </a:p>
        </p:txBody>
      </p:sp>
    </p:spTree>
    <p:extLst>
      <p:ext uri="{BB962C8B-B14F-4D97-AF65-F5344CB8AC3E}">
        <p14:creationId xmlns:p14="http://schemas.microsoft.com/office/powerpoint/2010/main" val="161959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46) Aşağıdaki kaynak gazı türlerinden hangisi yanıcı gazlar gurubunda yer alır? </a:t>
            </a:r>
          </a:p>
          <a:p>
            <a:pPr algn="l"/>
            <a:r>
              <a:rPr lang="tr-TR" sz="2800" dirty="0">
                <a:solidFill>
                  <a:schemeClr val="tx1"/>
                </a:solidFill>
              </a:rPr>
              <a:t>A) Azot  			B) Asetilen  </a:t>
            </a:r>
          </a:p>
          <a:p>
            <a:pPr algn="l"/>
            <a:r>
              <a:rPr lang="tr-TR" sz="2800" dirty="0">
                <a:solidFill>
                  <a:schemeClr val="tx1"/>
                </a:solidFill>
              </a:rPr>
              <a:t>C) Argon  			D) Helyum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66</a:t>
            </a:fld>
            <a:endParaRPr lang="tr-TR"/>
          </a:p>
        </p:txBody>
      </p:sp>
    </p:spTree>
    <p:extLst>
      <p:ext uri="{BB962C8B-B14F-4D97-AF65-F5344CB8AC3E}">
        <p14:creationId xmlns:p14="http://schemas.microsoft.com/office/powerpoint/2010/main" val="4226998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47) Eşit zaman aralıklarıyla, akım yönünün tersine dönmesi ile oluşan akıma ne denir? </a:t>
            </a:r>
          </a:p>
          <a:p>
            <a:pPr algn="l"/>
            <a:r>
              <a:rPr lang="tr-TR" sz="2800" dirty="0">
                <a:solidFill>
                  <a:schemeClr val="tx1"/>
                </a:solidFill>
              </a:rPr>
              <a:t>A) Kuvvetli akım		B) Doğru akım</a:t>
            </a:r>
          </a:p>
          <a:p>
            <a:pPr algn="l"/>
            <a:r>
              <a:rPr lang="tr-TR" sz="2800" dirty="0">
                <a:solidFill>
                  <a:schemeClr val="tx1"/>
                </a:solidFill>
              </a:rPr>
              <a:t>C) Alternatif akım	</a:t>
            </a:r>
            <a:r>
              <a:rPr lang="tr-TR" sz="2800" dirty="0" smtClean="0">
                <a:solidFill>
                  <a:schemeClr val="tx1"/>
                </a:solidFill>
              </a:rPr>
              <a:t>           D</a:t>
            </a:r>
            <a:r>
              <a:rPr lang="tr-TR" sz="2800" dirty="0">
                <a:solidFill>
                  <a:schemeClr val="tx1"/>
                </a:solidFill>
              </a:rPr>
              <a:t>) Manyetik akım</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67</a:t>
            </a:fld>
            <a:endParaRPr lang="tr-TR"/>
          </a:p>
        </p:txBody>
      </p:sp>
    </p:spTree>
    <p:extLst>
      <p:ext uri="{BB962C8B-B14F-4D97-AF65-F5344CB8AC3E}">
        <p14:creationId xmlns:p14="http://schemas.microsoft.com/office/powerpoint/2010/main" val="2176902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46050"/>
          </a:xfrm>
        </p:spPr>
        <p:txBody>
          <a:bodyPr>
            <a:noAutofit/>
          </a:bodyPr>
          <a:lstStyle/>
          <a:p>
            <a:pPr algn="l"/>
            <a:r>
              <a:rPr lang="tr-TR" sz="3200" dirty="0" smtClean="0"/>
              <a:t>47</a:t>
            </a:r>
            <a:endParaRPr lang="tr-TR" sz="3200" dirty="0"/>
          </a:p>
        </p:txBody>
      </p:sp>
      <p:sp>
        <p:nvSpPr>
          <p:cNvPr id="3" name="2 İçerik Yer Tutucusu"/>
          <p:cNvSpPr>
            <a:spLocks noGrp="1"/>
          </p:cNvSpPr>
          <p:nvPr>
            <p:ph idx="1"/>
          </p:nvPr>
        </p:nvSpPr>
        <p:spPr>
          <a:xfrm>
            <a:off x="457200" y="908720"/>
            <a:ext cx="8229600" cy="5217443"/>
          </a:xfrm>
        </p:spPr>
        <p:txBody>
          <a:bodyPr>
            <a:normAutofit lnSpcReduction="10000"/>
          </a:bodyPr>
          <a:lstStyle/>
          <a:p>
            <a:pPr>
              <a:buFontTx/>
              <a:buNone/>
            </a:pPr>
            <a:r>
              <a:rPr lang="tr-TR" b="1" dirty="0" smtClean="0">
                <a:solidFill>
                  <a:srgbClr val="A50021"/>
                </a:solidFill>
              </a:rPr>
              <a:t>Alternatif (değişken) Akım</a:t>
            </a:r>
          </a:p>
          <a:p>
            <a:pPr>
              <a:buFontTx/>
              <a:buNone/>
            </a:pPr>
            <a:r>
              <a:rPr lang="tr-TR" dirty="0" smtClean="0"/>
              <a:t>	</a:t>
            </a:r>
            <a:r>
              <a:rPr lang="tr-TR" u="sng" dirty="0" smtClean="0">
                <a:solidFill>
                  <a:srgbClr val="A50021"/>
                </a:solidFill>
              </a:rPr>
              <a:t>Zamana bağlı olarak yönü ve şiddeti değişen akıma alternatif akım denir</a:t>
            </a:r>
            <a:r>
              <a:rPr lang="tr-TR" dirty="0" smtClean="0"/>
              <a:t>. Alternatif akım </a:t>
            </a:r>
            <a:r>
              <a:rPr lang="tr-TR" u="sng" dirty="0" smtClean="0">
                <a:solidFill>
                  <a:srgbClr val="A50021"/>
                </a:solidFill>
              </a:rPr>
              <a:t>büyük elektrik devrelerinde ve yüksek güçlü elektrik motorlarında kullanılır</a:t>
            </a:r>
            <a:r>
              <a:rPr lang="tr-TR" u="sng" dirty="0" smtClean="0"/>
              <a:t>. </a:t>
            </a:r>
            <a:r>
              <a:rPr lang="tr-TR" u="sng" dirty="0" smtClean="0">
                <a:solidFill>
                  <a:srgbClr val="A50021"/>
                </a:solidFill>
              </a:rPr>
              <a:t>Evlerimizdeki elektrik alternatif akım sınıfına girer</a:t>
            </a:r>
            <a:r>
              <a:rPr lang="tr-TR" dirty="0" smtClean="0"/>
              <a:t>. </a:t>
            </a:r>
          </a:p>
          <a:p>
            <a:pPr>
              <a:buFontTx/>
              <a:buNone/>
            </a:pPr>
            <a:r>
              <a:rPr lang="tr-TR" b="1" u="sng" dirty="0" smtClean="0">
                <a:solidFill>
                  <a:schemeClr val="accent1">
                    <a:lumMod val="50000"/>
                  </a:schemeClr>
                </a:solidFill>
              </a:rPr>
              <a:t>Doğru akım</a:t>
            </a:r>
          </a:p>
          <a:p>
            <a:pPr>
              <a:buFontTx/>
              <a:buNone/>
            </a:pPr>
            <a:r>
              <a:rPr lang="tr-TR" dirty="0" smtClean="0">
                <a:solidFill>
                  <a:schemeClr val="accent1">
                    <a:lumMod val="50000"/>
                  </a:schemeClr>
                </a:solidFill>
              </a:rPr>
              <a:t>	</a:t>
            </a:r>
            <a:r>
              <a:rPr lang="tr-TR" u="sng" dirty="0" smtClean="0">
                <a:solidFill>
                  <a:schemeClr val="accent1">
                    <a:lumMod val="50000"/>
                  </a:schemeClr>
                </a:solidFill>
              </a:rPr>
              <a:t>Zamana bağlı olarak yönü ve şiddeti değişmeyen akıma doğru akım denir</a:t>
            </a:r>
            <a:r>
              <a:rPr lang="tr-TR" dirty="0" smtClean="0">
                <a:solidFill>
                  <a:schemeClr val="accent1">
                    <a:lumMod val="50000"/>
                  </a:schemeClr>
                </a:solidFill>
              </a:rPr>
              <a:t>. Doğru akım genelde elektronik devrelerde kullanılır.</a:t>
            </a:r>
            <a:endParaRPr lang="tr-TR" dirty="0">
              <a:solidFill>
                <a:schemeClr val="accent1">
                  <a:lumMod val="50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48) İnsanlar, diğer canlılar ve eşyalar için bazı durumlarda (yaklaşma, dokunma vb.) tehlikeli olabilen ve elektrik enerjisinin üretilmesini, özelliğinin değiştirilmesini, biriktirilmesini, iletilmesini, dağıtılmasını ve mekanik enerjiye, ışığa, kimyasal enerjiye vb. enerjilere dönüştürülerek kullanılmasını sağlayan tesislere ne denir? </a:t>
            </a:r>
          </a:p>
          <a:p>
            <a:pPr algn="l"/>
            <a:r>
              <a:rPr lang="tr-TR" sz="2400" dirty="0">
                <a:solidFill>
                  <a:schemeClr val="tx1"/>
                </a:solidFill>
              </a:rPr>
              <a:t>A)	Elektrik kuvvetli akım tesisleri</a:t>
            </a:r>
          </a:p>
          <a:p>
            <a:pPr algn="l"/>
            <a:r>
              <a:rPr lang="tr-TR" sz="2400" dirty="0">
                <a:solidFill>
                  <a:schemeClr val="tx1"/>
                </a:solidFill>
              </a:rPr>
              <a:t>B)	Elektrik iç tesisleri</a:t>
            </a:r>
          </a:p>
          <a:p>
            <a:pPr algn="l"/>
            <a:r>
              <a:rPr lang="tr-TR" sz="2400" dirty="0">
                <a:solidFill>
                  <a:schemeClr val="tx1"/>
                </a:solidFill>
              </a:rPr>
              <a:t>C)	Elektrik Üretim A.Ş.</a:t>
            </a:r>
          </a:p>
          <a:p>
            <a:pPr algn="l"/>
            <a:r>
              <a:rPr lang="tr-TR" sz="2400" dirty="0">
                <a:solidFill>
                  <a:schemeClr val="tx1"/>
                </a:solidFill>
              </a:rPr>
              <a:t>D)	Termik santraller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69</a:t>
            </a:fld>
            <a:endParaRPr lang="tr-TR"/>
          </a:p>
        </p:txBody>
      </p:sp>
    </p:spTree>
    <p:extLst>
      <p:ext uri="{BB962C8B-B14F-4D97-AF65-F5344CB8AC3E}">
        <p14:creationId xmlns:p14="http://schemas.microsoft.com/office/powerpoint/2010/main" val="486797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8209284" cy="4752975"/>
          </a:xfrm>
        </p:spPr>
        <p:txBody>
          <a:bodyPr/>
          <a:lstStyle/>
          <a:p>
            <a:pPr algn="l"/>
            <a:r>
              <a:rPr lang="tr-TR" sz="2800" dirty="0">
                <a:solidFill>
                  <a:schemeClr val="tx1"/>
                </a:solidFill>
              </a:rPr>
              <a:t>5) Temel hak ve özgürlüklere ilişkin usulüne göre yürürlüğe konulmuş uluslar arası anlaşmalarla ulusal kanunlar çakıştığı takdirde nasıl bir yola başvurulması gerekir? </a:t>
            </a:r>
            <a:endParaRPr lang="tr-TR" sz="2800" dirty="0" smtClean="0">
              <a:solidFill>
                <a:schemeClr val="tx1"/>
              </a:solidFill>
            </a:endParaRPr>
          </a:p>
          <a:p>
            <a:pPr algn="l"/>
            <a:endParaRPr lang="tr-TR" sz="1400" dirty="0">
              <a:solidFill>
                <a:schemeClr val="tx1"/>
              </a:solidFill>
            </a:endParaRPr>
          </a:p>
          <a:p>
            <a:pPr algn="l"/>
            <a:r>
              <a:rPr lang="tr-TR" sz="2800" dirty="0">
                <a:solidFill>
                  <a:schemeClr val="tx1"/>
                </a:solidFill>
              </a:rPr>
              <a:t>A)	Uluslararası Adalet Divanı’na başvurulmalı</a:t>
            </a:r>
          </a:p>
          <a:p>
            <a:pPr algn="l"/>
            <a:r>
              <a:rPr lang="tr-TR" sz="2800" dirty="0">
                <a:solidFill>
                  <a:schemeClr val="tx1"/>
                </a:solidFill>
              </a:rPr>
              <a:t>B)	Anayasa Mahkemesi’ne başvurulmalı</a:t>
            </a:r>
          </a:p>
          <a:p>
            <a:pPr algn="l"/>
            <a:r>
              <a:rPr lang="tr-TR" sz="2800" dirty="0">
                <a:solidFill>
                  <a:schemeClr val="tx1"/>
                </a:solidFill>
              </a:rPr>
              <a:t>C)	Uluslararası anlaşma hükümleri esas alınmalı</a:t>
            </a:r>
          </a:p>
          <a:p>
            <a:pPr algn="l"/>
            <a:r>
              <a:rPr lang="tr-TR" sz="2800" dirty="0">
                <a:solidFill>
                  <a:schemeClr val="tx1"/>
                </a:solidFill>
              </a:rPr>
              <a:t>D)	Ulusal kanunlar esas alınmalı.</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a:t>
            </a:fld>
            <a:endParaRPr lang="tr-TR"/>
          </a:p>
        </p:txBody>
      </p:sp>
    </p:spTree>
    <p:extLst>
      <p:ext uri="{BB962C8B-B14F-4D97-AF65-F5344CB8AC3E}">
        <p14:creationId xmlns:p14="http://schemas.microsoft.com/office/powerpoint/2010/main" val="1386938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49) Elektrik ile ilgili Fen Adamlarının Yetki, Görev ve Sorumlulukları Hakkındaki Yönetmelik gereği 2. Grup için aşağıdakilerden hangisi yetkilidir? </a:t>
            </a:r>
          </a:p>
          <a:p>
            <a:pPr algn="l"/>
            <a:r>
              <a:rPr lang="tr-TR" sz="2400" dirty="0">
                <a:solidFill>
                  <a:schemeClr val="tx1"/>
                </a:solidFill>
              </a:rPr>
              <a:t>A)	En az 3 veya 4 yıl elektrik ile ilgili yüksek teknik öğrenim görenler.</a:t>
            </a:r>
          </a:p>
          <a:p>
            <a:pPr algn="l"/>
            <a:r>
              <a:rPr lang="tr-TR" sz="2400" dirty="0">
                <a:solidFill>
                  <a:schemeClr val="tx1"/>
                </a:solidFill>
              </a:rPr>
              <a:t>B)	En az 2 yıllık elektrik ile ilgili yüksek teknik öğrenim görenler.</a:t>
            </a:r>
          </a:p>
          <a:p>
            <a:pPr algn="l"/>
            <a:r>
              <a:rPr lang="tr-TR" sz="2400" dirty="0">
                <a:solidFill>
                  <a:schemeClr val="tx1"/>
                </a:solidFill>
              </a:rPr>
              <a:t>C)	Ortaokuldan sonra en az 3 veya 4 yıl elektrik ile ilgili mesleki ve teknik öğrenim görenler.</a:t>
            </a:r>
          </a:p>
          <a:p>
            <a:pPr algn="l"/>
            <a:r>
              <a:rPr lang="tr-TR" sz="2400" dirty="0">
                <a:solidFill>
                  <a:schemeClr val="tx1"/>
                </a:solidFill>
              </a:rPr>
              <a:t>D)	Lise mezunu olup bir öğrenim yılı süreyle elektrik ile ilgili Bakanlıkların açmış olduğu kursları başarı ile tamamlamış olanlar.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70</a:t>
            </a:fld>
            <a:endParaRPr lang="tr-TR"/>
          </a:p>
        </p:txBody>
      </p:sp>
    </p:spTree>
    <p:extLst>
      <p:ext uri="{BB962C8B-B14F-4D97-AF65-F5344CB8AC3E}">
        <p14:creationId xmlns:p14="http://schemas.microsoft.com/office/powerpoint/2010/main" val="1424068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normAutofit fontScale="90000"/>
          </a:bodyPr>
          <a:lstStyle/>
          <a:p>
            <a:pPr algn="l"/>
            <a:r>
              <a:rPr lang="tr-TR" sz="2800" dirty="0" smtClean="0"/>
              <a:t>49</a:t>
            </a:r>
            <a:endParaRPr lang="tr-TR" sz="2800" dirty="0"/>
          </a:p>
        </p:txBody>
      </p:sp>
      <p:sp>
        <p:nvSpPr>
          <p:cNvPr id="3" name="2 İçerik Yer Tutucusu"/>
          <p:cNvSpPr>
            <a:spLocks noGrp="1"/>
          </p:cNvSpPr>
          <p:nvPr>
            <p:ph idx="1"/>
          </p:nvPr>
        </p:nvSpPr>
        <p:spPr>
          <a:xfrm>
            <a:off x="0" y="836712"/>
            <a:ext cx="8892480" cy="5289451"/>
          </a:xfrm>
        </p:spPr>
        <p:txBody>
          <a:bodyPr>
            <a:noAutofit/>
          </a:bodyPr>
          <a:lstStyle/>
          <a:p>
            <a:pPr>
              <a:lnSpc>
                <a:spcPct val="120000"/>
              </a:lnSpc>
              <a:spcBef>
                <a:spcPts val="0"/>
              </a:spcBef>
              <a:buFontTx/>
              <a:buNone/>
            </a:pPr>
            <a:r>
              <a:rPr lang="tr-TR" sz="2400" u="sng" dirty="0" smtClean="0">
                <a:solidFill>
                  <a:srgbClr val="A50021"/>
                </a:solidFill>
              </a:rPr>
              <a:t>Elektrik ile ilgili Fen Adamlarının Yetki ve Sorumlulukluları Hakkında Yönetmelik</a:t>
            </a:r>
            <a:r>
              <a:rPr lang="tr-TR" sz="2400" dirty="0" smtClean="0"/>
              <a:t>”</a:t>
            </a:r>
          </a:p>
          <a:p>
            <a:pPr>
              <a:lnSpc>
                <a:spcPct val="120000"/>
              </a:lnSpc>
              <a:spcBef>
                <a:spcPts val="0"/>
              </a:spcBef>
              <a:buFontTx/>
              <a:buNone/>
            </a:pPr>
            <a:r>
              <a:rPr lang="tr-TR" sz="2400" dirty="0" smtClean="0"/>
              <a:t>    </a:t>
            </a:r>
            <a:r>
              <a:rPr lang="tr-TR" sz="2400" b="1" dirty="0" smtClean="0"/>
              <a:t>	 Madde-3 </a:t>
            </a:r>
          </a:p>
          <a:p>
            <a:pPr marL="0">
              <a:lnSpc>
                <a:spcPct val="120000"/>
              </a:lnSpc>
              <a:spcBef>
                <a:spcPts val="0"/>
              </a:spcBef>
              <a:buFontTx/>
              <a:buNone/>
            </a:pPr>
            <a:r>
              <a:rPr lang="tr-TR" sz="2400" b="1" dirty="0" smtClean="0">
                <a:solidFill>
                  <a:srgbClr val="C00000"/>
                </a:solidFill>
              </a:rPr>
              <a:t>     1. inci Grup</a:t>
            </a:r>
            <a:r>
              <a:rPr lang="tr-TR" sz="2400" dirty="0" smtClean="0">
                <a:solidFill>
                  <a:srgbClr val="C00000"/>
                </a:solidFill>
              </a:rPr>
              <a:t>: </a:t>
            </a:r>
            <a:r>
              <a:rPr lang="tr-TR" sz="2400" dirty="0" smtClean="0"/>
              <a:t>En az 3 veya 4 yıl yüksek teknik öğrenim görenler.</a:t>
            </a:r>
            <a:endParaRPr lang="tr-TR" sz="2400" b="1" dirty="0" smtClean="0"/>
          </a:p>
          <a:p>
            <a:pPr marL="0">
              <a:lnSpc>
                <a:spcPct val="120000"/>
              </a:lnSpc>
              <a:spcBef>
                <a:spcPts val="0"/>
              </a:spcBef>
              <a:buFontTx/>
              <a:buNone/>
            </a:pPr>
            <a:r>
              <a:rPr lang="tr-TR" sz="2400" b="1" dirty="0"/>
              <a:t> </a:t>
            </a:r>
            <a:r>
              <a:rPr lang="tr-TR" sz="2400" b="1" dirty="0" smtClean="0"/>
              <a:t>    </a:t>
            </a:r>
            <a:r>
              <a:rPr lang="tr-TR" sz="2400" b="1" dirty="0" smtClean="0">
                <a:solidFill>
                  <a:srgbClr val="C00000"/>
                </a:solidFill>
              </a:rPr>
              <a:t>2. inci Grup</a:t>
            </a:r>
            <a:r>
              <a:rPr lang="tr-TR" sz="2400" dirty="0" smtClean="0">
                <a:solidFill>
                  <a:srgbClr val="C00000"/>
                </a:solidFill>
              </a:rPr>
              <a:t>:</a:t>
            </a:r>
            <a:r>
              <a:rPr lang="tr-TR" sz="2400" dirty="0" smtClean="0"/>
              <a:t> En az 2 yıllık yüksek teknik öğrenim görenler ile ortaokuldan sonra en az  4 veya 5 yıl mesleki ve teknik öğrenim görenler.</a:t>
            </a:r>
          </a:p>
          <a:p>
            <a:pPr>
              <a:lnSpc>
                <a:spcPct val="120000"/>
              </a:lnSpc>
              <a:spcBef>
                <a:spcPts val="0"/>
              </a:spcBef>
              <a:buFontTx/>
              <a:buNone/>
            </a:pPr>
            <a:r>
              <a:rPr lang="tr-TR" sz="2400" b="1" dirty="0" smtClean="0"/>
              <a:t>	</a:t>
            </a:r>
            <a:r>
              <a:rPr lang="tr-TR" sz="2400" b="1" dirty="0" smtClean="0">
                <a:solidFill>
                  <a:srgbClr val="C00000"/>
                </a:solidFill>
              </a:rPr>
              <a:t>3. üncü Grup</a:t>
            </a:r>
            <a:r>
              <a:rPr lang="tr-TR" sz="2400" dirty="0" smtClean="0">
                <a:solidFill>
                  <a:srgbClr val="C00000"/>
                </a:solidFill>
              </a:rPr>
              <a:t>: </a:t>
            </a:r>
            <a:r>
              <a:rPr lang="tr-TR" sz="2400" dirty="0" smtClean="0"/>
              <a:t>En az lise dengi mesleki ve teknik öğrenim görenler, lise mezunu olup bir öğrenim yılı süreyle Bakanlıkların açmış olduğu kursları başarı ile tamamlamış olanlar ile 3308 sayılı Çıraklık ve Mesleki Eğitimi Kanunu’ </a:t>
            </a:r>
            <a:r>
              <a:rPr lang="tr-TR" sz="2400" dirty="0" err="1" smtClean="0"/>
              <a:t>nun</a:t>
            </a:r>
            <a:r>
              <a:rPr lang="tr-TR" sz="2400" dirty="0" smtClean="0"/>
              <a:t> öngördüğü eğitim sonucu ustalık belgesi alanlar.</a:t>
            </a:r>
          </a:p>
          <a:p>
            <a:endParaRPr lang="tr-TR"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50) Kaldırma ve iletme makineleri için aşağıdakilerden hangisi yanlıştır?</a:t>
            </a:r>
          </a:p>
          <a:p>
            <a:pPr algn="l"/>
            <a:r>
              <a:rPr lang="tr-TR" sz="2000" dirty="0">
                <a:solidFill>
                  <a:schemeClr val="tx1"/>
                </a:solidFill>
              </a:rPr>
              <a:t>A)	Kaldırma makinalarının üzerine tel sarılan tamburlarının yanları </a:t>
            </a:r>
            <a:r>
              <a:rPr lang="tr-TR" sz="2000" dirty="0" err="1">
                <a:solidFill>
                  <a:schemeClr val="tx1"/>
                </a:solidFill>
              </a:rPr>
              <a:t>flanşlı</a:t>
            </a:r>
            <a:r>
              <a:rPr lang="tr-TR" sz="2000" dirty="0">
                <a:solidFill>
                  <a:schemeClr val="tx1"/>
                </a:solidFill>
              </a:rPr>
              <a:t> olmalıdır. </a:t>
            </a:r>
            <a:r>
              <a:rPr lang="tr-TR" sz="2000" dirty="0" err="1">
                <a:solidFill>
                  <a:schemeClr val="tx1"/>
                </a:solidFill>
              </a:rPr>
              <a:t>Flanş</a:t>
            </a:r>
            <a:r>
              <a:rPr lang="tr-TR" sz="2000" dirty="0">
                <a:solidFill>
                  <a:schemeClr val="tx1"/>
                </a:solidFill>
              </a:rPr>
              <a:t> genişliği sarılan halatın çapının 2,5 katı olmalı, halat fırlamalarını önleyecek şekilde yapılmalıdır.</a:t>
            </a:r>
          </a:p>
          <a:p>
            <a:pPr algn="l"/>
            <a:r>
              <a:rPr lang="tr-TR" sz="2000" dirty="0">
                <a:solidFill>
                  <a:schemeClr val="tx1"/>
                </a:solidFill>
              </a:rPr>
              <a:t>B)	Halatın ucu tambura iyi bağlanmış olmalı, yük tutma elemanı  en alt seviyede bulunduğu zaman, yivli </a:t>
            </a:r>
            <a:r>
              <a:rPr lang="tr-TR" sz="2000" dirty="0" err="1">
                <a:solidFill>
                  <a:schemeClr val="tx1"/>
                </a:solidFill>
              </a:rPr>
              <a:t>tanbur</a:t>
            </a:r>
            <a:r>
              <a:rPr lang="tr-TR" sz="2000" dirty="0">
                <a:solidFill>
                  <a:schemeClr val="tx1"/>
                </a:solidFill>
              </a:rPr>
              <a:t> üzerinde en az iki sarım halat kalmalıdır.</a:t>
            </a:r>
          </a:p>
          <a:p>
            <a:pPr algn="l"/>
            <a:r>
              <a:rPr lang="tr-TR" sz="2000" dirty="0">
                <a:solidFill>
                  <a:schemeClr val="tx1"/>
                </a:solidFill>
              </a:rPr>
              <a:t>C)	Zincirler kullanılacakları işin hususiyetine  ve kaldıracakları yükün ağırlığına göre seçilirler. Zincirin baklalarında ezilme, aşınma veya çatlaklık varsa zincir değiştirilmelidir. Zincir baklalarındaki aşınma bakla kalınlığının dörtte birini geçmişse zincir kullanılmamalıdır</a:t>
            </a:r>
          </a:p>
          <a:p>
            <a:pPr algn="l"/>
            <a:r>
              <a:rPr lang="tr-TR" sz="2000" dirty="0">
                <a:solidFill>
                  <a:schemeClr val="tx1"/>
                </a:solidFill>
              </a:rPr>
              <a:t>D)	Yüksek gerilim hatları yakınında çalışmak gerekiyorsa, gerilim ile en az 1048 </a:t>
            </a:r>
            <a:r>
              <a:rPr lang="tr-TR" sz="2000" dirty="0" err="1">
                <a:solidFill>
                  <a:schemeClr val="tx1"/>
                </a:solidFill>
              </a:rPr>
              <a:t>cm.lik</a:t>
            </a:r>
            <a:r>
              <a:rPr lang="tr-TR" sz="2000" dirty="0">
                <a:solidFill>
                  <a:schemeClr val="tx1"/>
                </a:solidFill>
              </a:rPr>
              <a:t> uzaklık olmalıdır.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72</a:t>
            </a:fld>
            <a:endParaRPr lang="tr-TR"/>
          </a:p>
        </p:txBody>
      </p:sp>
    </p:spTree>
    <p:extLst>
      <p:ext uri="{BB962C8B-B14F-4D97-AF65-F5344CB8AC3E}">
        <p14:creationId xmlns:p14="http://schemas.microsoft.com/office/powerpoint/2010/main" val="3418777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51) Vinçlerde güvenlik kuralları içinde aşağıdakilerden hangisi yanlıştır? </a:t>
            </a:r>
          </a:p>
          <a:p>
            <a:pPr algn="l"/>
            <a:r>
              <a:rPr lang="tr-TR" sz="2000" dirty="0">
                <a:solidFill>
                  <a:schemeClr val="tx1"/>
                </a:solidFill>
              </a:rPr>
              <a:t>A)	Bütün vinçler görülebilecek bir yerinde yük çizelgesi taşırlar. Bu çizelgede belirlenmiş kapasite dışında yük kaldırılmamalıdır.</a:t>
            </a:r>
          </a:p>
          <a:p>
            <a:pPr algn="l"/>
            <a:r>
              <a:rPr lang="tr-TR" sz="2000" dirty="0">
                <a:solidFill>
                  <a:schemeClr val="tx1"/>
                </a:solidFill>
              </a:rPr>
              <a:t>B)	Yük kaldırılmadan önce işaretçi tarafından etrafta çalışanlar çalışma bölgesinden uzaklaştırılmalıdır. </a:t>
            </a:r>
          </a:p>
          <a:p>
            <a:pPr algn="l"/>
            <a:r>
              <a:rPr lang="tr-TR" sz="2000" dirty="0">
                <a:solidFill>
                  <a:schemeClr val="tx1"/>
                </a:solidFill>
              </a:rPr>
              <a:t>C)	Operatör vincini terk ediyorsa rölantiye almalı, vinci istenen değerler arasında çalışmıyorsa makinasını derhal durdurmalıdır. </a:t>
            </a:r>
          </a:p>
          <a:p>
            <a:pPr algn="l"/>
            <a:r>
              <a:rPr lang="tr-TR" sz="2000" dirty="0">
                <a:solidFill>
                  <a:schemeClr val="tx1"/>
                </a:solidFill>
              </a:rPr>
              <a:t>D)	Vinçle kaldırılan yükler kesinlikle çalışanlar üzerinden geçmemelidir. Zorunlu olmadıkça yük bir araç ya da makine üzerinden geçirilmemelidir.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73</a:t>
            </a:fld>
            <a:endParaRPr lang="tr-TR"/>
          </a:p>
        </p:txBody>
      </p:sp>
    </p:spTree>
    <p:extLst>
      <p:ext uri="{BB962C8B-B14F-4D97-AF65-F5344CB8AC3E}">
        <p14:creationId xmlns:p14="http://schemas.microsoft.com/office/powerpoint/2010/main" val="2090582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A</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52) Kaldırma makinelerinde kullanılan çelik halatlar, zincirler, kancalar ve sapanlar için periyodik muayyene aralığı </a:t>
            </a:r>
            <a:r>
              <a:rPr lang="tr-TR" sz="2800" dirty="0" smtClean="0">
                <a:solidFill>
                  <a:schemeClr val="tx1"/>
                </a:solidFill>
              </a:rPr>
              <a:t>aşağıdakilerden </a:t>
            </a:r>
            <a:r>
              <a:rPr lang="tr-TR" sz="2800" dirty="0">
                <a:solidFill>
                  <a:schemeClr val="tx1"/>
                </a:solidFill>
              </a:rPr>
              <a:t>hangisidir? </a:t>
            </a:r>
          </a:p>
          <a:p>
            <a:pPr algn="l"/>
            <a:r>
              <a:rPr lang="tr-TR" sz="2800" dirty="0">
                <a:solidFill>
                  <a:schemeClr val="tx1"/>
                </a:solidFill>
              </a:rPr>
              <a:t>A)	Yılda bir</a:t>
            </a:r>
          </a:p>
          <a:p>
            <a:pPr algn="l"/>
            <a:r>
              <a:rPr lang="tr-TR" sz="2800" dirty="0">
                <a:solidFill>
                  <a:schemeClr val="tx1"/>
                </a:solidFill>
              </a:rPr>
              <a:t>B)	Altı ayda bir</a:t>
            </a:r>
          </a:p>
          <a:p>
            <a:pPr algn="l"/>
            <a:r>
              <a:rPr lang="tr-TR" sz="2800" dirty="0">
                <a:solidFill>
                  <a:schemeClr val="tx1"/>
                </a:solidFill>
              </a:rPr>
              <a:t>C)	Üç ayda bir</a:t>
            </a:r>
          </a:p>
          <a:p>
            <a:pPr algn="l"/>
            <a:r>
              <a:rPr lang="tr-TR" sz="2800" dirty="0">
                <a:solidFill>
                  <a:schemeClr val="tx1"/>
                </a:solidFill>
              </a:rPr>
              <a:t>D)	İki yılda bir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74</a:t>
            </a:fld>
            <a:endParaRPr lang="tr-TR"/>
          </a:p>
        </p:txBody>
      </p:sp>
    </p:spTree>
    <p:extLst>
      <p:ext uri="{BB962C8B-B14F-4D97-AF65-F5344CB8AC3E}">
        <p14:creationId xmlns:p14="http://schemas.microsoft.com/office/powerpoint/2010/main" val="1114234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53) Kaldırma ve taşıma işinde birden çok kişi çalışıyorsa, operatör kimlere ve nasıl uyum sağlayacaktır?  </a:t>
            </a:r>
          </a:p>
          <a:p>
            <a:pPr algn="l"/>
            <a:r>
              <a:rPr lang="tr-TR" sz="2400" dirty="0">
                <a:solidFill>
                  <a:schemeClr val="tx1"/>
                </a:solidFill>
              </a:rPr>
              <a:t>A)	Operatör çalışanların hepsinden işaret alıp hepsinin dur talimatına kesinlikle uymalıdır.  </a:t>
            </a:r>
          </a:p>
          <a:p>
            <a:pPr algn="l"/>
            <a:r>
              <a:rPr lang="tr-TR" sz="2400" dirty="0">
                <a:solidFill>
                  <a:schemeClr val="tx1"/>
                </a:solidFill>
              </a:rPr>
              <a:t>B)	Operatör bir kişiden işaret almalı, fakat herhangi bir kişinin dur işaretine derhal  uymalıdır.  </a:t>
            </a:r>
          </a:p>
          <a:p>
            <a:pPr algn="l"/>
            <a:r>
              <a:rPr lang="tr-TR" sz="2400" dirty="0">
                <a:solidFill>
                  <a:schemeClr val="tx1"/>
                </a:solidFill>
              </a:rPr>
              <a:t>C)	Operatör sadece kendi görüş açısına bakmalı, başka kimsenin işaret ve talimatına bakmamalı.  </a:t>
            </a:r>
          </a:p>
          <a:p>
            <a:pPr algn="l"/>
            <a:r>
              <a:rPr lang="tr-TR" sz="2400" dirty="0">
                <a:solidFill>
                  <a:schemeClr val="tx1"/>
                </a:solidFill>
              </a:rPr>
              <a:t>D)	Dur ve yönlendir işaretlerini tek kişiden fazlası veremez.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75</a:t>
            </a:fld>
            <a:endParaRPr lang="tr-TR"/>
          </a:p>
        </p:txBody>
      </p:sp>
    </p:spTree>
    <p:extLst>
      <p:ext uri="{BB962C8B-B14F-4D97-AF65-F5344CB8AC3E}">
        <p14:creationId xmlns:p14="http://schemas.microsoft.com/office/powerpoint/2010/main" val="3057830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54) Aşağıdaki ifadelerden hangisi yanlıştır? </a:t>
            </a:r>
          </a:p>
          <a:p>
            <a:pPr algn="l"/>
            <a:r>
              <a:rPr lang="tr-TR" sz="2800" dirty="0">
                <a:solidFill>
                  <a:schemeClr val="tx1"/>
                </a:solidFill>
              </a:rPr>
              <a:t>A)	İş Makinesinde operatörden başkası bulunamaz.</a:t>
            </a:r>
          </a:p>
          <a:p>
            <a:pPr algn="l"/>
            <a:r>
              <a:rPr lang="tr-TR" sz="2800" dirty="0">
                <a:solidFill>
                  <a:schemeClr val="tx1"/>
                </a:solidFill>
              </a:rPr>
              <a:t>B)	İş Makineleri gerektiğinde diğer işçiler tarafından da kullanılabilir. </a:t>
            </a:r>
          </a:p>
          <a:p>
            <a:pPr algn="l"/>
            <a:r>
              <a:rPr lang="tr-TR" sz="2800" dirty="0">
                <a:solidFill>
                  <a:schemeClr val="tx1"/>
                </a:solidFill>
              </a:rPr>
              <a:t>C)	İş makinelerinin geri hareketinde sesli uyarı sistemi otomatik olarak devreye girecektir.</a:t>
            </a:r>
          </a:p>
          <a:p>
            <a:pPr algn="l"/>
            <a:r>
              <a:rPr lang="tr-TR" sz="2800" dirty="0">
                <a:solidFill>
                  <a:schemeClr val="tx1"/>
                </a:solidFill>
              </a:rPr>
              <a:t>D)	Operatörler varsa ikaz levhalarına dikkat edeceklerdir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76</a:t>
            </a:fld>
            <a:endParaRPr lang="tr-TR"/>
          </a:p>
        </p:txBody>
      </p:sp>
    </p:spTree>
    <p:extLst>
      <p:ext uri="{BB962C8B-B14F-4D97-AF65-F5344CB8AC3E}">
        <p14:creationId xmlns:p14="http://schemas.microsoft.com/office/powerpoint/2010/main" val="2386084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D</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55) </a:t>
            </a:r>
            <a:r>
              <a:rPr lang="tr-TR" sz="2800" dirty="0" err="1">
                <a:solidFill>
                  <a:schemeClr val="tx1"/>
                </a:solidFill>
              </a:rPr>
              <a:t>Forkliftler</a:t>
            </a:r>
            <a:r>
              <a:rPr lang="tr-TR" sz="2800" dirty="0">
                <a:solidFill>
                  <a:schemeClr val="tx1"/>
                </a:solidFill>
              </a:rPr>
              <a:t> en az hangi periyotlarla kontrol edilmelidir? </a:t>
            </a:r>
          </a:p>
          <a:p>
            <a:pPr algn="l"/>
            <a:r>
              <a:rPr lang="tr-TR" sz="2800" dirty="0">
                <a:solidFill>
                  <a:schemeClr val="tx1"/>
                </a:solidFill>
              </a:rPr>
              <a:t>A) 1 ay			B) 3 ay</a:t>
            </a:r>
          </a:p>
          <a:p>
            <a:pPr algn="l"/>
            <a:r>
              <a:rPr lang="tr-TR" sz="2800" dirty="0">
                <a:solidFill>
                  <a:schemeClr val="tx1"/>
                </a:solidFill>
              </a:rPr>
              <a:t>C) 6 ay			D) 12 ay</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77</a:t>
            </a:fld>
            <a:endParaRPr lang="tr-TR"/>
          </a:p>
        </p:txBody>
      </p:sp>
    </p:spTree>
    <p:extLst>
      <p:ext uri="{BB962C8B-B14F-4D97-AF65-F5344CB8AC3E}">
        <p14:creationId xmlns:p14="http://schemas.microsoft.com/office/powerpoint/2010/main" val="3481296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56) Keskiler ile yapılan çalışmalarda genel olarak uyulacak aşağıdaki tedbirlerden hangisi yanlıştır? </a:t>
            </a:r>
          </a:p>
          <a:p>
            <a:pPr algn="l"/>
            <a:r>
              <a:rPr lang="tr-TR" sz="2800" dirty="0">
                <a:solidFill>
                  <a:schemeClr val="tx1"/>
                </a:solidFill>
              </a:rPr>
              <a:t>A)	Keskiler manivela gibi kullanılmamalı,</a:t>
            </a:r>
          </a:p>
          <a:p>
            <a:pPr algn="l"/>
            <a:r>
              <a:rPr lang="tr-TR" sz="2800" dirty="0">
                <a:solidFill>
                  <a:schemeClr val="tx1"/>
                </a:solidFill>
              </a:rPr>
              <a:t>B)	İş yapılırken göz ve baş koruma altına alınmalı,</a:t>
            </a:r>
          </a:p>
          <a:p>
            <a:pPr algn="l"/>
            <a:r>
              <a:rPr lang="tr-TR" sz="2800" dirty="0">
                <a:solidFill>
                  <a:schemeClr val="tx1"/>
                </a:solidFill>
              </a:rPr>
              <a:t>C)	Keski ve çekiç gevşek tutulmalı,</a:t>
            </a:r>
          </a:p>
          <a:p>
            <a:pPr algn="l"/>
            <a:r>
              <a:rPr lang="tr-TR" sz="2800" dirty="0">
                <a:solidFill>
                  <a:schemeClr val="tx1"/>
                </a:solidFill>
              </a:rPr>
              <a:t>D)	Çekiç ve keski başlarının yaşlı ve kaygan olmamasına dikkat edilmeli, </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78</a:t>
            </a:fld>
            <a:endParaRPr lang="tr-TR"/>
          </a:p>
        </p:txBody>
      </p:sp>
    </p:spTree>
    <p:extLst>
      <p:ext uri="{BB962C8B-B14F-4D97-AF65-F5344CB8AC3E}">
        <p14:creationId xmlns:p14="http://schemas.microsoft.com/office/powerpoint/2010/main" val="155295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57)  Aşağıdaki ifadelerden hangisi yanlıştır? </a:t>
            </a:r>
          </a:p>
          <a:p>
            <a:pPr algn="l"/>
            <a:r>
              <a:rPr lang="tr-TR" sz="2400" dirty="0">
                <a:solidFill>
                  <a:schemeClr val="tx1"/>
                </a:solidFill>
              </a:rPr>
              <a:t>A)	Hendek, çukur ve diğer kazı işlerinin yapıldığı durumlarda uygun payandalar ve korkuluklar yapılacaktır.</a:t>
            </a:r>
          </a:p>
          <a:p>
            <a:pPr algn="l"/>
            <a:r>
              <a:rPr lang="tr-TR" sz="2400" dirty="0">
                <a:solidFill>
                  <a:schemeClr val="tx1"/>
                </a:solidFill>
              </a:rPr>
              <a:t>B)	Kazanların basınç altında iken onarımları tecrübeli ustalar tarafından yapılmalıdır.</a:t>
            </a:r>
          </a:p>
          <a:p>
            <a:pPr algn="l"/>
            <a:r>
              <a:rPr lang="tr-TR" sz="2400" dirty="0">
                <a:solidFill>
                  <a:schemeClr val="tx1"/>
                </a:solidFill>
              </a:rPr>
              <a:t>C)	Onarılacak tank ve depoların diğer tank ve depolarla bağlantıları kesilmelidir.</a:t>
            </a:r>
          </a:p>
          <a:p>
            <a:pPr algn="l"/>
            <a:r>
              <a:rPr lang="tr-TR" sz="2400" dirty="0">
                <a:solidFill>
                  <a:schemeClr val="tx1"/>
                </a:solidFill>
              </a:rPr>
              <a:t>D)	Onarılacak tank ve depoların içinde mekanik karıştırma tertibatının bulunduğu durumlarda onarım başlamadan önce karıştırma tertibatının güç kaynağı ile irtibatı kesilmelidir.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79</a:t>
            </a:fld>
            <a:endParaRPr lang="tr-TR"/>
          </a:p>
        </p:txBody>
      </p:sp>
    </p:spTree>
    <p:extLst>
      <p:ext uri="{BB962C8B-B14F-4D97-AF65-F5344CB8AC3E}">
        <p14:creationId xmlns:p14="http://schemas.microsoft.com/office/powerpoint/2010/main" val="3994867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 Gece çalışması bakımından aşağıdakilerden hangisi söylenemez?</a:t>
            </a:r>
          </a:p>
          <a:p>
            <a:pPr algn="l"/>
            <a:r>
              <a:rPr lang="tr-TR" sz="2800" dirty="0">
                <a:solidFill>
                  <a:schemeClr val="tx1"/>
                </a:solidFill>
              </a:rPr>
              <a:t>A)	Gece en geç saat 20.00'de başlayarak en erken saat 06.00'ya kadar geçen dönemi ifade eder.</a:t>
            </a:r>
          </a:p>
          <a:p>
            <a:pPr algn="l"/>
            <a:r>
              <a:rPr lang="tr-TR" sz="2800" dirty="0">
                <a:solidFill>
                  <a:schemeClr val="tx1"/>
                </a:solidFill>
              </a:rPr>
              <a:t>B)	Kadın işçiler, çalışabileceğine dair rapor alarak doğuma dek gece postalarında çalışabilirler.</a:t>
            </a:r>
          </a:p>
          <a:p>
            <a:pPr algn="l"/>
            <a:r>
              <a:rPr lang="tr-TR" sz="2800" dirty="0">
                <a:solidFill>
                  <a:schemeClr val="tx1"/>
                </a:solidFill>
              </a:rPr>
              <a:t>C)	Posta değişiminde, işçiler sürekli olarak en az 11 saat dinlendirilmeden çalıştırılamaz.</a:t>
            </a:r>
          </a:p>
          <a:p>
            <a:pPr algn="l"/>
            <a:r>
              <a:rPr lang="tr-TR" sz="2800">
                <a:solidFill>
                  <a:schemeClr val="tx1"/>
                </a:solidFill>
              </a:rPr>
              <a:t>D)	Gece postalarında çalıştırılan kadın işçilerin 6 ayda bir periyodik muayenelerinin yaptırılması zorunludur.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a:t>
            </a:fld>
            <a:endParaRPr lang="tr-TR"/>
          </a:p>
        </p:txBody>
      </p:sp>
    </p:spTree>
    <p:extLst>
      <p:ext uri="{BB962C8B-B14F-4D97-AF65-F5344CB8AC3E}">
        <p14:creationId xmlns:p14="http://schemas.microsoft.com/office/powerpoint/2010/main" val="367345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58) Aşağıdakilerden hangisi yangınla mücadelede en ön sırada yer alır?  </a:t>
            </a:r>
          </a:p>
          <a:p>
            <a:pPr algn="l"/>
            <a:r>
              <a:rPr lang="tr-TR" sz="2800" dirty="0">
                <a:solidFill>
                  <a:schemeClr val="tx1"/>
                </a:solidFill>
              </a:rPr>
              <a:t>A)	Yangın çıkmasının önlenmesi  </a:t>
            </a:r>
          </a:p>
          <a:p>
            <a:pPr algn="l"/>
            <a:r>
              <a:rPr lang="tr-TR" sz="2800" dirty="0">
                <a:solidFill>
                  <a:schemeClr val="tx1"/>
                </a:solidFill>
              </a:rPr>
              <a:t>B)	Yangın sırasında tahliye  </a:t>
            </a:r>
          </a:p>
          <a:p>
            <a:pPr algn="l"/>
            <a:r>
              <a:rPr lang="tr-TR" sz="2800" dirty="0">
                <a:solidFill>
                  <a:schemeClr val="tx1"/>
                </a:solidFill>
              </a:rPr>
              <a:t>C)	Yangının kısa sürede tespiti  </a:t>
            </a:r>
          </a:p>
          <a:p>
            <a:pPr algn="l"/>
            <a:r>
              <a:rPr lang="tr-TR" sz="2800" dirty="0">
                <a:solidFill>
                  <a:schemeClr val="tx1"/>
                </a:solidFill>
              </a:rPr>
              <a:t>D)	Yangının söndürülmesi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80</a:t>
            </a:fld>
            <a:endParaRPr lang="tr-TR"/>
          </a:p>
        </p:txBody>
      </p:sp>
    </p:spTree>
    <p:extLst>
      <p:ext uri="{BB962C8B-B14F-4D97-AF65-F5344CB8AC3E}">
        <p14:creationId xmlns:p14="http://schemas.microsoft.com/office/powerpoint/2010/main" val="2040691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59) Hangisi ısının yayılma yolu değildir?  </a:t>
            </a:r>
          </a:p>
          <a:p>
            <a:pPr algn="l"/>
            <a:r>
              <a:rPr lang="tr-TR" sz="2800" dirty="0">
                <a:solidFill>
                  <a:schemeClr val="tx1"/>
                </a:solidFill>
              </a:rPr>
              <a:t>A)	  İletim (</a:t>
            </a:r>
            <a:r>
              <a:rPr lang="tr-TR" sz="2800" dirty="0" err="1">
                <a:solidFill>
                  <a:schemeClr val="tx1"/>
                </a:solidFill>
              </a:rPr>
              <a:t>kondüksiyon</a:t>
            </a:r>
            <a:r>
              <a:rPr lang="tr-TR" sz="2800" dirty="0">
                <a:solidFill>
                  <a:schemeClr val="tx1"/>
                </a:solidFill>
              </a:rPr>
              <a:t>),  </a:t>
            </a:r>
          </a:p>
          <a:p>
            <a:pPr algn="l"/>
            <a:r>
              <a:rPr lang="tr-TR" sz="2800" dirty="0">
                <a:solidFill>
                  <a:schemeClr val="tx1"/>
                </a:solidFill>
              </a:rPr>
              <a:t>B)	  İntikal (konveksiyon)  </a:t>
            </a:r>
          </a:p>
          <a:p>
            <a:pPr algn="l"/>
            <a:r>
              <a:rPr lang="tr-TR" sz="2800" dirty="0">
                <a:solidFill>
                  <a:schemeClr val="tx1"/>
                </a:solidFill>
              </a:rPr>
              <a:t>C)	  Işıma (radyasyon )  </a:t>
            </a:r>
          </a:p>
          <a:p>
            <a:pPr algn="l"/>
            <a:r>
              <a:rPr lang="tr-TR" sz="2800" dirty="0">
                <a:solidFill>
                  <a:schemeClr val="tx1"/>
                </a:solidFill>
              </a:rPr>
              <a:t>D)	  Hiçbiri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81</a:t>
            </a:fld>
            <a:endParaRPr lang="tr-TR"/>
          </a:p>
        </p:txBody>
      </p:sp>
    </p:spTree>
    <p:extLst>
      <p:ext uri="{BB962C8B-B14F-4D97-AF65-F5344CB8AC3E}">
        <p14:creationId xmlns:p14="http://schemas.microsoft.com/office/powerpoint/2010/main" val="295970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 60) 525 kişinin çalıştığı işyerinde,  en az kaç acil çıkış tesis edilmelidir? </a:t>
            </a:r>
          </a:p>
          <a:p>
            <a:pPr algn="l"/>
            <a:r>
              <a:rPr lang="tr-TR" sz="2800" dirty="0">
                <a:solidFill>
                  <a:schemeClr val="tx1"/>
                </a:solidFill>
              </a:rPr>
              <a:t>    A) 1		B) 2		C)3		D) 4</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82</a:t>
            </a:fld>
            <a:endParaRPr lang="tr-TR"/>
          </a:p>
        </p:txBody>
      </p:sp>
    </p:spTree>
    <p:extLst>
      <p:ext uri="{BB962C8B-B14F-4D97-AF65-F5344CB8AC3E}">
        <p14:creationId xmlns:p14="http://schemas.microsoft.com/office/powerpoint/2010/main" val="270258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lstStyle/>
          <a:p>
            <a:pPr algn="l"/>
            <a:r>
              <a:rPr lang="tr-TR" sz="2800" dirty="0" smtClean="0"/>
              <a:t>60.</a:t>
            </a:r>
            <a:endParaRPr lang="tr-TR" sz="2800" dirty="0"/>
          </a:p>
        </p:txBody>
      </p:sp>
      <p:sp>
        <p:nvSpPr>
          <p:cNvPr id="3" name="2 İçerik Yer Tutucusu"/>
          <p:cNvSpPr>
            <a:spLocks noGrp="1"/>
          </p:cNvSpPr>
          <p:nvPr>
            <p:ph idx="1"/>
          </p:nvPr>
        </p:nvSpPr>
        <p:spPr/>
        <p:txBody>
          <a:bodyPr/>
          <a:lstStyle/>
          <a:p>
            <a:r>
              <a:rPr lang="tr-TR" b="1" dirty="0" smtClean="0"/>
              <a:t>Madde 39 (Acil Çıkış Zorunluluğu):</a:t>
            </a:r>
            <a:r>
              <a:rPr lang="tr-TR" dirty="0" smtClean="0"/>
              <a:t> (1)- Bütün yapılarda, aksi belirtilmedikçe, en az 2 çıkış tesis edilmesi ve çıkışların korunmuş olması gerekir.</a:t>
            </a:r>
          </a:p>
          <a:p>
            <a:r>
              <a:rPr lang="tr-TR" dirty="0" smtClean="0"/>
              <a:t>(2)- Aksi belirtilmedikçe, 25 kişinin aşıldığı yüksek tehlikeli yerler ile 50 kişinin aşıldığı her mekanda en az 2 çıkış kapısı bulunması şarttır. Kişi sayısı 500 kişiyi geçer ise, en az 3 çıkış ve 1000 kişiyi geçer ise, en az 4 çıkış bulunmak zorundadır.</a:t>
            </a:r>
          </a:p>
          <a:p>
            <a:endParaRPr lang="tr-TR"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83</a:t>
            </a:fld>
            <a:endParaRPr lang="tr-T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61) Aşağıdakilerden hangisi kandaki hemoglobin ile birleşerek </a:t>
            </a:r>
            <a:r>
              <a:rPr lang="tr-TR" sz="2800" dirty="0" err="1">
                <a:solidFill>
                  <a:schemeClr val="tx1"/>
                </a:solidFill>
              </a:rPr>
              <a:t>karboksihemoglobin</a:t>
            </a:r>
            <a:r>
              <a:rPr lang="tr-TR" sz="2800" dirty="0">
                <a:solidFill>
                  <a:schemeClr val="tx1"/>
                </a:solidFill>
              </a:rPr>
              <a:t> oluşturur?</a:t>
            </a:r>
          </a:p>
          <a:p>
            <a:pPr algn="l"/>
            <a:r>
              <a:rPr lang="tr-TR" sz="2800" dirty="0">
                <a:solidFill>
                  <a:schemeClr val="tx1"/>
                </a:solidFill>
              </a:rPr>
              <a:t> A) Hidrojen sülfür		B)Karbon monoksit</a:t>
            </a:r>
          </a:p>
          <a:p>
            <a:pPr algn="l"/>
            <a:r>
              <a:rPr lang="tr-TR" sz="2800" dirty="0">
                <a:solidFill>
                  <a:schemeClr val="tx1"/>
                </a:solidFill>
              </a:rPr>
              <a:t> C) Karbondioksit		D) Azot</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84</a:t>
            </a:fld>
            <a:endParaRPr lang="tr-TR"/>
          </a:p>
        </p:txBody>
      </p:sp>
    </p:spTree>
    <p:extLst>
      <p:ext uri="{BB962C8B-B14F-4D97-AF65-F5344CB8AC3E}">
        <p14:creationId xmlns:p14="http://schemas.microsoft.com/office/powerpoint/2010/main" val="981560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62) Yangın dolapları, her katta ve yangın duvarları ile ayrılmış her bölümde düzenlenmeli ve aralarındaki uzaklık en fazla kaç metre olacak şekilde yerleştirilmelidir?     </a:t>
            </a:r>
          </a:p>
          <a:p>
            <a:pPr algn="l"/>
            <a:r>
              <a:rPr lang="tr-TR" sz="2800" dirty="0">
                <a:solidFill>
                  <a:schemeClr val="tx1"/>
                </a:solidFill>
              </a:rPr>
              <a:t>   A) 20		B) 25		C)30		D)50</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85</a:t>
            </a:fld>
            <a:endParaRPr lang="tr-TR"/>
          </a:p>
        </p:txBody>
      </p:sp>
    </p:spTree>
    <p:extLst>
      <p:ext uri="{BB962C8B-B14F-4D97-AF65-F5344CB8AC3E}">
        <p14:creationId xmlns:p14="http://schemas.microsoft.com/office/powerpoint/2010/main" val="237776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63) Söndürme tüplerine ulaşma mesafesi en fazla kaç metre olmalıdır? </a:t>
            </a:r>
          </a:p>
          <a:p>
            <a:pPr algn="l"/>
            <a:r>
              <a:rPr lang="tr-TR" sz="2800" dirty="0">
                <a:solidFill>
                  <a:schemeClr val="tx1"/>
                </a:solidFill>
              </a:rPr>
              <a:t>  </a:t>
            </a:r>
          </a:p>
          <a:p>
            <a:pPr algn="l"/>
            <a:r>
              <a:rPr lang="tr-TR" sz="2800" dirty="0">
                <a:solidFill>
                  <a:schemeClr val="tx1"/>
                </a:solidFill>
              </a:rPr>
              <a:t>   A)  10              B) 25           	C) 30           	D) 20</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86</a:t>
            </a:fld>
            <a:endParaRPr lang="tr-TR"/>
          </a:p>
        </p:txBody>
      </p:sp>
    </p:spTree>
    <p:extLst>
      <p:ext uri="{BB962C8B-B14F-4D97-AF65-F5344CB8AC3E}">
        <p14:creationId xmlns:p14="http://schemas.microsoft.com/office/powerpoint/2010/main" val="2111796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64) Aşağıdakilerden hangisi acil eylem gerektiren hallerden değildir? </a:t>
            </a:r>
          </a:p>
          <a:p>
            <a:pPr algn="l"/>
            <a:r>
              <a:rPr lang="tr-TR" sz="2800" dirty="0">
                <a:solidFill>
                  <a:schemeClr val="tx1"/>
                </a:solidFill>
              </a:rPr>
              <a:t>A)	Yangın, patlama,    </a:t>
            </a:r>
          </a:p>
          <a:p>
            <a:pPr algn="l"/>
            <a:r>
              <a:rPr lang="tr-TR" sz="2800" dirty="0">
                <a:solidFill>
                  <a:schemeClr val="tx1"/>
                </a:solidFill>
              </a:rPr>
              <a:t>B)	Grev ve lokavt uygulanması        </a:t>
            </a:r>
          </a:p>
          <a:p>
            <a:pPr algn="l"/>
            <a:r>
              <a:rPr lang="tr-TR" sz="2800" dirty="0">
                <a:solidFill>
                  <a:schemeClr val="tx1"/>
                </a:solidFill>
              </a:rPr>
              <a:t>C)	Deprem, sel, insan sağlığını tehdit eden olaylar, çevre sağlığını tehdit eden olaylar,   </a:t>
            </a:r>
          </a:p>
          <a:p>
            <a:pPr algn="l"/>
            <a:r>
              <a:rPr lang="tr-TR" sz="2800" dirty="0">
                <a:solidFill>
                  <a:schemeClr val="tx1"/>
                </a:solidFill>
              </a:rPr>
              <a:t>D)	Domino etkisi,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87</a:t>
            </a:fld>
            <a:endParaRPr lang="tr-TR"/>
          </a:p>
        </p:txBody>
      </p:sp>
    </p:spTree>
    <p:extLst>
      <p:ext uri="{BB962C8B-B14F-4D97-AF65-F5344CB8AC3E}">
        <p14:creationId xmlns:p14="http://schemas.microsoft.com/office/powerpoint/2010/main" val="3777967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65) Aşağıdaki uyarı ikaz levhalarından hangisinin anlamı yanlıştır?</a:t>
            </a:r>
          </a:p>
          <a:p>
            <a:pPr algn="l"/>
            <a:endParaRPr lang="tr-TR" sz="2000" dirty="0" smtClean="0">
              <a:solidFill>
                <a:schemeClr val="tx1"/>
              </a:solidFill>
            </a:endParaRPr>
          </a:p>
          <a:p>
            <a:pPr algn="l"/>
            <a:r>
              <a:rPr lang="tr-TR" sz="2000" dirty="0" smtClean="0">
                <a:solidFill>
                  <a:schemeClr val="tx1"/>
                </a:solidFill>
              </a:rPr>
              <a:t>  </a:t>
            </a:r>
            <a:endParaRPr lang="tr-TR" sz="2000" dirty="0">
              <a:solidFill>
                <a:schemeClr val="tx1"/>
              </a:solidFill>
            </a:endParaRPr>
          </a:p>
          <a:p>
            <a:pPr marL="457200" indent="-457200" algn="l">
              <a:buAutoNum type="alphaUcParenR"/>
            </a:pPr>
            <a:r>
              <a:rPr lang="tr-TR" sz="2000" dirty="0" smtClean="0">
                <a:solidFill>
                  <a:schemeClr val="tx1"/>
                </a:solidFill>
              </a:rPr>
              <a:t>Suyla </a:t>
            </a:r>
            <a:r>
              <a:rPr lang="tr-TR" sz="2000" dirty="0">
                <a:solidFill>
                  <a:schemeClr val="tx1"/>
                </a:solidFill>
              </a:rPr>
              <a:t>söndürmek </a:t>
            </a:r>
            <a:r>
              <a:rPr lang="tr-TR" sz="2000" dirty="0" smtClean="0">
                <a:solidFill>
                  <a:schemeClr val="tx1"/>
                </a:solidFill>
              </a:rPr>
              <a:t>yasaktır</a:t>
            </a:r>
          </a:p>
          <a:p>
            <a:pPr algn="l"/>
            <a:endParaRPr lang="tr-TR" sz="2000" dirty="0" smtClean="0">
              <a:solidFill>
                <a:schemeClr val="tx1"/>
              </a:solidFill>
            </a:endParaRPr>
          </a:p>
          <a:p>
            <a:pPr algn="l"/>
            <a:endParaRPr lang="tr-TR" sz="2000" dirty="0">
              <a:solidFill>
                <a:schemeClr val="tx1"/>
              </a:solidFill>
            </a:endParaRPr>
          </a:p>
          <a:p>
            <a:pPr marL="457200" indent="-457200" algn="l">
              <a:buAutoNum type="alphaUcParenR" startAt="2"/>
            </a:pPr>
            <a:r>
              <a:rPr lang="tr-TR" sz="2000" dirty="0" smtClean="0">
                <a:solidFill>
                  <a:schemeClr val="tx1"/>
                </a:solidFill>
              </a:rPr>
              <a:t>Dur</a:t>
            </a:r>
            <a:r>
              <a:rPr lang="tr-TR" sz="2000" dirty="0">
                <a:solidFill>
                  <a:schemeClr val="tx1"/>
                </a:solidFill>
              </a:rPr>
              <a:t>	       </a:t>
            </a:r>
            <a:endParaRPr lang="tr-TR" sz="2000" dirty="0" smtClean="0">
              <a:solidFill>
                <a:schemeClr val="tx1"/>
              </a:solidFill>
            </a:endParaRPr>
          </a:p>
          <a:p>
            <a:pPr algn="l"/>
            <a:endParaRPr lang="tr-TR" sz="2000" dirty="0" smtClean="0">
              <a:solidFill>
                <a:schemeClr val="tx1"/>
              </a:solidFill>
            </a:endParaRPr>
          </a:p>
          <a:p>
            <a:pPr algn="l"/>
            <a:endParaRPr lang="tr-TR" sz="2000" dirty="0">
              <a:solidFill>
                <a:schemeClr val="tx1"/>
              </a:solidFill>
            </a:endParaRPr>
          </a:p>
          <a:p>
            <a:pPr algn="l"/>
            <a:r>
              <a:rPr lang="tr-TR" sz="2000" dirty="0" smtClean="0">
                <a:solidFill>
                  <a:schemeClr val="tx1"/>
                </a:solidFill>
              </a:rPr>
              <a:t>C)    Dokunma</a:t>
            </a:r>
            <a:endParaRPr lang="tr-TR" sz="2000" dirty="0">
              <a:solidFill>
                <a:schemeClr val="tx1"/>
              </a:solidFill>
            </a:endParaRPr>
          </a:p>
          <a:p>
            <a:pPr algn="l"/>
            <a:endParaRPr lang="tr-TR" sz="2000" dirty="0" smtClean="0">
              <a:solidFill>
                <a:schemeClr val="tx1"/>
              </a:solidFill>
            </a:endParaRPr>
          </a:p>
          <a:p>
            <a:pPr algn="l"/>
            <a:endParaRPr lang="tr-TR" sz="2000" dirty="0">
              <a:solidFill>
                <a:schemeClr val="tx1"/>
              </a:solidFill>
            </a:endParaRPr>
          </a:p>
          <a:p>
            <a:pPr algn="l"/>
            <a:r>
              <a:rPr lang="tr-TR" sz="2000" dirty="0" smtClean="0">
                <a:solidFill>
                  <a:schemeClr val="tx1"/>
                </a:solidFill>
              </a:rPr>
              <a:t>D)  Yaya </a:t>
            </a:r>
            <a:r>
              <a:rPr lang="tr-TR" sz="2000" dirty="0">
                <a:solidFill>
                  <a:schemeClr val="tx1"/>
                </a:solidFill>
              </a:rPr>
              <a:t>Giremez</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88</a:t>
            </a:fld>
            <a:endParaRPr lang="tr-T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2741077"/>
            <a:ext cx="1077799" cy="113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8413" y="1556792"/>
            <a:ext cx="137228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6639" y="3717032"/>
            <a:ext cx="1053117"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2139" y="4869160"/>
            <a:ext cx="1204831" cy="106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581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66) Güvenlik rengi olarak kullanılan kırmızı aşağıdaki durumlardan hangisinde kullanılır?</a:t>
            </a:r>
          </a:p>
          <a:p>
            <a:pPr algn="l"/>
            <a:r>
              <a:rPr lang="tr-TR" sz="2800" dirty="0">
                <a:solidFill>
                  <a:schemeClr val="tx1"/>
                </a:solidFill>
              </a:rPr>
              <a:t>A)	Uyarı işaretlerinde</a:t>
            </a:r>
          </a:p>
          <a:p>
            <a:pPr algn="l"/>
            <a:r>
              <a:rPr lang="tr-TR" sz="2800" dirty="0">
                <a:solidFill>
                  <a:schemeClr val="tx1"/>
                </a:solidFill>
              </a:rPr>
              <a:t>B)	Zorunluluk işaretlerinde</a:t>
            </a:r>
          </a:p>
          <a:p>
            <a:pPr algn="l"/>
            <a:r>
              <a:rPr lang="tr-TR" sz="2800" dirty="0">
                <a:solidFill>
                  <a:schemeClr val="tx1"/>
                </a:solidFill>
              </a:rPr>
              <a:t>C)	Acil kaçış işaretlerinde</a:t>
            </a:r>
          </a:p>
          <a:p>
            <a:pPr algn="l"/>
            <a:r>
              <a:rPr lang="tr-TR" sz="2800" dirty="0">
                <a:solidFill>
                  <a:schemeClr val="tx1"/>
                </a:solidFill>
              </a:rPr>
              <a:t>D)	Yasak İşaretlerinde</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89</a:t>
            </a:fld>
            <a:endParaRPr lang="tr-TR"/>
          </a:p>
        </p:txBody>
      </p:sp>
    </p:spTree>
    <p:extLst>
      <p:ext uri="{BB962C8B-B14F-4D97-AF65-F5344CB8AC3E}">
        <p14:creationId xmlns:p14="http://schemas.microsoft.com/office/powerpoint/2010/main" val="3939477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lstStyle/>
          <a:p>
            <a:pPr algn="l"/>
            <a:r>
              <a:rPr lang="tr-TR" dirty="0" smtClean="0"/>
              <a:t>6.</a:t>
            </a:r>
            <a:endParaRPr lang="tr-TR" dirty="0"/>
          </a:p>
        </p:txBody>
      </p:sp>
      <p:sp>
        <p:nvSpPr>
          <p:cNvPr id="3" name="2 İçerik Yer Tutucusu"/>
          <p:cNvSpPr>
            <a:spLocks noGrp="1"/>
          </p:cNvSpPr>
          <p:nvPr>
            <p:ph idx="1"/>
          </p:nvPr>
        </p:nvSpPr>
        <p:spPr>
          <a:xfrm>
            <a:off x="457200" y="908720"/>
            <a:ext cx="8229600" cy="5217443"/>
          </a:xfrm>
        </p:spPr>
        <p:txBody>
          <a:bodyPr/>
          <a:lstStyle/>
          <a:p>
            <a:pPr marL="0" indent="0">
              <a:buFontTx/>
              <a:buNone/>
              <a:defRPr/>
            </a:pPr>
            <a:r>
              <a:rPr lang="tr-TR" sz="2800" b="1" dirty="0" smtClean="0">
                <a:solidFill>
                  <a:srgbClr val="FF0000"/>
                </a:solidFill>
              </a:rPr>
              <a:t>KADIN İŞÇİLERİN GECE POSTALARINDA ÇALIŞTIRILMA</a:t>
            </a:r>
            <a:endParaRPr lang="tr-TR" sz="2800" dirty="0" smtClean="0">
              <a:solidFill>
                <a:srgbClr val="FF0000"/>
              </a:solidFill>
            </a:endParaRPr>
          </a:p>
          <a:p>
            <a:pPr marL="0" indent="0">
              <a:buFontTx/>
              <a:buNone/>
              <a:defRPr/>
            </a:pPr>
            <a:r>
              <a:rPr lang="tr-TR" sz="2800" b="1" dirty="0" smtClean="0">
                <a:solidFill>
                  <a:srgbClr val="FF0000"/>
                </a:solidFill>
              </a:rPr>
              <a:t>KOŞULLARI HAKKINDA YÖNETMELİK</a:t>
            </a:r>
          </a:p>
          <a:p>
            <a:pPr marL="0" indent="0">
              <a:buFontTx/>
              <a:buNone/>
              <a:defRPr/>
            </a:pPr>
            <a:r>
              <a:rPr lang="tr-TR" sz="2800" b="1" dirty="0" smtClean="0"/>
              <a:t>Gebelik ve Analık Durumunda Çalıştırılma Yasağı</a:t>
            </a:r>
          </a:p>
          <a:p>
            <a:pPr marL="0" indent="0">
              <a:buFontTx/>
              <a:buNone/>
              <a:defRPr/>
            </a:pPr>
            <a:endParaRPr lang="tr-TR" sz="2800" dirty="0" smtClean="0"/>
          </a:p>
          <a:p>
            <a:pPr>
              <a:defRPr/>
            </a:pPr>
            <a:r>
              <a:rPr lang="tr-TR" sz="2800" b="1" dirty="0" smtClean="0"/>
              <a:t>Madde 9 —</a:t>
            </a:r>
            <a:r>
              <a:rPr lang="tr-TR" sz="2800" dirty="0" smtClean="0"/>
              <a:t> </a:t>
            </a:r>
            <a:r>
              <a:rPr lang="tr-TR" dirty="0" smtClean="0"/>
              <a:t>Kadın işçiler, gebe olduklarının doktor raporuyla tespitinden itibaren doğuma kadar, emziren kadın işçiler ise doğum tarihinden başlamak üzere altı ay süre ile gece postalarında çalıştırılamazlar. ……………………</a:t>
            </a:r>
            <a:endParaRPr lang="tr-TR" dirty="0"/>
          </a:p>
        </p:txBody>
      </p:sp>
      <p:sp>
        <p:nvSpPr>
          <p:cNvPr id="4" name="3 Slayt Numarası Yer Tutucusu"/>
          <p:cNvSpPr>
            <a:spLocks noGrp="1"/>
          </p:cNvSpPr>
          <p:nvPr>
            <p:ph type="sldNum" sz="quarter" idx="12"/>
          </p:nvPr>
        </p:nvSpPr>
        <p:spPr/>
        <p:txBody>
          <a:bodyPr/>
          <a:lstStyle/>
          <a:p>
            <a:pPr>
              <a:defRPr/>
            </a:pPr>
            <a:fld id="{988B27FD-AB22-4964-B91B-39F7442AC49F}" type="slidenum">
              <a:rPr lang="tr-TR" smtClean="0"/>
              <a:pPr>
                <a:defRPr/>
              </a:pPr>
              <a:t>9</a:t>
            </a:fld>
            <a:endParaRPr lang="tr-T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67)	İşyerlerinde hava hacmi, makine, malzeme ve benzeri tesislerin kapladığı hacimler dahil olmak üzere, işçi başına en az ...........  olacaktır.  Hava hacminin hesabında tavan yüksekliğinin .......... fazlası nazara alınmaz.</a:t>
            </a:r>
          </a:p>
          <a:p>
            <a:pPr algn="l"/>
            <a:r>
              <a:rPr lang="tr-TR" sz="2400" dirty="0">
                <a:solidFill>
                  <a:schemeClr val="tx1"/>
                </a:solidFill>
              </a:rPr>
              <a:t>Yukarıdaki ifadede boş bırakılan yerlere hangi ifadeler gelmelidir?</a:t>
            </a:r>
          </a:p>
          <a:p>
            <a:pPr algn="l"/>
            <a:r>
              <a:rPr lang="tr-TR" sz="2400" dirty="0">
                <a:solidFill>
                  <a:schemeClr val="tx1"/>
                </a:solidFill>
              </a:rPr>
              <a:t>A)	10 m³ - 3 metreden </a:t>
            </a:r>
          </a:p>
          <a:p>
            <a:pPr algn="l"/>
            <a:r>
              <a:rPr lang="tr-TR" sz="2400" dirty="0">
                <a:solidFill>
                  <a:schemeClr val="tx1"/>
                </a:solidFill>
              </a:rPr>
              <a:t>B)	5 m³ - 3 metreden</a:t>
            </a:r>
          </a:p>
          <a:p>
            <a:pPr algn="l"/>
            <a:r>
              <a:rPr lang="tr-TR" sz="2400" dirty="0">
                <a:solidFill>
                  <a:schemeClr val="tx1"/>
                </a:solidFill>
              </a:rPr>
              <a:t>C)	2,5 m³ - 3 metreden</a:t>
            </a:r>
          </a:p>
          <a:p>
            <a:pPr algn="l"/>
            <a:r>
              <a:rPr lang="tr-TR" sz="2400" dirty="0">
                <a:solidFill>
                  <a:schemeClr val="tx1"/>
                </a:solidFill>
              </a:rPr>
              <a:t>D)	10 m³ - 4 metreden</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90</a:t>
            </a:fld>
            <a:endParaRPr lang="tr-TR"/>
          </a:p>
        </p:txBody>
      </p:sp>
    </p:spTree>
    <p:extLst>
      <p:ext uri="{BB962C8B-B14F-4D97-AF65-F5344CB8AC3E}">
        <p14:creationId xmlns:p14="http://schemas.microsoft.com/office/powerpoint/2010/main" val="1605068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68)	 Aşağıdakilerden hangisi basınçlı kap tanımıdır? </a:t>
            </a:r>
          </a:p>
          <a:p>
            <a:pPr algn="l"/>
            <a:r>
              <a:rPr lang="tr-TR" sz="2800" dirty="0">
                <a:solidFill>
                  <a:schemeClr val="tx1"/>
                </a:solidFill>
              </a:rPr>
              <a:t>A)	İç basıncı 0,5 bardan büyük olan kap ve ekipmanlar</a:t>
            </a:r>
          </a:p>
          <a:p>
            <a:pPr algn="l"/>
            <a:r>
              <a:rPr lang="tr-TR" sz="2800" dirty="0">
                <a:solidFill>
                  <a:schemeClr val="tx1"/>
                </a:solidFill>
              </a:rPr>
              <a:t>B)	İç basıncı 1 bardan büyük olan kap ve ekipmanlar</a:t>
            </a:r>
          </a:p>
          <a:p>
            <a:pPr algn="l"/>
            <a:r>
              <a:rPr lang="tr-TR" sz="2800" dirty="0">
                <a:solidFill>
                  <a:schemeClr val="tx1"/>
                </a:solidFill>
              </a:rPr>
              <a:t>C)	İç basıncı 0,5 bardan küçük olan kap ve ekipmanlar</a:t>
            </a:r>
          </a:p>
          <a:p>
            <a:pPr algn="l"/>
            <a:r>
              <a:rPr lang="tr-TR" sz="2800" dirty="0">
                <a:solidFill>
                  <a:schemeClr val="tx1"/>
                </a:solidFill>
              </a:rPr>
              <a:t>D)	İç basıncı 1,5 bardan büyük olan kap ve ekipmanlar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91</a:t>
            </a:fld>
            <a:endParaRPr lang="tr-TR"/>
          </a:p>
        </p:txBody>
      </p:sp>
    </p:spTree>
    <p:extLst>
      <p:ext uri="{BB962C8B-B14F-4D97-AF65-F5344CB8AC3E}">
        <p14:creationId xmlns:p14="http://schemas.microsoft.com/office/powerpoint/2010/main" val="2647587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69)  Aşağıdakilerden hangisi basınçlı kaplarda uygulanan test tekniklerinden biri değildir?</a:t>
            </a:r>
          </a:p>
          <a:p>
            <a:pPr algn="l"/>
            <a:endParaRPr lang="tr-TR" sz="2800" dirty="0">
              <a:solidFill>
                <a:schemeClr val="tx1"/>
              </a:solidFill>
            </a:endParaRPr>
          </a:p>
          <a:p>
            <a:pPr algn="l"/>
            <a:r>
              <a:rPr lang="tr-TR" sz="2800" dirty="0">
                <a:solidFill>
                  <a:schemeClr val="tx1"/>
                </a:solidFill>
              </a:rPr>
              <a:t>A) </a:t>
            </a:r>
            <a:r>
              <a:rPr lang="tr-TR" sz="2800" dirty="0" err="1">
                <a:solidFill>
                  <a:schemeClr val="tx1"/>
                </a:solidFill>
              </a:rPr>
              <a:t>Pnömatik</a:t>
            </a:r>
            <a:r>
              <a:rPr lang="tr-TR" sz="2800" dirty="0">
                <a:solidFill>
                  <a:schemeClr val="tx1"/>
                </a:solidFill>
              </a:rPr>
              <a:t> Test		B) Hidrolik Testi</a:t>
            </a:r>
          </a:p>
          <a:p>
            <a:pPr algn="l"/>
            <a:r>
              <a:rPr lang="tr-TR" sz="2800" dirty="0">
                <a:solidFill>
                  <a:schemeClr val="tx1"/>
                </a:solidFill>
              </a:rPr>
              <a:t>C) Gözle muayene testi	D) Statik Test</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92</a:t>
            </a:fld>
            <a:endParaRPr lang="tr-TR"/>
          </a:p>
        </p:txBody>
      </p:sp>
    </p:spTree>
    <p:extLst>
      <p:ext uri="{BB962C8B-B14F-4D97-AF65-F5344CB8AC3E}">
        <p14:creationId xmlns:p14="http://schemas.microsoft.com/office/powerpoint/2010/main" val="2093517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70) Aşağıdakilerden hangisi kapalı alan içindeki tehlikelerden değildir?</a:t>
            </a:r>
          </a:p>
          <a:p>
            <a:pPr algn="l"/>
            <a:r>
              <a:rPr lang="tr-TR" sz="2800" dirty="0">
                <a:solidFill>
                  <a:schemeClr val="tx1"/>
                </a:solidFill>
              </a:rPr>
              <a:t>A)	İçine çekilme veya sıkışma tehlikesi</a:t>
            </a:r>
          </a:p>
          <a:p>
            <a:pPr algn="l"/>
            <a:r>
              <a:rPr lang="tr-TR" sz="2800" dirty="0">
                <a:solidFill>
                  <a:schemeClr val="tx1"/>
                </a:solidFill>
              </a:rPr>
              <a:t>B)	Zehirli gazların müsaade edilen maruziyet limiti (PEL)’</a:t>
            </a:r>
            <a:r>
              <a:rPr lang="tr-TR" sz="2800" dirty="0" err="1">
                <a:solidFill>
                  <a:schemeClr val="tx1"/>
                </a:solidFill>
              </a:rPr>
              <a:t>nin</a:t>
            </a:r>
            <a:r>
              <a:rPr lang="tr-TR" sz="2800" dirty="0">
                <a:solidFill>
                  <a:schemeClr val="tx1"/>
                </a:solidFill>
              </a:rPr>
              <a:t> altında olması</a:t>
            </a:r>
          </a:p>
          <a:p>
            <a:pPr algn="l"/>
            <a:r>
              <a:rPr lang="tr-TR" sz="2800" dirty="0">
                <a:solidFill>
                  <a:schemeClr val="tx1"/>
                </a:solidFill>
              </a:rPr>
              <a:t>C)	Kimyasal maddelerle temas tehlikesi</a:t>
            </a:r>
          </a:p>
          <a:p>
            <a:pPr algn="l"/>
            <a:r>
              <a:rPr lang="tr-TR" sz="2800" dirty="0">
                <a:solidFill>
                  <a:schemeClr val="tx1"/>
                </a:solidFill>
              </a:rPr>
              <a:t>D)	Tehlikeli atmosfer varlığı veya oluşması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93</a:t>
            </a:fld>
            <a:endParaRPr lang="tr-TR"/>
          </a:p>
        </p:txBody>
      </p:sp>
    </p:spTree>
    <p:extLst>
      <p:ext uri="{BB962C8B-B14F-4D97-AF65-F5344CB8AC3E}">
        <p14:creationId xmlns:p14="http://schemas.microsoft.com/office/powerpoint/2010/main" val="3200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71)  Aşağıdaki gazlardan hangileri  kapalı alanlarda yoğunlukla karşılaşılan gazlardan değildir?</a:t>
            </a:r>
          </a:p>
          <a:p>
            <a:pPr algn="l"/>
            <a:r>
              <a:rPr lang="tr-TR" sz="2800" dirty="0">
                <a:solidFill>
                  <a:schemeClr val="tx1"/>
                </a:solidFill>
              </a:rPr>
              <a:t>A)	Karbon monoksit    </a:t>
            </a:r>
          </a:p>
          <a:p>
            <a:pPr algn="l"/>
            <a:r>
              <a:rPr lang="tr-TR" sz="2800" dirty="0">
                <a:solidFill>
                  <a:schemeClr val="tx1"/>
                </a:solidFill>
              </a:rPr>
              <a:t>B)	Karbon dioksit  </a:t>
            </a:r>
          </a:p>
          <a:p>
            <a:pPr algn="l"/>
            <a:r>
              <a:rPr lang="tr-TR" sz="2800" dirty="0">
                <a:solidFill>
                  <a:schemeClr val="tx1"/>
                </a:solidFill>
              </a:rPr>
              <a:t>C)	Metan   </a:t>
            </a:r>
          </a:p>
          <a:p>
            <a:pPr algn="l"/>
            <a:r>
              <a:rPr lang="tr-TR" sz="2800" dirty="0">
                <a:solidFill>
                  <a:schemeClr val="tx1"/>
                </a:solidFill>
              </a:rPr>
              <a:t>D)	Hidrojen</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94</a:t>
            </a:fld>
            <a:endParaRPr lang="tr-TR"/>
          </a:p>
        </p:txBody>
      </p:sp>
    </p:spTree>
    <p:extLst>
      <p:ext uri="{BB962C8B-B14F-4D97-AF65-F5344CB8AC3E}">
        <p14:creationId xmlns:p14="http://schemas.microsoft.com/office/powerpoint/2010/main" val="896141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72)  Ekranlı araçlardaki çalışmalarda eğitim, aşağıdaki konulardan hangisini içerir?</a:t>
            </a:r>
          </a:p>
          <a:p>
            <a:pPr algn="l"/>
            <a:r>
              <a:rPr lang="tr-TR" sz="2800" dirty="0">
                <a:solidFill>
                  <a:schemeClr val="tx1"/>
                </a:solidFill>
              </a:rPr>
              <a:t>A)	Ekranlı araçlarla çalışmalarda riskler ve korunma yolları,</a:t>
            </a:r>
          </a:p>
          <a:p>
            <a:pPr algn="l"/>
            <a:r>
              <a:rPr lang="tr-TR" sz="2800" dirty="0">
                <a:solidFill>
                  <a:schemeClr val="tx1"/>
                </a:solidFill>
              </a:rPr>
              <a:t>B)	Doğru oturuş,</a:t>
            </a:r>
          </a:p>
          <a:p>
            <a:pPr algn="l"/>
            <a:r>
              <a:rPr lang="tr-TR" sz="2800" dirty="0">
                <a:solidFill>
                  <a:schemeClr val="tx1"/>
                </a:solidFill>
              </a:rPr>
              <a:t>C)	Ara dinlenmeleri ve egzersizler</a:t>
            </a:r>
          </a:p>
          <a:p>
            <a:pPr algn="l"/>
            <a:r>
              <a:rPr lang="tr-TR" sz="28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95</a:t>
            </a:fld>
            <a:endParaRPr lang="tr-TR"/>
          </a:p>
        </p:txBody>
      </p:sp>
    </p:spTree>
    <p:extLst>
      <p:ext uri="{BB962C8B-B14F-4D97-AF65-F5344CB8AC3E}">
        <p14:creationId xmlns:p14="http://schemas.microsoft.com/office/powerpoint/2010/main" val="1366343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73) Yükün hangi durumlarda elle taşınması, bilhassa sırt ve bel incinmesi riskine neden olabilir?</a:t>
            </a:r>
          </a:p>
          <a:p>
            <a:pPr algn="l"/>
            <a:endParaRPr lang="tr-TR" sz="2800" dirty="0">
              <a:solidFill>
                <a:schemeClr val="tx1"/>
              </a:solidFill>
            </a:endParaRPr>
          </a:p>
          <a:p>
            <a:pPr algn="l"/>
            <a:r>
              <a:rPr lang="tr-TR" sz="2800" dirty="0">
                <a:solidFill>
                  <a:schemeClr val="tx1"/>
                </a:solidFill>
              </a:rPr>
              <a:t>A)	 Çok ağır veya çok büyükse,</a:t>
            </a:r>
          </a:p>
          <a:p>
            <a:pPr algn="l"/>
            <a:r>
              <a:rPr lang="tr-TR" sz="2800" dirty="0">
                <a:solidFill>
                  <a:schemeClr val="tx1"/>
                </a:solidFill>
              </a:rPr>
              <a:t>B)	 Kaba veya </a:t>
            </a:r>
            <a:r>
              <a:rPr lang="tr-TR" sz="2800" dirty="0" err="1">
                <a:solidFill>
                  <a:schemeClr val="tx1"/>
                </a:solidFill>
              </a:rPr>
              <a:t>kavranılması</a:t>
            </a:r>
            <a:r>
              <a:rPr lang="tr-TR" sz="2800" dirty="0">
                <a:solidFill>
                  <a:schemeClr val="tx1"/>
                </a:solidFill>
              </a:rPr>
              <a:t> zorsa,</a:t>
            </a:r>
          </a:p>
          <a:p>
            <a:pPr algn="l"/>
            <a:r>
              <a:rPr lang="tr-TR" sz="2800" dirty="0">
                <a:solidFill>
                  <a:schemeClr val="tx1"/>
                </a:solidFill>
              </a:rPr>
              <a:t>C)	 Dengesiz veya içindekiler yer değiştiriyorsa</a:t>
            </a:r>
          </a:p>
          <a:p>
            <a:pPr algn="l"/>
            <a:r>
              <a:rPr lang="tr-TR" sz="28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96</a:t>
            </a:fld>
            <a:endParaRPr lang="tr-TR"/>
          </a:p>
        </p:txBody>
      </p:sp>
    </p:spTree>
    <p:extLst>
      <p:ext uri="{BB962C8B-B14F-4D97-AF65-F5344CB8AC3E}">
        <p14:creationId xmlns:p14="http://schemas.microsoft.com/office/powerpoint/2010/main" val="3610954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74) Aşağıda belirtilen çalışma şekillerinden hangisi bilhassa sırt ve bel incinmesi riskine neden olmaz?</a:t>
            </a:r>
          </a:p>
          <a:p>
            <a:pPr algn="l"/>
            <a:r>
              <a:rPr lang="tr-TR" sz="2800" dirty="0">
                <a:solidFill>
                  <a:schemeClr val="tx1"/>
                </a:solidFill>
              </a:rPr>
              <a:t>A)	Özellikle vücudun belden dönmesini gerektiren aşırı sık veya aşırı uzun süreli bedensel çalışmalar</a:t>
            </a:r>
          </a:p>
          <a:p>
            <a:pPr algn="l"/>
            <a:r>
              <a:rPr lang="tr-TR" sz="2800" dirty="0">
                <a:solidFill>
                  <a:schemeClr val="tx1"/>
                </a:solidFill>
              </a:rPr>
              <a:t>B)	Yeterince sıvı almadan yapılan çalışmalar</a:t>
            </a:r>
          </a:p>
          <a:p>
            <a:pPr algn="l"/>
            <a:r>
              <a:rPr lang="tr-TR" sz="2800" dirty="0">
                <a:solidFill>
                  <a:schemeClr val="tx1"/>
                </a:solidFill>
              </a:rPr>
              <a:t>C)	Yetersiz ara ve dinlenme süresi,</a:t>
            </a:r>
          </a:p>
          <a:p>
            <a:pPr algn="l"/>
            <a:r>
              <a:rPr lang="tr-TR" sz="2800" dirty="0">
                <a:solidFill>
                  <a:schemeClr val="tx1"/>
                </a:solidFill>
              </a:rPr>
              <a:t>D)	Aşırı kaldırma, indirme veya taşıma mesafeleri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97</a:t>
            </a:fld>
            <a:endParaRPr lang="tr-TR"/>
          </a:p>
        </p:txBody>
      </p:sp>
    </p:spTree>
    <p:extLst>
      <p:ext uri="{BB962C8B-B14F-4D97-AF65-F5344CB8AC3E}">
        <p14:creationId xmlns:p14="http://schemas.microsoft.com/office/powerpoint/2010/main" val="1804569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75)Yapı İşlerinde Sağlık ve Güvenlik Yönetmeliğine göre yapı işine başlamadan önce Bakanlığın ilgili bölge müdürlüğüne sunulan ön bildirimde aşağıdakilerden hangisinin bulunmasına gerek ir? </a:t>
            </a:r>
          </a:p>
          <a:p>
            <a:pPr algn="l"/>
            <a:r>
              <a:rPr lang="tr-TR" sz="2800" dirty="0">
                <a:solidFill>
                  <a:schemeClr val="tx1"/>
                </a:solidFill>
              </a:rPr>
              <a:t>A)	İnşaat alanında çalışacak tahmin edilen azami işçi sayısı</a:t>
            </a:r>
          </a:p>
          <a:p>
            <a:pPr algn="l"/>
            <a:r>
              <a:rPr lang="tr-TR" sz="2800" dirty="0">
                <a:solidFill>
                  <a:schemeClr val="tx1"/>
                </a:solidFill>
              </a:rPr>
              <a:t>B)	İşin planlanan başlama tarihi ve çalışma süresi</a:t>
            </a:r>
          </a:p>
          <a:p>
            <a:pPr algn="l"/>
            <a:r>
              <a:rPr lang="tr-TR" sz="2800" dirty="0">
                <a:solidFill>
                  <a:schemeClr val="tx1"/>
                </a:solidFill>
              </a:rPr>
              <a:t>C)	İnşaatta kullanılan iş ekipmanları sayısı</a:t>
            </a:r>
          </a:p>
          <a:p>
            <a:pPr algn="l"/>
            <a:r>
              <a:rPr lang="tr-TR" sz="28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98</a:t>
            </a:fld>
            <a:endParaRPr lang="tr-TR"/>
          </a:p>
        </p:txBody>
      </p:sp>
    </p:spTree>
    <p:extLst>
      <p:ext uri="{BB962C8B-B14F-4D97-AF65-F5344CB8AC3E}">
        <p14:creationId xmlns:p14="http://schemas.microsoft.com/office/powerpoint/2010/main" val="529716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76)  Aşağıdaki faktörlerden hangisi çatı çalışmalarında yüksekten düşmeye karşı korunma yöntemini belirlerken en az rol oynar? </a:t>
            </a:r>
          </a:p>
          <a:p>
            <a:pPr algn="l"/>
            <a:r>
              <a:rPr lang="tr-TR" sz="2800" dirty="0">
                <a:solidFill>
                  <a:schemeClr val="tx1"/>
                </a:solidFill>
              </a:rPr>
              <a:t>A)	Çatı </a:t>
            </a:r>
            <a:r>
              <a:rPr lang="tr-TR" sz="2800" dirty="0" smtClean="0">
                <a:solidFill>
                  <a:schemeClr val="tx1"/>
                </a:solidFill>
              </a:rPr>
              <a:t>üzerine ayrıca yapılan kaplamasının </a:t>
            </a:r>
            <a:r>
              <a:rPr lang="tr-TR" sz="2800" dirty="0">
                <a:solidFill>
                  <a:schemeClr val="tx1"/>
                </a:solidFill>
              </a:rPr>
              <a:t>cinsi</a:t>
            </a:r>
          </a:p>
          <a:p>
            <a:pPr algn="l"/>
            <a:r>
              <a:rPr lang="tr-TR" sz="2800" dirty="0">
                <a:solidFill>
                  <a:schemeClr val="tx1"/>
                </a:solidFill>
              </a:rPr>
              <a:t>B)	Çatının yüksekliği</a:t>
            </a:r>
          </a:p>
          <a:p>
            <a:pPr algn="l"/>
            <a:r>
              <a:rPr lang="tr-TR" sz="2800" dirty="0">
                <a:solidFill>
                  <a:schemeClr val="tx1"/>
                </a:solidFill>
              </a:rPr>
              <a:t>C)	Çatının eğimi</a:t>
            </a:r>
          </a:p>
          <a:p>
            <a:pPr algn="l"/>
            <a:r>
              <a:rPr lang="tr-TR" sz="2800" dirty="0">
                <a:solidFill>
                  <a:schemeClr val="tx1"/>
                </a:solidFill>
              </a:rPr>
              <a:t>D)	Çatıda çalışacak işçi sayısı</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99</a:t>
            </a:fld>
            <a:endParaRPr lang="tr-TR"/>
          </a:p>
        </p:txBody>
      </p:sp>
    </p:spTree>
    <p:extLst>
      <p:ext uri="{BB962C8B-B14F-4D97-AF65-F5344CB8AC3E}">
        <p14:creationId xmlns:p14="http://schemas.microsoft.com/office/powerpoint/2010/main" val="25024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1338</TotalTime>
  <Words>3482</Words>
  <Application>Microsoft Office PowerPoint</Application>
  <PresentationFormat>Ekran Gösterisi (4:3)</PresentationFormat>
  <Paragraphs>953</Paragraphs>
  <Slides>125</Slides>
  <Notes>102</Notes>
  <HiddenSlides>0</HiddenSlides>
  <MMClips>0</MMClips>
  <ScaleCrop>false</ScaleCrop>
  <HeadingPairs>
    <vt:vector size="4" baseType="variant">
      <vt:variant>
        <vt:lpstr>Tema</vt:lpstr>
      </vt:variant>
      <vt:variant>
        <vt:i4>1</vt:i4>
      </vt:variant>
      <vt:variant>
        <vt:lpstr>Slayt Başlıkları</vt:lpstr>
      </vt:variant>
      <vt:variant>
        <vt:i4>125</vt:i4>
      </vt:variant>
    </vt:vector>
  </HeadingPairs>
  <TitlesOfParts>
    <vt:vector size="126" baseType="lpstr">
      <vt:lpstr>Ofis Teması</vt:lpstr>
      <vt:lpstr>B</vt:lpstr>
      <vt:lpstr>1.</vt:lpstr>
      <vt:lpstr>D</vt:lpstr>
      <vt:lpstr>2.</vt:lpstr>
      <vt:lpstr>B</vt:lpstr>
      <vt:lpstr>B</vt:lpstr>
      <vt:lpstr>C</vt:lpstr>
      <vt:lpstr>B</vt:lpstr>
      <vt:lpstr>6.</vt:lpstr>
      <vt:lpstr>D</vt:lpstr>
      <vt:lpstr>7.</vt:lpstr>
      <vt:lpstr>A</vt:lpstr>
      <vt:lpstr>8.</vt:lpstr>
      <vt:lpstr>D</vt:lpstr>
      <vt:lpstr>D</vt:lpstr>
      <vt:lpstr>PowerPoint Sunusu</vt:lpstr>
      <vt:lpstr>C</vt:lpstr>
      <vt:lpstr>11.</vt:lpstr>
      <vt:lpstr>B</vt:lpstr>
      <vt:lpstr>A</vt:lpstr>
      <vt:lpstr>B</vt:lpstr>
      <vt:lpstr>D</vt:lpstr>
      <vt:lpstr>C</vt:lpstr>
      <vt:lpstr>D</vt:lpstr>
      <vt:lpstr>17</vt:lpstr>
      <vt:lpstr>A</vt:lpstr>
      <vt:lpstr>A</vt:lpstr>
      <vt:lpstr>A</vt:lpstr>
      <vt:lpstr>C</vt:lpstr>
      <vt:lpstr>D</vt:lpstr>
      <vt:lpstr>C</vt:lpstr>
      <vt:lpstr>23.</vt:lpstr>
      <vt:lpstr>B</vt:lpstr>
      <vt:lpstr>24.</vt:lpstr>
      <vt:lpstr>B</vt:lpstr>
      <vt:lpstr>25.</vt:lpstr>
      <vt:lpstr>D</vt:lpstr>
      <vt:lpstr>B</vt:lpstr>
      <vt:lpstr>27.</vt:lpstr>
      <vt:lpstr>C</vt:lpstr>
      <vt:lpstr>C</vt:lpstr>
      <vt:lpstr>C</vt:lpstr>
      <vt:lpstr>C</vt:lpstr>
      <vt:lpstr>31.</vt:lpstr>
      <vt:lpstr>B</vt:lpstr>
      <vt:lpstr>TITREŞIM YÖNETMELIĞI MADDE 5: </vt:lpstr>
      <vt:lpstr>C</vt:lpstr>
      <vt:lpstr>33.</vt:lpstr>
      <vt:lpstr>A</vt:lpstr>
      <vt:lpstr> 34.</vt:lpstr>
      <vt:lpstr>A</vt:lpstr>
      <vt:lpstr>B</vt:lpstr>
      <vt:lpstr>D</vt:lpstr>
      <vt:lpstr>37.</vt:lpstr>
      <vt:lpstr>D</vt:lpstr>
      <vt:lpstr>A</vt:lpstr>
      <vt:lpstr>PowerPoint Sunusu</vt:lpstr>
      <vt:lpstr>A</vt:lpstr>
      <vt:lpstr>40</vt:lpstr>
      <vt:lpstr>B</vt:lpstr>
      <vt:lpstr>41 </vt:lpstr>
      <vt:lpstr>C</vt:lpstr>
      <vt:lpstr>A</vt:lpstr>
      <vt:lpstr>D</vt:lpstr>
      <vt:lpstr>B</vt:lpstr>
      <vt:lpstr>B</vt:lpstr>
      <vt:lpstr>C</vt:lpstr>
      <vt:lpstr>47</vt:lpstr>
      <vt:lpstr>A</vt:lpstr>
      <vt:lpstr>B</vt:lpstr>
      <vt:lpstr>49</vt:lpstr>
      <vt:lpstr>D</vt:lpstr>
      <vt:lpstr>C</vt:lpstr>
      <vt:lpstr>A</vt:lpstr>
      <vt:lpstr>B</vt:lpstr>
      <vt:lpstr>B</vt:lpstr>
      <vt:lpstr>D</vt:lpstr>
      <vt:lpstr>C</vt:lpstr>
      <vt:lpstr>B</vt:lpstr>
      <vt:lpstr>A</vt:lpstr>
      <vt:lpstr>D</vt:lpstr>
      <vt:lpstr>C</vt:lpstr>
      <vt:lpstr>60.</vt:lpstr>
      <vt:lpstr>B</vt:lpstr>
      <vt:lpstr>C</vt:lpstr>
      <vt:lpstr>B</vt:lpstr>
      <vt:lpstr>B</vt:lpstr>
      <vt:lpstr>B</vt:lpstr>
      <vt:lpstr>D</vt:lpstr>
      <vt:lpstr>D</vt:lpstr>
      <vt:lpstr>A</vt:lpstr>
      <vt:lpstr>D</vt:lpstr>
      <vt:lpstr>B</vt:lpstr>
      <vt:lpstr>B</vt:lpstr>
      <vt:lpstr>D</vt:lpstr>
      <vt:lpstr>D</vt:lpstr>
      <vt:lpstr>B</vt:lpstr>
      <vt:lpstr>D</vt:lpstr>
      <vt:lpstr>A</vt:lpstr>
      <vt:lpstr>B</vt:lpstr>
      <vt:lpstr>D</vt:lpstr>
      <vt:lpstr>A</vt:lpstr>
      <vt:lpstr>B</vt:lpstr>
      <vt:lpstr>C</vt:lpstr>
      <vt:lpstr>B</vt:lpstr>
      <vt:lpstr>A</vt:lpstr>
      <vt:lpstr>D</vt:lpstr>
      <vt:lpstr>C</vt:lpstr>
      <vt:lpstr>B</vt:lpstr>
      <vt:lpstr>A</vt:lpstr>
      <vt:lpstr>A</vt:lpstr>
      <vt:lpstr>B</vt:lpstr>
      <vt:lpstr>C</vt:lpstr>
      <vt:lpstr>D</vt:lpstr>
      <vt:lpstr>C</vt:lpstr>
      <vt:lpstr>A</vt:lpstr>
      <vt:lpstr>C</vt:lpstr>
      <vt:lpstr>94</vt:lpstr>
      <vt:lpstr>D</vt:lpstr>
      <vt:lpstr>B</vt:lpstr>
      <vt:lpstr>D</vt:lpstr>
      <vt:lpstr>C</vt:lpstr>
      <vt:lpstr>B</vt:lpstr>
      <vt:lpstr>D</vt:lpstr>
      <vt:lpstr>İŞ GÜVENLİĞİ UZMANLIĞI  DENEME SINAVI IV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SEMİH</dc:creator>
  <cp:lastModifiedBy>SEMİH</cp:lastModifiedBy>
  <cp:revision>62</cp:revision>
  <dcterms:created xsi:type="dcterms:W3CDTF">2013-04-25T19:51:05Z</dcterms:created>
  <dcterms:modified xsi:type="dcterms:W3CDTF">2013-07-28T07:44:28Z</dcterms:modified>
</cp:coreProperties>
</file>