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3"/>
  </p:notesMasterIdLst>
  <p:sldIdLst>
    <p:sldId id="256" r:id="rId2"/>
    <p:sldId id="357" r:id="rId3"/>
    <p:sldId id="358" r:id="rId4"/>
    <p:sldId id="359" r:id="rId5"/>
    <p:sldId id="360" r:id="rId6"/>
    <p:sldId id="361" r:id="rId7"/>
    <p:sldId id="362" r:id="rId8"/>
    <p:sldId id="363" r:id="rId9"/>
    <p:sldId id="364" r:id="rId10"/>
    <p:sldId id="365" r:id="rId11"/>
    <p:sldId id="366" r:id="rId12"/>
    <p:sldId id="367" r:id="rId13"/>
    <p:sldId id="368" r:id="rId14"/>
    <p:sldId id="369" r:id="rId15"/>
    <p:sldId id="370" r:id="rId16"/>
    <p:sldId id="371" r:id="rId17"/>
    <p:sldId id="372" r:id="rId18"/>
    <p:sldId id="373" r:id="rId19"/>
    <p:sldId id="374" r:id="rId20"/>
    <p:sldId id="375" r:id="rId21"/>
    <p:sldId id="376" r:id="rId22"/>
    <p:sldId id="377" r:id="rId23"/>
    <p:sldId id="378" r:id="rId24"/>
    <p:sldId id="379" r:id="rId25"/>
    <p:sldId id="380" r:id="rId26"/>
    <p:sldId id="381" r:id="rId27"/>
    <p:sldId id="382" r:id="rId28"/>
    <p:sldId id="383" r:id="rId29"/>
    <p:sldId id="384" r:id="rId30"/>
    <p:sldId id="385" r:id="rId31"/>
    <p:sldId id="386" r:id="rId32"/>
    <p:sldId id="387" r:id="rId33"/>
    <p:sldId id="388" r:id="rId34"/>
    <p:sldId id="389" r:id="rId35"/>
    <p:sldId id="390" r:id="rId36"/>
    <p:sldId id="391" r:id="rId37"/>
    <p:sldId id="392" r:id="rId38"/>
    <p:sldId id="393" r:id="rId39"/>
    <p:sldId id="394" r:id="rId40"/>
    <p:sldId id="395" r:id="rId41"/>
    <p:sldId id="396" r:id="rId42"/>
    <p:sldId id="397" r:id="rId43"/>
    <p:sldId id="398" r:id="rId44"/>
    <p:sldId id="399" r:id="rId45"/>
    <p:sldId id="400" r:id="rId46"/>
    <p:sldId id="401" r:id="rId47"/>
    <p:sldId id="402" r:id="rId48"/>
    <p:sldId id="403" r:id="rId49"/>
    <p:sldId id="404" r:id="rId50"/>
    <p:sldId id="405" r:id="rId51"/>
    <p:sldId id="406" r:id="rId52"/>
    <p:sldId id="407" r:id="rId53"/>
    <p:sldId id="408" r:id="rId54"/>
    <p:sldId id="409" r:id="rId55"/>
    <p:sldId id="410" r:id="rId56"/>
    <p:sldId id="411" r:id="rId57"/>
    <p:sldId id="412" r:id="rId58"/>
    <p:sldId id="413" r:id="rId59"/>
    <p:sldId id="414" r:id="rId60"/>
    <p:sldId id="415" r:id="rId61"/>
    <p:sldId id="416" r:id="rId62"/>
    <p:sldId id="417" r:id="rId63"/>
    <p:sldId id="418" r:id="rId64"/>
    <p:sldId id="419" r:id="rId65"/>
    <p:sldId id="420" r:id="rId66"/>
    <p:sldId id="421" r:id="rId67"/>
    <p:sldId id="422" r:id="rId68"/>
    <p:sldId id="423" r:id="rId69"/>
    <p:sldId id="424" r:id="rId70"/>
    <p:sldId id="425" r:id="rId71"/>
    <p:sldId id="426" r:id="rId72"/>
    <p:sldId id="427" r:id="rId73"/>
    <p:sldId id="428" r:id="rId74"/>
    <p:sldId id="429" r:id="rId75"/>
    <p:sldId id="430" r:id="rId76"/>
    <p:sldId id="431" r:id="rId77"/>
    <p:sldId id="432" r:id="rId78"/>
    <p:sldId id="433" r:id="rId79"/>
    <p:sldId id="434" r:id="rId80"/>
    <p:sldId id="435" r:id="rId81"/>
    <p:sldId id="436" r:id="rId82"/>
    <p:sldId id="437" r:id="rId83"/>
    <p:sldId id="438" r:id="rId84"/>
    <p:sldId id="439" r:id="rId85"/>
    <p:sldId id="440" r:id="rId86"/>
    <p:sldId id="441" r:id="rId87"/>
    <p:sldId id="442" r:id="rId88"/>
    <p:sldId id="443" r:id="rId89"/>
    <p:sldId id="444" r:id="rId90"/>
    <p:sldId id="445" r:id="rId91"/>
    <p:sldId id="446" r:id="rId92"/>
    <p:sldId id="447" r:id="rId93"/>
    <p:sldId id="448" r:id="rId94"/>
    <p:sldId id="449" r:id="rId95"/>
    <p:sldId id="450" r:id="rId96"/>
    <p:sldId id="451" r:id="rId97"/>
    <p:sldId id="452" r:id="rId98"/>
    <p:sldId id="453" r:id="rId99"/>
    <p:sldId id="454" r:id="rId100"/>
    <p:sldId id="455" r:id="rId101"/>
    <p:sldId id="456" r:id="rId10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49" autoAdjust="0"/>
    <p:restoredTop sz="86374" autoAdjust="0"/>
  </p:normalViewPr>
  <p:slideViewPr>
    <p:cSldViewPr>
      <p:cViewPr>
        <p:scale>
          <a:sx n="125" d="100"/>
          <a:sy n="125" d="100"/>
        </p:scale>
        <p:origin x="-1188"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A25D2F1-5C4E-4D0D-A965-9C28B8BE0367}" type="datetimeFigureOut">
              <a:rPr lang="tr-TR"/>
              <a:pPr>
                <a:defRPr/>
              </a:pPr>
              <a:t>18/07/2013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9DAF0BB-4DB6-481F-9A6A-BD870117C681}" type="slidenum">
              <a:rPr lang="tr-TR"/>
              <a:pPr>
                <a:defRPr/>
              </a:pPr>
              <a:t>‹#›</a:t>
            </a:fld>
            <a:endParaRPr lang="tr-TR"/>
          </a:p>
        </p:txBody>
      </p:sp>
    </p:spTree>
    <p:extLst>
      <p:ext uri="{BB962C8B-B14F-4D97-AF65-F5344CB8AC3E}">
        <p14:creationId xmlns:p14="http://schemas.microsoft.com/office/powerpoint/2010/main" val="10514299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10</a:t>
            </a:fld>
            <a:endParaRPr lang="tr-T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100</a:t>
            </a:fld>
            <a:endParaRPr lang="tr-T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20836"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fld id="{E92DC723-DBED-4B40-A5C4-9287A9ED68B6}" type="slidenum">
              <a:rPr lang="tr-TR" sz="1200"/>
              <a:pPr algn="r"/>
              <a:t>101</a:t>
            </a:fld>
            <a:endParaRPr lang="tr-T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22</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23</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24</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25</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26</a:t>
            </a:fld>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27</a:t>
            </a:fld>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28</a:t>
            </a:fld>
            <a:endParaRPr 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29</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3</a:t>
            </a:fld>
            <a:endParaRPr 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30</a:t>
            </a:fld>
            <a:endParaRPr 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31</a:t>
            </a:fld>
            <a:endParaRPr lang="tr-T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32</a:t>
            </a:fld>
            <a:endParaRPr lang="tr-T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33</a:t>
            </a:fld>
            <a:endParaRPr lang="tr-T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34</a:t>
            </a:fld>
            <a:endParaRPr lang="tr-T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35</a:t>
            </a:fld>
            <a:endParaRPr lang="tr-T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36</a:t>
            </a:fld>
            <a:endParaRPr lang="tr-T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37</a:t>
            </a:fld>
            <a:endParaRPr lang="tr-T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38</a:t>
            </a:fld>
            <a:endParaRPr lang="tr-T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39</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4</a:t>
            </a:fld>
            <a:endParaRPr lang="tr-T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40</a:t>
            </a:fld>
            <a:endParaRPr lang="tr-T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41</a:t>
            </a:fld>
            <a:endParaRPr lang="tr-T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42</a:t>
            </a:fld>
            <a:endParaRPr lang="tr-T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43</a:t>
            </a:fld>
            <a:endParaRPr lang="tr-T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44</a:t>
            </a:fld>
            <a:endParaRPr lang="tr-T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45</a:t>
            </a:fld>
            <a:endParaRPr lang="tr-T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46</a:t>
            </a:fld>
            <a:endParaRPr lang="tr-T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47</a:t>
            </a:fld>
            <a:endParaRPr lang="tr-T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48</a:t>
            </a:fld>
            <a:endParaRPr lang="tr-T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49</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5</a:t>
            </a:fld>
            <a:endParaRPr lang="tr-T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50</a:t>
            </a:fld>
            <a:endParaRPr lang="tr-T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51</a:t>
            </a:fld>
            <a:endParaRPr lang="tr-T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52</a:t>
            </a:fld>
            <a:endParaRPr lang="tr-T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53</a:t>
            </a:fld>
            <a:endParaRPr lang="tr-T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54</a:t>
            </a:fld>
            <a:endParaRPr lang="tr-T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55</a:t>
            </a:fld>
            <a:endParaRPr lang="tr-T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56</a:t>
            </a:fld>
            <a:endParaRPr lang="tr-T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57</a:t>
            </a:fld>
            <a:endParaRPr lang="tr-T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58</a:t>
            </a:fld>
            <a:endParaRPr lang="tr-T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59</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6</a:t>
            </a:fld>
            <a:endParaRPr lang="tr-T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60</a:t>
            </a:fld>
            <a:endParaRPr lang="tr-T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61</a:t>
            </a:fld>
            <a:endParaRPr lang="tr-T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62</a:t>
            </a:fld>
            <a:endParaRPr lang="tr-T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63</a:t>
            </a:fld>
            <a:endParaRPr lang="tr-T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64</a:t>
            </a:fld>
            <a:endParaRPr lang="tr-T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65</a:t>
            </a:fld>
            <a:endParaRPr lang="tr-T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66</a:t>
            </a:fld>
            <a:endParaRPr lang="tr-T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67</a:t>
            </a:fld>
            <a:endParaRPr lang="tr-T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68</a:t>
            </a:fld>
            <a:endParaRPr lang="tr-T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69</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7</a:t>
            </a:fld>
            <a:endParaRPr lang="tr-T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70</a:t>
            </a:fld>
            <a:endParaRPr lang="tr-T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71</a:t>
            </a:fld>
            <a:endParaRPr lang="tr-T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72</a:t>
            </a:fld>
            <a:endParaRPr lang="tr-T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73</a:t>
            </a:fld>
            <a:endParaRPr lang="tr-T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74</a:t>
            </a:fld>
            <a:endParaRPr lang="tr-T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75</a:t>
            </a:fld>
            <a:endParaRPr lang="tr-T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76</a:t>
            </a:fld>
            <a:endParaRPr lang="tr-T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77</a:t>
            </a:fld>
            <a:endParaRPr lang="tr-T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78</a:t>
            </a:fld>
            <a:endParaRPr lang="tr-T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79</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8</a:t>
            </a:fld>
            <a:endParaRPr lang="tr-T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80</a:t>
            </a:fld>
            <a:endParaRPr lang="tr-T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81</a:t>
            </a:fld>
            <a:endParaRPr lang="tr-T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82</a:t>
            </a:fld>
            <a:endParaRPr lang="tr-T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83</a:t>
            </a:fld>
            <a:endParaRPr lang="tr-T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84</a:t>
            </a:fld>
            <a:endParaRPr lang="tr-T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85</a:t>
            </a:fld>
            <a:endParaRPr lang="tr-T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86</a:t>
            </a:fld>
            <a:endParaRPr lang="tr-T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87</a:t>
            </a:fld>
            <a:endParaRPr lang="tr-T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88</a:t>
            </a:fld>
            <a:endParaRPr lang="tr-T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89</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9</a:t>
            </a:fld>
            <a:endParaRPr lang="tr-T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90</a:t>
            </a:fld>
            <a:endParaRPr lang="tr-T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91</a:t>
            </a:fld>
            <a:endParaRPr lang="tr-T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92</a:t>
            </a:fld>
            <a:endParaRPr lang="tr-T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93</a:t>
            </a:fld>
            <a:endParaRPr lang="tr-T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94</a:t>
            </a:fld>
            <a:endParaRPr lang="tr-T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95</a:t>
            </a:fld>
            <a:endParaRPr lang="tr-T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96</a:t>
            </a:fld>
            <a:endParaRPr lang="tr-T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97</a:t>
            </a:fld>
            <a:endParaRPr lang="tr-T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98</a:t>
            </a:fld>
            <a:endParaRPr lang="tr-T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yt Görüntüsü Yer Tutucus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smtClean="0"/>
          </a:p>
        </p:txBody>
      </p:sp>
      <p:sp>
        <p:nvSpPr>
          <p:cNvPr id="17411"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0CB4B4B-120A-4486-85EB-1773BB495FD1}" type="slidenum">
              <a:rPr lang="tr-TR"/>
              <a:pPr fontAlgn="base">
                <a:spcBef>
                  <a:spcPct val="0"/>
                </a:spcBef>
                <a:spcAft>
                  <a:spcPct val="0"/>
                </a:spcAft>
              </a:pPr>
              <a:t>99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C06B741F-BA94-41AC-BBA7-E91C0585A0B3}" type="datetime1">
              <a:rPr lang="tr-TR"/>
              <a:pPr>
                <a:defRPr/>
              </a:pPr>
              <a:t>18/07/2013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4B7C1043-FB37-4145-826F-22A505C230DB}" type="slidenum">
              <a:rPr lang="tr-TR"/>
              <a:pPr>
                <a:defRPr/>
              </a:pPr>
              <a:t>‹#›</a:t>
            </a:fld>
            <a:endParaRPr lang="tr-TR"/>
          </a:p>
        </p:txBody>
      </p:sp>
    </p:spTree>
    <p:extLst>
      <p:ext uri="{BB962C8B-B14F-4D97-AF65-F5344CB8AC3E}">
        <p14:creationId xmlns:p14="http://schemas.microsoft.com/office/powerpoint/2010/main" val="115299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E4D2858-9566-418B-B790-90F6EB72B78F}" type="datetime1">
              <a:rPr lang="tr-TR"/>
              <a:pPr>
                <a:defRPr/>
              </a:pPr>
              <a:t>18/07/2013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D6E6AE6E-D396-450E-A69F-F78C5F79F396}" type="slidenum">
              <a:rPr lang="tr-TR"/>
              <a:pPr>
                <a:defRPr/>
              </a:pPr>
              <a:t>‹#›</a:t>
            </a:fld>
            <a:endParaRPr lang="tr-TR"/>
          </a:p>
        </p:txBody>
      </p:sp>
    </p:spTree>
    <p:extLst>
      <p:ext uri="{BB962C8B-B14F-4D97-AF65-F5344CB8AC3E}">
        <p14:creationId xmlns:p14="http://schemas.microsoft.com/office/powerpoint/2010/main" val="4075168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BA9FF032-8E6D-40D5-B15B-7E411B982A3C}" type="datetime1">
              <a:rPr lang="tr-TR"/>
              <a:pPr>
                <a:defRPr/>
              </a:pPr>
              <a:t>18/07/2013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8FB22ED-4BEF-486E-A438-6ED8596B99A7}" type="slidenum">
              <a:rPr lang="tr-TR"/>
              <a:pPr>
                <a:defRPr/>
              </a:pPr>
              <a:t>‹#›</a:t>
            </a:fld>
            <a:endParaRPr lang="tr-TR"/>
          </a:p>
        </p:txBody>
      </p:sp>
    </p:spTree>
    <p:extLst>
      <p:ext uri="{BB962C8B-B14F-4D97-AF65-F5344CB8AC3E}">
        <p14:creationId xmlns:p14="http://schemas.microsoft.com/office/powerpoint/2010/main" val="1403766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D1A1C32B-665B-4656-83F1-9A3EB72D90E3}" type="datetime1">
              <a:rPr lang="tr-TR"/>
              <a:pPr>
                <a:defRPr/>
              </a:pPr>
              <a:t>18/07/2013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988B27FD-AB22-4964-B91B-39F7442AC49F}" type="slidenum">
              <a:rPr lang="tr-TR"/>
              <a:pPr>
                <a:defRPr/>
              </a:pPr>
              <a:t>‹#›</a:t>
            </a:fld>
            <a:endParaRPr lang="tr-TR"/>
          </a:p>
        </p:txBody>
      </p:sp>
    </p:spTree>
    <p:extLst>
      <p:ext uri="{BB962C8B-B14F-4D97-AF65-F5344CB8AC3E}">
        <p14:creationId xmlns:p14="http://schemas.microsoft.com/office/powerpoint/2010/main" val="828117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50512571-0E92-4B60-858F-9A7172A97ED6}" type="datetime1">
              <a:rPr lang="tr-TR"/>
              <a:pPr>
                <a:defRPr/>
              </a:pPr>
              <a:t>18/07/2013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201C205D-6FF1-43E2-87D8-D989E903E699}" type="slidenum">
              <a:rPr lang="tr-TR"/>
              <a:pPr>
                <a:defRPr/>
              </a:pPr>
              <a:t>‹#›</a:t>
            </a:fld>
            <a:endParaRPr lang="tr-TR"/>
          </a:p>
        </p:txBody>
      </p:sp>
    </p:spTree>
    <p:extLst>
      <p:ext uri="{BB962C8B-B14F-4D97-AF65-F5344CB8AC3E}">
        <p14:creationId xmlns:p14="http://schemas.microsoft.com/office/powerpoint/2010/main" val="2417741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DB689988-759A-47A1-A94D-F5E1EF68C41A}" type="datetime1">
              <a:rPr lang="tr-TR"/>
              <a:pPr>
                <a:defRPr/>
              </a:pPr>
              <a:t>18/07/2013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26136436-F198-46CC-8F58-B2A965556C64}" type="slidenum">
              <a:rPr lang="tr-TR"/>
              <a:pPr>
                <a:defRPr/>
              </a:pPr>
              <a:t>‹#›</a:t>
            </a:fld>
            <a:endParaRPr lang="tr-TR"/>
          </a:p>
        </p:txBody>
      </p:sp>
    </p:spTree>
    <p:extLst>
      <p:ext uri="{BB962C8B-B14F-4D97-AF65-F5344CB8AC3E}">
        <p14:creationId xmlns:p14="http://schemas.microsoft.com/office/powerpoint/2010/main" val="1853195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6946E682-EFB9-4C6E-BAD7-F48F4D78D125}" type="datetime1">
              <a:rPr lang="tr-TR"/>
              <a:pPr>
                <a:defRPr/>
              </a:pPr>
              <a:t>18/07/2013</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268F3DB6-5130-411C-A0A5-99AF15A475A0}" type="slidenum">
              <a:rPr lang="tr-TR"/>
              <a:pPr>
                <a:defRPr/>
              </a:pPr>
              <a:t>‹#›</a:t>
            </a:fld>
            <a:endParaRPr lang="tr-TR"/>
          </a:p>
        </p:txBody>
      </p:sp>
    </p:spTree>
    <p:extLst>
      <p:ext uri="{BB962C8B-B14F-4D97-AF65-F5344CB8AC3E}">
        <p14:creationId xmlns:p14="http://schemas.microsoft.com/office/powerpoint/2010/main" val="248431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D79DB577-4530-4A53-BE16-FCE39FA1DE57}" type="datetime1">
              <a:rPr lang="tr-TR"/>
              <a:pPr>
                <a:defRPr/>
              </a:pPr>
              <a:t>18/07/2013</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17DEB257-3282-4EE6-982D-52208177D50E}" type="slidenum">
              <a:rPr lang="tr-TR"/>
              <a:pPr>
                <a:defRPr/>
              </a:pPr>
              <a:t>‹#›</a:t>
            </a:fld>
            <a:endParaRPr lang="tr-TR"/>
          </a:p>
        </p:txBody>
      </p:sp>
    </p:spTree>
    <p:extLst>
      <p:ext uri="{BB962C8B-B14F-4D97-AF65-F5344CB8AC3E}">
        <p14:creationId xmlns:p14="http://schemas.microsoft.com/office/powerpoint/2010/main" val="304892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D603CD8D-25E6-43A2-A08A-B920F2EEF082}" type="datetime1">
              <a:rPr lang="tr-TR"/>
              <a:pPr>
                <a:defRPr/>
              </a:pPr>
              <a:t>18/07/2013</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DD0D4352-DB7A-4982-8BD1-8D8C863EE550}" type="slidenum">
              <a:rPr lang="tr-TR"/>
              <a:pPr>
                <a:defRPr/>
              </a:pPr>
              <a:t>‹#›</a:t>
            </a:fld>
            <a:endParaRPr lang="tr-TR"/>
          </a:p>
        </p:txBody>
      </p:sp>
    </p:spTree>
    <p:extLst>
      <p:ext uri="{BB962C8B-B14F-4D97-AF65-F5344CB8AC3E}">
        <p14:creationId xmlns:p14="http://schemas.microsoft.com/office/powerpoint/2010/main" val="144967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2CDC2B5C-81A1-4BE4-9B47-6D2CA4FCA623}" type="datetime1">
              <a:rPr lang="tr-TR"/>
              <a:pPr>
                <a:defRPr/>
              </a:pPr>
              <a:t>18/07/2013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30ECC020-36BA-4B2F-B214-CAB00ED7959A}" type="slidenum">
              <a:rPr lang="tr-TR"/>
              <a:pPr>
                <a:defRPr/>
              </a:pPr>
              <a:t>‹#›</a:t>
            </a:fld>
            <a:endParaRPr lang="tr-TR"/>
          </a:p>
        </p:txBody>
      </p:sp>
    </p:spTree>
    <p:extLst>
      <p:ext uri="{BB962C8B-B14F-4D97-AF65-F5344CB8AC3E}">
        <p14:creationId xmlns:p14="http://schemas.microsoft.com/office/powerpoint/2010/main" val="373673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3EC064F3-36C7-4A4B-9C6E-D3F9D15B093B}" type="datetime1">
              <a:rPr lang="tr-TR"/>
              <a:pPr>
                <a:defRPr/>
              </a:pPr>
              <a:t>18/07/2013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5025C4A7-4866-44E3-A8B5-A62207F30383}" type="slidenum">
              <a:rPr lang="tr-TR"/>
              <a:pPr>
                <a:defRPr/>
              </a:pPr>
              <a:t>‹#›</a:t>
            </a:fld>
            <a:endParaRPr lang="tr-TR"/>
          </a:p>
        </p:txBody>
      </p:sp>
    </p:spTree>
    <p:extLst>
      <p:ext uri="{BB962C8B-B14F-4D97-AF65-F5344CB8AC3E}">
        <p14:creationId xmlns:p14="http://schemas.microsoft.com/office/powerpoint/2010/main" val="3193953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65D48C4-CBBF-4927-AD9A-C62F4D2D7492}" type="datetime1">
              <a:rPr lang="tr-TR"/>
              <a:pPr>
                <a:defRPr/>
              </a:pPr>
              <a:t>18/07/2013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EAD8AF8-68D3-4F9F-A100-92DF12A89843}"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1.	16 Haziran 1937 tarihinde yürürlüğe giren ve 1967 yılına kadar uygulamada kalmış olan Cumhuriyet döneminin ilk İş Kanunu aşağıdakilerden hangisidir?</a:t>
            </a:r>
          </a:p>
          <a:p>
            <a:pPr algn="l"/>
            <a:r>
              <a:rPr lang="tr-TR" sz="2800" dirty="0">
                <a:solidFill>
                  <a:schemeClr val="tx1"/>
                </a:solidFill>
              </a:rPr>
              <a:t>A)	931 sayılı İş Kanunu		</a:t>
            </a:r>
          </a:p>
          <a:p>
            <a:pPr algn="l"/>
            <a:r>
              <a:rPr lang="tr-TR" sz="2800" dirty="0">
                <a:solidFill>
                  <a:schemeClr val="tx1"/>
                </a:solidFill>
              </a:rPr>
              <a:t>B)	3008 sayılı İş Kanunu</a:t>
            </a:r>
          </a:p>
          <a:p>
            <a:pPr algn="l"/>
            <a:r>
              <a:rPr lang="tr-TR" sz="2800" dirty="0">
                <a:solidFill>
                  <a:schemeClr val="tx1"/>
                </a:solidFill>
              </a:rPr>
              <a:t>C)	1475 sayılı İş Kanunu		</a:t>
            </a:r>
          </a:p>
          <a:p>
            <a:pPr algn="l"/>
            <a:r>
              <a:rPr lang="tr-TR" sz="2800" dirty="0">
                <a:solidFill>
                  <a:schemeClr val="tx1"/>
                </a:solidFill>
              </a:rPr>
              <a:t>D)	4857 sayılı İş Kanunu</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1</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000" dirty="0">
                <a:solidFill>
                  <a:schemeClr val="tx1"/>
                </a:solidFill>
              </a:rPr>
              <a:t>10.	İş Kanununa göre asıl işveren-alt işveren ilişkisi ile ilgili olarak aşağıdakilerden hangisi yanlıştır? </a:t>
            </a:r>
          </a:p>
          <a:p>
            <a:pPr algn="l"/>
            <a:r>
              <a:rPr lang="tr-TR" sz="2000" dirty="0">
                <a:solidFill>
                  <a:schemeClr val="tx1"/>
                </a:solidFill>
              </a:rPr>
              <a:t>A)	Daha önce o işyerinde çalıştırılan kimse ile alt işveren ilişkisi kurulamaz.</a:t>
            </a:r>
          </a:p>
          <a:p>
            <a:pPr algn="l"/>
            <a:r>
              <a:rPr lang="tr-TR" sz="2000" dirty="0">
                <a:solidFill>
                  <a:schemeClr val="tx1"/>
                </a:solidFill>
              </a:rPr>
              <a:t>B)	Bir işverenden, işyerinde yürüttüğü mal veya hizmet üretimine ilişkin yardımcı işlerinde veya asıl işin bir bölümünde işletmenin veya işin gereği ile teknolojik nedenlerle uzmanlık gerektiren işlerde iş alan ve bu iş için görevlendirdiği işçilerini sadece bu işyerinde aldığı işte çalıştıran diğer işveren ile iş aldığı işveren arasında kurulan ilişkiye “asıl işveren- alt işveren ilişkisi” denir. </a:t>
            </a:r>
          </a:p>
          <a:p>
            <a:pPr algn="l"/>
            <a:r>
              <a:rPr lang="tr-TR" sz="2000" dirty="0">
                <a:solidFill>
                  <a:schemeClr val="tx1"/>
                </a:solidFill>
              </a:rPr>
              <a:t>C)	İş Kanunundan, iş sözleşmesinden veya alt işverenin taraf olduğu toplu iş sözleşmesinden doğan yükümlülüklerinden sadece alt işveren sorumludur.</a:t>
            </a:r>
          </a:p>
          <a:p>
            <a:pPr algn="l"/>
            <a:r>
              <a:rPr lang="tr-TR" sz="2000" dirty="0">
                <a:solidFill>
                  <a:schemeClr val="tx1"/>
                </a:solidFill>
              </a:rPr>
              <a:t>D)	İşletmenin veya işi gereği teknolojik nedenlerle uzmanlık gerektiren işler dışında asıl iş bölünerek alt işverene verilemez. </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10</a:t>
            </a:fld>
            <a:endParaRPr lang="tr-TR"/>
          </a:p>
        </p:txBody>
      </p:sp>
    </p:spTree>
    <p:extLst>
      <p:ext uri="{BB962C8B-B14F-4D97-AF65-F5344CB8AC3E}">
        <p14:creationId xmlns:p14="http://schemas.microsoft.com/office/powerpoint/2010/main" val="1574319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D</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100.	Aşağıdakilerden hangisi sözsüz iletişimin sözel iletilere göre daha güvenilir iletişim sağladığına kanıt olarak gösterilebilir? </a:t>
            </a:r>
          </a:p>
          <a:p>
            <a:pPr algn="l"/>
            <a:r>
              <a:rPr lang="tr-TR" sz="2800" dirty="0">
                <a:solidFill>
                  <a:schemeClr val="tx1"/>
                </a:solidFill>
              </a:rPr>
              <a:t>A)	İki kişinin duruşları, bakışları, giyimleri bile bir iletişim doğurur.</a:t>
            </a:r>
          </a:p>
          <a:p>
            <a:pPr algn="l"/>
            <a:r>
              <a:rPr lang="tr-TR" sz="2800" dirty="0">
                <a:solidFill>
                  <a:schemeClr val="tx1"/>
                </a:solidFill>
              </a:rPr>
              <a:t>B)	Mesajların daha iyi anlatılmasında faydalı olur.</a:t>
            </a:r>
          </a:p>
          <a:p>
            <a:pPr algn="l"/>
            <a:r>
              <a:rPr lang="tr-TR" sz="2800" dirty="0">
                <a:solidFill>
                  <a:schemeClr val="tx1"/>
                </a:solidFill>
              </a:rPr>
              <a:t>C)	Konuşma dili yetersizdir.</a:t>
            </a:r>
          </a:p>
          <a:p>
            <a:pPr algn="l"/>
            <a:r>
              <a:rPr lang="tr-TR" sz="2800" dirty="0">
                <a:solidFill>
                  <a:schemeClr val="tx1"/>
                </a:solidFill>
              </a:rPr>
              <a:t>D)	Beden dili çoğu kez saklanamaz ve ne dediği daha açıktır.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100</a:t>
            </a:fld>
            <a:endParaRPr lang="tr-TR"/>
          </a:p>
        </p:txBody>
      </p:sp>
    </p:spTree>
    <p:extLst>
      <p:ext uri="{BB962C8B-B14F-4D97-AF65-F5344CB8AC3E}">
        <p14:creationId xmlns:p14="http://schemas.microsoft.com/office/powerpoint/2010/main" val="1998276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457200" y="274638"/>
            <a:ext cx="8229600" cy="1570037"/>
          </a:xfrm>
        </p:spPr>
        <p:txBody>
          <a:bodyPr rtlCol="0">
            <a:normAutofit/>
          </a:bodyPr>
          <a:lstStyle/>
          <a:p>
            <a:pPr fontAlgn="auto">
              <a:spcAft>
                <a:spcPts val="0"/>
              </a:spcAft>
              <a:defRPr/>
            </a:pPr>
            <a:r>
              <a:rPr lang="tr-TR" dirty="0" smtClean="0">
                <a:solidFill>
                  <a:schemeClr val="tx2"/>
                </a:solidFill>
                <a:effectLst>
                  <a:outerShdw blurRad="38100" dist="38100" dir="2700000" algn="tl">
                    <a:srgbClr val="000000">
                      <a:alpha val="43137"/>
                    </a:srgbClr>
                  </a:outerShdw>
                </a:effectLst>
              </a:rPr>
              <a:t>İŞ GÜVENLİĞİ UZMANLIĞI</a:t>
            </a:r>
            <a:br>
              <a:rPr lang="tr-TR" dirty="0" smtClean="0">
                <a:solidFill>
                  <a:schemeClr val="tx2"/>
                </a:solidFill>
                <a:effectLst>
                  <a:outerShdw blurRad="38100" dist="38100" dir="2700000" algn="tl">
                    <a:srgbClr val="000000">
                      <a:alpha val="43137"/>
                    </a:srgbClr>
                  </a:outerShdw>
                </a:effectLst>
              </a:rPr>
            </a:br>
            <a:r>
              <a:rPr lang="tr-TR" dirty="0" smtClean="0">
                <a:solidFill>
                  <a:schemeClr val="tx2"/>
                </a:solidFill>
                <a:effectLst>
                  <a:outerShdw blurRad="38100" dist="38100" dir="2700000" algn="tl">
                    <a:srgbClr val="000000">
                      <a:alpha val="43137"/>
                    </a:srgbClr>
                  </a:outerShdw>
                </a:effectLst>
              </a:rPr>
              <a:t> DENEME SINAVI IV</a:t>
            </a:r>
            <a:endParaRPr lang="tr-TR" dirty="0">
              <a:solidFill>
                <a:schemeClr val="tx2"/>
              </a:solidFill>
              <a:effectLst>
                <a:outerShdw blurRad="38100" dist="38100" dir="2700000" algn="tl">
                  <a:srgbClr val="000000">
                    <a:alpha val="43137"/>
                  </a:srgbClr>
                </a:outerShdw>
              </a:effectLst>
            </a:endParaRPr>
          </a:p>
        </p:txBody>
      </p:sp>
      <p:pic>
        <p:nvPicPr>
          <p:cNvPr id="119811" name="İçerik Yer Tutucusu 5"/>
          <p:cNvPicPr>
            <a:picLocks noGrp="1" noChangeAspect="1"/>
          </p:cNvPicPr>
          <p:nvPr>
            <p:ph idx="4294967295"/>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468313" y="2492375"/>
            <a:ext cx="8272462" cy="2376488"/>
          </a:xfrm>
        </p:spPr>
      </p:pic>
      <p:sp>
        <p:nvSpPr>
          <p:cNvPr id="4" name="Slayt Numarası Yer Tutucusu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578C5B3-51B4-491F-B614-89B55F4803C5}" type="slidenum">
              <a:rPr lang="tr-TR" sz="1200">
                <a:solidFill>
                  <a:schemeClr val="tx1">
                    <a:tint val="75000"/>
                  </a:schemeClr>
                </a:solidFill>
                <a:latin typeface="+mn-lt"/>
              </a:rPr>
              <a:pPr algn="r" fontAlgn="auto">
                <a:spcBef>
                  <a:spcPts val="0"/>
                </a:spcBef>
                <a:spcAft>
                  <a:spcPts val="0"/>
                </a:spcAft>
                <a:defRPr/>
              </a:pPr>
              <a:t>101</a:t>
            </a:fld>
            <a:endParaRPr lang="tr-TR" sz="1200">
              <a:solidFill>
                <a:schemeClr val="tx1">
                  <a:tint val="75000"/>
                </a:schemeClr>
              </a:solidFill>
              <a:latin typeface="+mn-lt"/>
            </a:endParaRPr>
          </a:p>
        </p:txBody>
      </p:sp>
    </p:spTree>
    <p:extLst>
      <p:ext uri="{BB962C8B-B14F-4D97-AF65-F5344CB8AC3E}">
        <p14:creationId xmlns:p14="http://schemas.microsoft.com/office/powerpoint/2010/main" val="2029031588"/>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11.	İş Kanunu’na göre işçinin işverenden izin almaksızın veya haklı bir sebebe dayanmaksızın bir ayda en az kaç iş günü işine devam etmemesi işverenin haklı nedenle derhal iş sözleşmesini fesih hakkını doğurur? </a:t>
            </a:r>
          </a:p>
          <a:p>
            <a:pPr algn="l"/>
            <a:r>
              <a:rPr lang="tr-TR" sz="2800" dirty="0">
                <a:solidFill>
                  <a:schemeClr val="tx1"/>
                </a:solidFill>
              </a:rPr>
              <a:t>A) 2 iş günü 			B) 3 iş günü  </a:t>
            </a:r>
          </a:p>
          <a:p>
            <a:pPr algn="l"/>
            <a:r>
              <a:rPr lang="tr-TR" sz="2800" dirty="0">
                <a:solidFill>
                  <a:schemeClr val="tx1"/>
                </a:solidFill>
              </a:rPr>
              <a:t>C) 4 iş günü 			D) 5 iş günü</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11</a:t>
            </a:fld>
            <a:endParaRPr lang="tr-TR"/>
          </a:p>
        </p:txBody>
      </p:sp>
    </p:spTree>
    <p:extLst>
      <p:ext uri="{BB962C8B-B14F-4D97-AF65-F5344CB8AC3E}">
        <p14:creationId xmlns:p14="http://schemas.microsoft.com/office/powerpoint/2010/main" val="39167206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12.	Ülkemizde dayanağını, TBMM tarafından onaylanan uluslararası bir sözleşmeden alan tek denetim örgütlenmesi olan iş denetimi aşağıdaki kuruluşların hangisinin görevidir? </a:t>
            </a:r>
          </a:p>
          <a:p>
            <a:pPr algn="l"/>
            <a:endParaRPr lang="tr-TR" sz="2400" dirty="0">
              <a:solidFill>
                <a:schemeClr val="tx1"/>
              </a:solidFill>
            </a:endParaRPr>
          </a:p>
          <a:p>
            <a:pPr algn="l"/>
            <a:r>
              <a:rPr lang="tr-TR" sz="2400" dirty="0">
                <a:solidFill>
                  <a:schemeClr val="tx1"/>
                </a:solidFill>
              </a:rPr>
              <a:t>A)	İş Sağlığı ve Güvenliği Genel Müdürlüğü (İSGGM)</a:t>
            </a:r>
          </a:p>
          <a:p>
            <a:pPr algn="l"/>
            <a:r>
              <a:rPr lang="tr-TR" sz="2400" dirty="0">
                <a:solidFill>
                  <a:schemeClr val="tx1"/>
                </a:solidFill>
              </a:rPr>
              <a:t>B)	İş Teftiş Kurulu (İTK)</a:t>
            </a:r>
          </a:p>
          <a:p>
            <a:pPr algn="l"/>
            <a:r>
              <a:rPr lang="tr-TR" sz="2400" dirty="0">
                <a:solidFill>
                  <a:schemeClr val="tx1"/>
                </a:solidFill>
              </a:rPr>
              <a:t>C)	İş Sağlığı ve Güvenliği Merkezi Müdürlüğü (İSGÜM)</a:t>
            </a:r>
          </a:p>
          <a:p>
            <a:pPr algn="l"/>
            <a:r>
              <a:rPr lang="tr-TR" sz="2400" dirty="0">
                <a:solidFill>
                  <a:schemeClr val="tx1"/>
                </a:solidFill>
              </a:rPr>
              <a:t>D)	Sosyal Güvenlik Kurumu (SGK)</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12</a:t>
            </a:fld>
            <a:endParaRPr lang="tr-TR"/>
          </a:p>
        </p:txBody>
      </p:sp>
    </p:spTree>
    <p:extLst>
      <p:ext uri="{BB962C8B-B14F-4D97-AF65-F5344CB8AC3E}">
        <p14:creationId xmlns:p14="http://schemas.microsoft.com/office/powerpoint/2010/main" val="36309528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13.	Aşağıdakilerden hangisi Türkiye’nin onayladığı İş Sağlığı Hizmetlerine ilişkin Uluslararası Çalışma Örgütü ( ILO ) sözleşmesidir? </a:t>
            </a:r>
          </a:p>
          <a:p>
            <a:pPr algn="l"/>
            <a:r>
              <a:rPr lang="tr-TR" sz="2800" dirty="0">
                <a:solidFill>
                  <a:schemeClr val="tx1"/>
                </a:solidFill>
              </a:rPr>
              <a:t>A)	151 sayılı sözleşme </a:t>
            </a:r>
          </a:p>
          <a:p>
            <a:pPr algn="l"/>
            <a:r>
              <a:rPr lang="tr-TR" sz="2800" dirty="0">
                <a:solidFill>
                  <a:schemeClr val="tx1"/>
                </a:solidFill>
              </a:rPr>
              <a:t>B)	155 sayılı sözleşme </a:t>
            </a:r>
          </a:p>
          <a:p>
            <a:pPr algn="l"/>
            <a:r>
              <a:rPr lang="tr-TR" sz="2800" dirty="0">
                <a:solidFill>
                  <a:schemeClr val="tx1"/>
                </a:solidFill>
              </a:rPr>
              <a:t>C)	161 sayılı sözleşme </a:t>
            </a:r>
          </a:p>
          <a:p>
            <a:pPr algn="l"/>
            <a:r>
              <a:rPr lang="tr-TR" sz="2800" dirty="0">
                <a:solidFill>
                  <a:schemeClr val="tx1"/>
                </a:solidFill>
              </a:rPr>
              <a:t>D)	165 sayılı sözleşme</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13</a:t>
            </a:fld>
            <a:endParaRPr lang="tr-TR"/>
          </a:p>
        </p:txBody>
      </p:sp>
    </p:spTree>
    <p:extLst>
      <p:ext uri="{BB962C8B-B14F-4D97-AF65-F5344CB8AC3E}">
        <p14:creationId xmlns:p14="http://schemas.microsoft.com/office/powerpoint/2010/main" val="1883319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14.	İşyerinde bulunan onaylı defterin imzalanmaması veya düzenli tutulmasından aşağıdakilerden hangisi sorumludur?</a:t>
            </a:r>
          </a:p>
          <a:p>
            <a:pPr algn="l"/>
            <a:r>
              <a:rPr lang="tr-TR" sz="2800" dirty="0">
                <a:solidFill>
                  <a:schemeClr val="tx1"/>
                </a:solidFill>
              </a:rPr>
              <a:t>A)	İş Güvenliği Uzmanı		</a:t>
            </a:r>
          </a:p>
          <a:p>
            <a:pPr algn="l"/>
            <a:r>
              <a:rPr lang="tr-TR" sz="2800" dirty="0">
                <a:solidFill>
                  <a:schemeClr val="tx1"/>
                </a:solidFill>
              </a:rPr>
              <a:t>B)	İşyeri Hekimi</a:t>
            </a:r>
          </a:p>
          <a:p>
            <a:pPr algn="l"/>
            <a:r>
              <a:rPr lang="tr-TR" sz="2800" dirty="0">
                <a:solidFill>
                  <a:schemeClr val="tx1"/>
                </a:solidFill>
              </a:rPr>
              <a:t>C)	İşveren veya İşveren Vekili</a:t>
            </a:r>
          </a:p>
          <a:p>
            <a:pPr algn="l"/>
            <a:r>
              <a:rPr lang="tr-TR" sz="2800" dirty="0">
                <a:solidFill>
                  <a:schemeClr val="tx1"/>
                </a:solidFill>
              </a:rPr>
              <a:t>D)	İnsan Kaynakları Müdürü</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14</a:t>
            </a:fld>
            <a:endParaRPr lang="tr-TR"/>
          </a:p>
        </p:txBody>
      </p:sp>
    </p:spTree>
    <p:extLst>
      <p:ext uri="{BB962C8B-B14F-4D97-AF65-F5344CB8AC3E}">
        <p14:creationId xmlns:p14="http://schemas.microsoft.com/office/powerpoint/2010/main" val="31774431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15.	İşyerlerinde İş Sağlığı Güvenliği Kurulu’nun toplanma ve karar almaları açısından aşağıdaki ifadelerden hangisi doğrudur?</a:t>
            </a:r>
          </a:p>
          <a:p>
            <a:pPr algn="l"/>
            <a:r>
              <a:rPr lang="tr-TR" sz="2400" dirty="0">
                <a:solidFill>
                  <a:schemeClr val="tx1"/>
                </a:solidFill>
              </a:rPr>
              <a:t>A)	Kurulun gündemine konu önermek ancak kurula seçilmiş olan işçiler için mümkündür.</a:t>
            </a:r>
          </a:p>
          <a:p>
            <a:pPr algn="l"/>
            <a:r>
              <a:rPr lang="tr-TR" sz="2400" dirty="0">
                <a:solidFill>
                  <a:schemeClr val="tx1"/>
                </a:solidFill>
              </a:rPr>
              <a:t>B)	Kurulun toplanması için, başkanın onayı ile sekreter tarafından üyelere en az 48 saat önceden haber verilmesi gerekir.</a:t>
            </a:r>
          </a:p>
          <a:p>
            <a:pPr algn="l"/>
            <a:r>
              <a:rPr lang="tr-TR" sz="2400" dirty="0">
                <a:solidFill>
                  <a:schemeClr val="tx1"/>
                </a:solidFill>
              </a:rPr>
              <a:t>C)	İşveren veya işveren vekilinin katılamadığı zamanlarda toplantı yapılamaz.</a:t>
            </a:r>
          </a:p>
          <a:p>
            <a:pPr algn="l"/>
            <a:r>
              <a:rPr lang="tr-TR" sz="2400" dirty="0">
                <a:solidFill>
                  <a:schemeClr val="tx1"/>
                </a:solidFill>
              </a:rPr>
              <a:t>D)	Toplantı çağrısının </a:t>
            </a:r>
            <a:r>
              <a:rPr lang="tr-TR" sz="2400" dirty="0" err="1">
                <a:solidFill>
                  <a:schemeClr val="tx1"/>
                </a:solidFill>
              </a:rPr>
              <a:t>ya¬zılı</a:t>
            </a:r>
            <a:r>
              <a:rPr lang="tr-TR" sz="2400" dirty="0">
                <a:solidFill>
                  <a:schemeClr val="tx1"/>
                </a:solidFill>
              </a:rPr>
              <a:t> ve imza karşılığı yapılması zorunludur. </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15</a:t>
            </a:fld>
            <a:endParaRPr lang="tr-TR"/>
          </a:p>
        </p:txBody>
      </p:sp>
    </p:spTree>
    <p:extLst>
      <p:ext uri="{BB962C8B-B14F-4D97-AF65-F5344CB8AC3E}">
        <p14:creationId xmlns:p14="http://schemas.microsoft.com/office/powerpoint/2010/main" val="13937762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16.	ISO 9000-14001 ve OHSAS 18001’in ortak olmayan yönü aşağıdakilerden hangisidir? </a:t>
            </a:r>
          </a:p>
          <a:p>
            <a:pPr algn="l"/>
            <a:r>
              <a:rPr lang="tr-TR" sz="2800" dirty="0">
                <a:solidFill>
                  <a:schemeClr val="tx1"/>
                </a:solidFill>
              </a:rPr>
              <a:t>A) İş Sağlığı ve Güvenliği 	B) Proses Güvenliği </a:t>
            </a:r>
          </a:p>
          <a:p>
            <a:pPr algn="l"/>
            <a:r>
              <a:rPr lang="tr-TR" sz="2800" dirty="0">
                <a:solidFill>
                  <a:schemeClr val="tx1"/>
                </a:solidFill>
              </a:rPr>
              <a:t>C) Ürün Güvenliği 		D) Acil Durum </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16</a:t>
            </a:fld>
            <a:endParaRPr lang="tr-TR"/>
          </a:p>
        </p:txBody>
      </p:sp>
    </p:spTree>
    <p:extLst>
      <p:ext uri="{BB962C8B-B14F-4D97-AF65-F5344CB8AC3E}">
        <p14:creationId xmlns:p14="http://schemas.microsoft.com/office/powerpoint/2010/main" val="35597859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17.	Risk değerlendirmesi TS OHSAS 18001’in hangi aşamasında yapılır? </a:t>
            </a:r>
          </a:p>
          <a:p>
            <a:pPr algn="l"/>
            <a:r>
              <a:rPr lang="tr-TR" sz="2800" dirty="0">
                <a:solidFill>
                  <a:schemeClr val="tx1"/>
                </a:solidFill>
              </a:rPr>
              <a:t>A)	Politika belirlenmesi 	 </a:t>
            </a:r>
          </a:p>
          <a:p>
            <a:pPr algn="l"/>
            <a:r>
              <a:rPr lang="tr-TR" sz="2800" dirty="0">
                <a:solidFill>
                  <a:schemeClr val="tx1"/>
                </a:solidFill>
              </a:rPr>
              <a:t>B)	Planlama </a:t>
            </a:r>
          </a:p>
          <a:p>
            <a:pPr algn="l"/>
            <a:r>
              <a:rPr lang="tr-TR" sz="2800" dirty="0">
                <a:solidFill>
                  <a:schemeClr val="tx1"/>
                </a:solidFill>
              </a:rPr>
              <a:t>C)	Uygulama ve işlem 	</a:t>
            </a:r>
          </a:p>
          <a:p>
            <a:pPr algn="l"/>
            <a:r>
              <a:rPr lang="tr-TR" sz="2800" dirty="0">
                <a:solidFill>
                  <a:schemeClr val="tx1"/>
                </a:solidFill>
              </a:rPr>
              <a:t>D)	Kontrol ve düzeltici faaliyet</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17</a:t>
            </a:fld>
            <a:endParaRPr lang="tr-TR"/>
          </a:p>
        </p:txBody>
      </p:sp>
    </p:spTree>
    <p:extLst>
      <p:ext uri="{BB962C8B-B14F-4D97-AF65-F5344CB8AC3E}">
        <p14:creationId xmlns:p14="http://schemas.microsoft.com/office/powerpoint/2010/main" val="15167318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18.	“ Risk=İhtimal x Frekans x Şiddet ” formülü hangi risk değerlendirme metodunda kullanılmaktadır?</a:t>
            </a:r>
          </a:p>
          <a:p>
            <a:pPr algn="l"/>
            <a:r>
              <a:rPr lang="tr-TR" sz="2800" dirty="0">
                <a:solidFill>
                  <a:schemeClr val="tx1"/>
                </a:solidFill>
              </a:rPr>
              <a:t>A)	Matris</a:t>
            </a:r>
          </a:p>
          <a:p>
            <a:pPr algn="l"/>
            <a:r>
              <a:rPr lang="tr-TR" sz="2800" dirty="0">
                <a:solidFill>
                  <a:schemeClr val="tx1"/>
                </a:solidFill>
              </a:rPr>
              <a:t>B)	Hata ağacı analizi</a:t>
            </a:r>
          </a:p>
          <a:p>
            <a:pPr algn="l"/>
            <a:r>
              <a:rPr lang="tr-TR" sz="2800" dirty="0">
                <a:solidFill>
                  <a:schemeClr val="tx1"/>
                </a:solidFill>
              </a:rPr>
              <a:t>C)	Fine-Kinney</a:t>
            </a:r>
          </a:p>
          <a:p>
            <a:pPr algn="l"/>
            <a:r>
              <a:rPr lang="tr-TR" sz="2800" dirty="0">
                <a:solidFill>
                  <a:schemeClr val="tx1"/>
                </a:solidFill>
              </a:rPr>
              <a:t>D)	FMEA</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18</a:t>
            </a:fld>
            <a:endParaRPr lang="tr-TR"/>
          </a:p>
        </p:txBody>
      </p:sp>
    </p:spTree>
    <p:extLst>
      <p:ext uri="{BB962C8B-B14F-4D97-AF65-F5344CB8AC3E}">
        <p14:creationId xmlns:p14="http://schemas.microsoft.com/office/powerpoint/2010/main" val="1376712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200" dirty="0">
                <a:solidFill>
                  <a:schemeClr val="tx1"/>
                </a:solidFill>
              </a:rPr>
              <a:t>19.	Aşağıdakilerden hangisi İş Güvenliği Uzmanın görevleri arasında yer almaz?</a:t>
            </a:r>
          </a:p>
          <a:p>
            <a:pPr algn="l"/>
            <a:r>
              <a:rPr lang="tr-TR" sz="2200" dirty="0">
                <a:solidFill>
                  <a:schemeClr val="tx1"/>
                </a:solidFill>
              </a:rPr>
              <a:t>A)	İş sağlığı ve güvenliğiyle ilgili alınması gereken tedbirleri işverene yazılı olarak bildirmek</a:t>
            </a:r>
          </a:p>
          <a:p>
            <a:pPr algn="l"/>
            <a:r>
              <a:rPr lang="tr-TR" sz="2200" dirty="0">
                <a:solidFill>
                  <a:schemeClr val="tx1"/>
                </a:solidFill>
              </a:rPr>
              <a:t>B)	İşyerinde meydana gelen iş kazası ve meslek hastalıklarının nedenlerinin araştırılması ve tekrarlanmaması için alınacak önlemler konusunda çalışmalar yaparak işverene önerilerde bulunmak</a:t>
            </a:r>
          </a:p>
          <a:p>
            <a:pPr algn="l"/>
            <a:r>
              <a:rPr lang="tr-TR" sz="2200" dirty="0">
                <a:solidFill>
                  <a:schemeClr val="tx1"/>
                </a:solidFill>
              </a:rPr>
              <a:t>C)	İşyerinde periyodik sağlık kontrollerini yürütmek</a:t>
            </a:r>
          </a:p>
          <a:p>
            <a:pPr algn="l"/>
            <a:r>
              <a:rPr lang="tr-TR" sz="2200" dirty="0">
                <a:solidFill>
                  <a:schemeClr val="tx1"/>
                </a:solidFill>
              </a:rPr>
              <a:t>D)	Çalışma ortamının gözetiminin yapılması, işyerinde iş sağlığı ve güvenliği mevzuatı gereği yapılması gereken periyodik bakım, kontrol ve ölçümleri planlamak ve uygulamalarını kontrol etmek</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19</a:t>
            </a:fld>
            <a:endParaRPr lang="tr-TR"/>
          </a:p>
        </p:txBody>
      </p:sp>
    </p:spTree>
    <p:extLst>
      <p:ext uri="{BB962C8B-B14F-4D97-AF65-F5344CB8AC3E}">
        <p14:creationId xmlns:p14="http://schemas.microsoft.com/office/powerpoint/2010/main" val="36830730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D</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2.	Türkiye'de iş süresinin ilk kez sekiz saatle sınırlandırılmasını sağlayan kanun aşağıdakilerden hangisidir? </a:t>
            </a:r>
          </a:p>
          <a:p>
            <a:pPr algn="l"/>
            <a:r>
              <a:rPr lang="tr-TR" sz="2800" dirty="0">
                <a:solidFill>
                  <a:schemeClr val="tx1"/>
                </a:solidFill>
              </a:rPr>
              <a:t>A)	3008 sayılı İş Kanunu 	</a:t>
            </a:r>
          </a:p>
          <a:p>
            <a:pPr algn="l"/>
            <a:r>
              <a:rPr lang="tr-TR" sz="2800" dirty="0">
                <a:solidFill>
                  <a:schemeClr val="tx1"/>
                </a:solidFill>
              </a:rPr>
              <a:t>B)	Belediyeler Kanunu </a:t>
            </a:r>
          </a:p>
          <a:p>
            <a:pPr algn="l"/>
            <a:r>
              <a:rPr lang="tr-TR" sz="2800" dirty="0">
                <a:solidFill>
                  <a:schemeClr val="tx1"/>
                </a:solidFill>
              </a:rPr>
              <a:t>C)	Umumi Hıfzıssıhha Kanunu</a:t>
            </a:r>
          </a:p>
          <a:p>
            <a:pPr algn="l"/>
            <a:r>
              <a:rPr lang="tr-TR" sz="2800" dirty="0">
                <a:solidFill>
                  <a:schemeClr val="tx1"/>
                </a:solidFill>
              </a:rPr>
              <a:t>D)	Ereğli Havza-i </a:t>
            </a:r>
            <a:r>
              <a:rPr lang="tr-TR" sz="2800" dirty="0" err="1">
                <a:solidFill>
                  <a:schemeClr val="tx1"/>
                </a:solidFill>
              </a:rPr>
              <a:t>Fahmiye</a:t>
            </a:r>
            <a:r>
              <a:rPr lang="tr-TR" sz="2800" dirty="0">
                <a:solidFill>
                  <a:schemeClr val="tx1"/>
                </a:solidFill>
              </a:rPr>
              <a:t> Maden Amelesinin Hukukuna Müteallik Kanun</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2</a:t>
            </a:fld>
            <a:endParaRPr lang="tr-TR"/>
          </a:p>
        </p:txBody>
      </p:sp>
    </p:spTree>
    <p:extLst>
      <p:ext uri="{BB962C8B-B14F-4D97-AF65-F5344CB8AC3E}">
        <p14:creationId xmlns:p14="http://schemas.microsoft.com/office/powerpoint/2010/main" val="1354549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20.	Asli görevinin yanında iş sağlığı ve güvenliği ile ilgili önleme, koruma, tahliye, yangınla mücadele, ilk yardım ve benzeri konularda özel olarak görevlendirilmiş uygun donanım ve yeterli eğitime sahip kişi tanımı aşağıdakilerden hangisidir?</a:t>
            </a:r>
          </a:p>
          <a:p>
            <a:pPr algn="l"/>
            <a:r>
              <a:rPr lang="tr-TR" sz="2800" dirty="0">
                <a:solidFill>
                  <a:schemeClr val="tx1"/>
                </a:solidFill>
              </a:rPr>
              <a:t>A) Çalışan temsilcisi 	</a:t>
            </a:r>
            <a:r>
              <a:rPr lang="tr-TR" sz="2800" dirty="0" smtClean="0">
                <a:solidFill>
                  <a:schemeClr val="tx1"/>
                </a:solidFill>
              </a:rPr>
              <a:t>B</a:t>
            </a:r>
            <a:r>
              <a:rPr lang="tr-TR" sz="2800" dirty="0">
                <a:solidFill>
                  <a:schemeClr val="tx1"/>
                </a:solidFill>
              </a:rPr>
              <a:t>) Destek elemanı                                          C) Usta temsilcisi		</a:t>
            </a:r>
            <a:r>
              <a:rPr lang="tr-TR" sz="2800" dirty="0" smtClean="0">
                <a:solidFill>
                  <a:schemeClr val="tx1"/>
                </a:solidFill>
              </a:rPr>
              <a:t>D</a:t>
            </a:r>
            <a:r>
              <a:rPr lang="tr-TR" sz="2800" dirty="0">
                <a:solidFill>
                  <a:schemeClr val="tx1"/>
                </a:solidFill>
              </a:rPr>
              <a:t>) Tecrübeli personel</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20</a:t>
            </a:fld>
            <a:endParaRPr lang="tr-TR"/>
          </a:p>
        </p:txBody>
      </p:sp>
    </p:spTree>
    <p:extLst>
      <p:ext uri="{BB962C8B-B14F-4D97-AF65-F5344CB8AC3E}">
        <p14:creationId xmlns:p14="http://schemas.microsoft.com/office/powerpoint/2010/main" val="1264277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21.	6331 sayılı İş Sağlığı ve güvenliği Kanunu’na göre risk değerlendirmesi yapma yükümlülüğü hangi işyerleri için geçerlidir?</a:t>
            </a:r>
          </a:p>
          <a:p>
            <a:pPr algn="l"/>
            <a:r>
              <a:rPr lang="tr-TR" sz="2800" dirty="0">
                <a:solidFill>
                  <a:schemeClr val="tx1"/>
                </a:solidFill>
              </a:rPr>
              <a:t>A)	Bütün işyerleri</a:t>
            </a:r>
          </a:p>
          <a:p>
            <a:pPr algn="l"/>
            <a:r>
              <a:rPr lang="tr-TR" sz="2800" dirty="0">
                <a:solidFill>
                  <a:schemeClr val="tx1"/>
                </a:solidFill>
              </a:rPr>
              <a:t>B)	50 ve daha fazla işçi çalıştıran işyerleri</a:t>
            </a:r>
          </a:p>
          <a:p>
            <a:pPr algn="l"/>
            <a:r>
              <a:rPr lang="tr-TR" sz="2800" dirty="0">
                <a:solidFill>
                  <a:schemeClr val="tx1"/>
                </a:solidFill>
              </a:rPr>
              <a:t>C)	Çok tehlikeli işyerleri</a:t>
            </a:r>
          </a:p>
          <a:p>
            <a:pPr algn="l"/>
            <a:r>
              <a:rPr lang="tr-TR" sz="2800" dirty="0">
                <a:solidFill>
                  <a:schemeClr val="tx1"/>
                </a:solidFill>
              </a:rPr>
              <a:t>D)	Sanayiden sayılan işlerin yapıldığı işyerleri</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21</a:t>
            </a:fld>
            <a:endParaRPr lang="tr-TR"/>
          </a:p>
        </p:txBody>
      </p:sp>
    </p:spTree>
    <p:extLst>
      <p:ext uri="{BB962C8B-B14F-4D97-AF65-F5344CB8AC3E}">
        <p14:creationId xmlns:p14="http://schemas.microsoft.com/office/powerpoint/2010/main" val="32899598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A)	İşyerinde sağlık ve güvenlik hizmetini yürüten iş güvenliği uzmanları ile işyeri hekimleri.</a:t>
            </a:r>
          </a:p>
          <a:p>
            <a:pPr algn="l"/>
            <a:r>
              <a:rPr lang="tr-TR" sz="2800" dirty="0">
                <a:solidFill>
                  <a:schemeClr val="tx1"/>
                </a:solidFill>
              </a:rPr>
              <a:t>B)	İşyerindeki çalışan temsilcileri</a:t>
            </a:r>
          </a:p>
          <a:p>
            <a:pPr algn="l"/>
            <a:r>
              <a:rPr lang="tr-TR" sz="2800" dirty="0">
                <a:solidFill>
                  <a:schemeClr val="tx1"/>
                </a:solidFill>
              </a:rPr>
              <a:t>C)	İşyerindeki bütün birimleri temsil edecek şekilde belirlenen ve işyerinde yürütülen çalışmalar, mevcut veya muhtemel tehlike kaynakları ile riskler konusunda bilgi sahibi olmayan çalışanlar</a:t>
            </a:r>
          </a:p>
          <a:p>
            <a:pPr algn="l"/>
            <a:r>
              <a:rPr lang="tr-TR" sz="2800" dirty="0">
                <a:solidFill>
                  <a:schemeClr val="tx1"/>
                </a:solidFill>
              </a:rPr>
              <a:t>D)	İşyerindeki destek elemanları</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22</a:t>
            </a:fld>
            <a:endParaRPr lang="tr-TR"/>
          </a:p>
        </p:txBody>
      </p:sp>
    </p:spTree>
    <p:extLst>
      <p:ext uri="{BB962C8B-B14F-4D97-AF65-F5344CB8AC3E}">
        <p14:creationId xmlns:p14="http://schemas.microsoft.com/office/powerpoint/2010/main" val="1964531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23.	Aşağıdaki ifadelerden hangisi yanlıştır?</a:t>
            </a:r>
          </a:p>
          <a:p>
            <a:pPr algn="l"/>
            <a:r>
              <a:rPr lang="tr-TR" sz="2800" dirty="0">
                <a:solidFill>
                  <a:schemeClr val="tx1"/>
                </a:solidFill>
              </a:rPr>
              <a:t>A)	Tehlike ve risk aynı şey değildir.</a:t>
            </a:r>
          </a:p>
          <a:p>
            <a:pPr algn="l"/>
            <a:r>
              <a:rPr lang="tr-TR" sz="2800" dirty="0">
                <a:solidFill>
                  <a:schemeClr val="tx1"/>
                </a:solidFill>
              </a:rPr>
              <a:t>B)	Tehlike ve risk kavramları arasında farklılıklar vardır.</a:t>
            </a:r>
          </a:p>
          <a:p>
            <a:pPr algn="l"/>
            <a:r>
              <a:rPr lang="tr-TR" sz="2800" dirty="0">
                <a:solidFill>
                  <a:schemeClr val="tx1"/>
                </a:solidFill>
              </a:rPr>
              <a:t>C)	Tehlikeleri belirlemeden de riskleri değerlendirmek mümkündür.</a:t>
            </a:r>
          </a:p>
          <a:p>
            <a:pPr algn="l"/>
            <a:r>
              <a:rPr lang="tr-TR" sz="2800" dirty="0">
                <a:solidFill>
                  <a:schemeClr val="tx1"/>
                </a:solidFill>
              </a:rPr>
              <a:t>D)	Risk, tehlikenin meydana gelme olasılığı ile ortaya çıkan zararın şiddetinin bileşkesidir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23</a:t>
            </a:fld>
            <a:endParaRPr lang="tr-TR"/>
          </a:p>
        </p:txBody>
      </p:sp>
    </p:spTree>
    <p:extLst>
      <p:ext uri="{BB962C8B-B14F-4D97-AF65-F5344CB8AC3E}">
        <p14:creationId xmlns:p14="http://schemas.microsoft.com/office/powerpoint/2010/main" val="24623246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24.	Risk kişi tarafından ilk belirlendiğinde bir önem seviyesinde algılanır. Ancak zamanla önem seviyesinde bir düşüş gözlenir. Bu olaya ne denilmektedir?</a:t>
            </a:r>
          </a:p>
          <a:p>
            <a:pPr algn="l"/>
            <a:r>
              <a:rPr lang="tr-TR" sz="2800" dirty="0">
                <a:solidFill>
                  <a:schemeClr val="tx1"/>
                </a:solidFill>
              </a:rPr>
              <a:t>A) İlgisizlik			B) Kanıksama    </a:t>
            </a:r>
          </a:p>
          <a:p>
            <a:pPr algn="l"/>
            <a:r>
              <a:rPr lang="tr-TR" sz="2800" dirty="0">
                <a:solidFill>
                  <a:schemeClr val="tx1"/>
                </a:solidFill>
              </a:rPr>
              <a:t>C) Dikkatsizlik 		D) Önemsememe</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24</a:t>
            </a:fld>
            <a:endParaRPr lang="tr-TR"/>
          </a:p>
        </p:txBody>
      </p:sp>
    </p:spTree>
    <p:extLst>
      <p:ext uri="{BB962C8B-B14F-4D97-AF65-F5344CB8AC3E}">
        <p14:creationId xmlns:p14="http://schemas.microsoft.com/office/powerpoint/2010/main" val="96288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D</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200" dirty="0">
                <a:solidFill>
                  <a:schemeClr val="tx1"/>
                </a:solidFill>
              </a:rPr>
              <a:t>25.	Kabul edilebilir risk için hangisi doğrudur?</a:t>
            </a:r>
          </a:p>
          <a:p>
            <a:pPr algn="l"/>
            <a:r>
              <a:rPr lang="tr-TR" sz="2200" dirty="0">
                <a:solidFill>
                  <a:schemeClr val="tx1"/>
                </a:solidFill>
              </a:rPr>
              <a:t>A)	Tehlikeli ortamda çalışmaya razı olmak için kaçınılmaz bir durum olarak görülür ve riskle birlikte çalışma anlamına gelir.</a:t>
            </a:r>
          </a:p>
          <a:p>
            <a:pPr algn="l"/>
            <a:r>
              <a:rPr lang="tr-TR" sz="2200" dirty="0">
                <a:solidFill>
                  <a:schemeClr val="tx1"/>
                </a:solidFill>
              </a:rPr>
              <a:t>B)	İşletme şartlarının gerektirdiği bir olgu olarak kabul edilen bir durum olup, çalışmada zorunluluk olan bir durumu ifade eder.</a:t>
            </a:r>
          </a:p>
          <a:p>
            <a:pPr algn="l"/>
            <a:r>
              <a:rPr lang="tr-TR" sz="2200" dirty="0">
                <a:solidFill>
                  <a:schemeClr val="tx1"/>
                </a:solidFill>
              </a:rPr>
              <a:t>C)	Risk değerlendirmesi yaparken koyulan </a:t>
            </a:r>
            <a:r>
              <a:rPr lang="tr-TR" sz="2200" dirty="0" err="1">
                <a:solidFill>
                  <a:schemeClr val="tx1"/>
                </a:solidFill>
              </a:rPr>
              <a:t>subjektif</a:t>
            </a:r>
            <a:r>
              <a:rPr lang="tr-TR" sz="2200" dirty="0">
                <a:solidFill>
                  <a:schemeClr val="tx1"/>
                </a:solidFill>
              </a:rPr>
              <a:t> ölçülerin bir sonucudur ve doğruluğu veya yanlışlığı da işletmenin değerlendirmesine bağlıdır.</a:t>
            </a:r>
          </a:p>
          <a:p>
            <a:pPr algn="l"/>
            <a:r>
              <a:rPr lang="tr-TR" sz="2200" dirty="0">
                <a:solidFill>
                  <a:schemeClr val="tx1"/>
                </a:solidFill>
              </a:rPr>
              <a:t>D)	Yasal zorunluluklara ve işletmenin kendi İSG politikasına göre, tahammül edebileceği düzeye indirilmiş risk olarak ifade eder.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25</a:t>
            </a:fld>
            <a:endParaRPr lang="tr-TR"/>
          </a:p>
        </p:txBody>
      </p:sp>
    </p:spTree>
    <p:extLst>
      <p:ext uri="{BB962C8B-B14F-4D97-AF65-F5344CB8AC3E}">
        <p14:creationId xmlns:p14="http://schemas.microsoft.com/office/powerpoint/2010/main" val="39176060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26.	</a:t>
            </a:r>
            <a:r>
              <a:rPr lang="tr-TR" sz="2800" dirty="0" err="1">
                <a:solidFill>
                  <a:schemeClr val="tx1"/>
                </a:solidFill>
              </a:rPr>
              <a:t>FMEA’nın</a:t>
            </a:r>
            <a:r>
              <a:rPr lang="tr-TR" sz="2800" dirty="0">
                <a:solidFill>
                  <a:schemeClr val="tx1"/>
                </a:solidFill>
              </a:rPr>
              <a:t> kaç temel unsuru vardır?</a:t>
            </a:r>
          </a:p>
          <a:p>
            <a:pPr algn="l"/>
            <a:r>
              <a:rPr lang="tr-TR" sz="2800" dirty="0">
                <a:solidFill>
                  <a:schemeClr val="tx1"/>
                </a:solidFill>
              </a:rPr>
              <a:t>A)	 2 (İhtimal Ve Şiddet)</a:t>
            </a:r>
          </a:p>
          <a:p>
            <a:pPr algn="l"/>
            <a:r>
              <a:rPr lang="tr-TR" sz="2800" dirty="0">
                <a:solidFill>
                  <a:schemeClr val="tx1"/>
                </a:solidFill>
              </a:rPr>
              <a:t>B)	 1 (Tehlike)</a:t>
            </a:r>
          </a:p>
          <a:p>
            <a:pPr algn="l"/>
            <a:r>
              <a:rPr lang="tr-TR" sz="2800" dirty="0">
                <a:solidFill>
                  <a:schemeClr val="tx1"/>
                </a:solidFill>
              </a:rPr>
              <a:t>C)	 3 (İhtimal, Şiddet Ve Tespit Edilebilirlik)</a:t>
            </a:r>
          </a:p>
          <a:p>
            <a:pPr algn="l"/>
            <a:r>
              <a:rPr lang="tr-TR" sz="2800" dirty="0">
                <a:solidFill>
                  <a:schemeClr val="tx1"/>
                </a:solidFill>
              </a:rPr>
              <a:t>D)	 4 (Tehlike, Şiddet, Risk, Olasılık)</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26</a:t>
            </a:fld>
            <a:endParaRPr lang="tr-TR"/>
          </a:p>
        </p:txBody>
      </p:sp>
    </p:spTree>
    <p:extLst>
      <p:ext uri="{BB962C8B-B14F-4D97-AF65-F5344CB8AC3E}">
        <p14:creationId xmlns:p14="http://schemas.microsoft.com/office/powerpoint/2010/main" val="4332493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27.	Tehlikeli sınıfta yer alan bir işyerinde yapılmış olan risk değerlendirmesi kaç yıl sonra yenilenir?</a:t>
            </a:r>
          </a:p>
          <a:p>
            <a:pPr algn="l"/>
            <a:r>
              <a:rPr lang="tr-TR" sz="2800" dirty="0">
                <a:solidFill>
                  <a:schemeClr val="tx1"/>
                </a:solidFill>
              </a:rPr>
              <a:t>A) 	3 yıl			B) 4 yıl</a:t>
            </a:r>
          </a:p>
          <a:p>
            <a:pPr algn="l"/>
            <a:r>
              <a:rPr lang="tr-TR" sz="2800" dirty="0">
                <a:solidFill>
                  <a:schemeClr val="tx1"/>
                </a:solidFill>
              </a:rPr>
              <a:t>C) 	2 yıl			D) 6 yıl</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27</a:t>
            </a:fld>
            <a:endParaRPr lang="tr-TR"/>
          </a:p>
        </p:txBody>
      </p:sp>
    </p:spTree>
    <p:extLst>
      <p:ext uri="{BB962C8B-B14F-4D97-AF65-F5344CB8AC3E}">
        <p14:creationId xmlns:p14="http://schemas.microsoft.com/office/powerpoint/2010/main" val="2443303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28.	Aşağıda boş bırakılan alana hangi ifade gelmelidir.</a:t>
            </a:r>
          </a:p>
          <a:p>
            <a:pPr algn="l"/>
            <a:r>
              <a:rPr lang="tr-TR" sz="2800" dirty="0">
                <a:solidFill>
                  <a:schemeClr val="tx1"/>
                </a:solidFill>
              </a:rPr>
              <a:t>Titreşim ölçüm sonucu değeri ……… olarak ifade edilir.</a:t>
            </a:r>
          </a:p>
          <a:p>
            <a:pPr algn="l"/>
            <a:r>
              <a:rPr lang="tr-TR" sz="2800" dirty="0">
                <a:solidFill>
                  <a:schemeClr val="tx1"/>
                </a:solidFill>
              </a:rPr>
              <a:t>A) m/</a:t>
            </a:r>
            <a:r>
              <a:rPr lang="tr-TR" sz="2800" dirty="0" err="1">
                <a:solidFill>
                  <a:schemeClr val="tx1"/>
                </a:solidFill>
              </a:rPr>
              <a:t>sn</a:t>
            </a:r>
            <a:r>
              <a:rPr lang="tr-TR" sz="2800" dirty="0">
                <a:solidFill>
                  <a:schemeClr val="tx1"/>
                </a:solidFill>
              </a:rPr>
              <a:t>		 	B) m/sn²	</a:t>
            </a:r>
          </a:p>
          <a:p>
            <a:pPr algn="l"/>
            <a:r>
              <a:rPr lang="tr-TR" sz="2800" dirty="0">
                <a:solidFill>
                  <a:schemeClr val="tx1"/>
                </a:solidFill>
              </a:rPr>
              <a:t>C) m²/sn²			D) m²/</a:t>
            </a:r>
            <a:r>
              <a:rPr lang="tr-TR" sz="2800" dirty="0" err="1">
                <a:solidFill>
                  <a:schemeClr val="tx1"/>
                </a:solidFill>
              </a:rPr>
              <a:t>sn</a:t>
            </a:r>
            <a:endParaRPr lang="tr-TR" sz="2800" dirty="0">
              <a:solidFill>
                <a:schemeClr val="tx1"/>
              </a:solidFill>
            </a:endParaRP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28</a:t>
            </a:fld>
            <a:endParaRPr lang="tr-TR"/>
          </a:p>
        </p:txBody>
      </p:sp>
    </p:spTree>
    <p:extLst>
      <p:ext uri="{BB962C8B-B14F-4D97-AF65-F5344CB8AC3E}">
        <p14:creationId xmlns:p14="http://schemas.microsoft.com/office/powerpoint/2010/main" val="3976409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200" dirty="0">
                <a:solidFill>
                  <a:schemeClr val="tx1"/>
                </a:solidFill>
              </a:rPr>
              <a:t>29.	İş Güvenliği Uzmanlarının Görev, Yetki, Sorumluluk ve Eğitimleri Hakkında Yönetmelik uyarınca, iş güvenliği uzmanlarının, ilgili yönetmelikte belirtilen görevlerini yerine getirmek için aşağıda belirtilen görev sürelerinden hangisi doğrudur? </a:t>
            </a:r>
          </a:p>
          <a:p>
            <a:pPr algn="l"/>
            <a:r>
              <a:rPr lang="tr-TR" sz="2200" dirty="0">
                <a:solidFill>
                  <a:schemeClr val="tx1"/>
                </a:solidFill>
              </a:rPr>
              <a:t>A)	Az tehlikeli sınıfta yer alan işyerlerinde,  işçi başına ayda 10 dakika </a:t>
            </a:r>
          </a:p>
          <a:p>
            <a:pPr algn="l"/>
            <a:r>
              <a:rPr lang="tr-TR" sz="2200" dirty="0">
                <a:solidFill>
                  <a:schemeClr val="tx1"/>
                </a:solidFill>
              </a:rPr>
              <a:t>B)	Tehlikeli sınıfta yer alan işyerlerinde,  işçi başına ayda 20 dakika</a:t>
            </a:r>
          </a:p>
          <a:p>
            <a:pPr algn="l"/>
            <a:r>
              <a:rPr lang="tr-TR" sz="2200" dirty="0">
                <a:solidFill>
                  <a:schemeClr val="tx1"/>
                </a:solidFill>
              </a:rPr>
              <a:t>C)	Tehlikeli sınıfta yer alan işyerlerinde,  işçi başına yılda 30 dakika</a:t>
            </a:r>
          </a:p>
          <a:p>
            <a:pPr algn="l"/>
            <a:r>
              <a:rPr lang="tr-TR" sz="2200" dirty="0">
                <a:solidFill>
                  <a:schemeClr val="tx1"/>
                </a:solidFill>
              </a:rPr>
              <a:t>D)	Çok tehlikeli sınıfta yer alan işyerlerinde,  işçi başına ayda 30 dakika</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29</a:t>
            </a:fld>
            <a:endParaRPr lang="tr-TR"/>
          </a:p>
        </p:txBody>
      </p:sp>
    </p:spTree>
    <p:extLst>
      <p:ext uri="{BB962C8B-B14F-4D97-AF65-F5344CB8AC3E}">
        <p14:creationId xmlns:p14="http://schemas.microsoft.com/office/powerpoint/2010/main" val="1608952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3.	Aşağıdakilerden hangisi doğrudur?</a:t>
            </a:r>
          </a:p>
          <a:p>
            <a:pPr algn="l"/>
            <a:r>
              <a:rPr lang="tr-TR" sz="2800" dirty="0">
                <a:solidFill>
                  <a:schemeClr val="tx1"/>
                </a:solidFill>
              </a:rPr>
              <a:t>A)	İş sağlığı ve güvenliği kurallarına uymak yasal bir zorunluluktur.</a:t>
            </a:r>
          </a:p>
          <a:p>
            <a:pPr algn="l"/>
            <a:r>
              <a:rPr lang="tr-TR" sz="2800" dirty="0">
                <a:solidFill>
                  <a:schemeClr val="tx1"/>
                </a:solidFill>
              </a:rPr>
              <a:t>B)	İş sağlığı ve güvenliği kurallarına uymak işçinin keyfiyetindedir.</a:t>
            </a:r>
          </a:p>
          <a:p>
            <a:pPr algn="l"/>
            <a:r>
              <a:rPr lang="tr-TR" sz="2800" dirty="0">
                <a:solidFill>
                  <a:schemeClr val="tx1"/>
                </a:solidFill>
              </a:rPr>
              <a:t>C)	İş sağlığı ve güvenliği önlemlerini almak işverenin keyfiyetindedir.</a:t>
            </a:r>
          </a:p>
          <a:p>
            <a:pPr algn="l"/>
            <a:r>
              <a:rPr lang="tr-TR" sz="2800" dirty="0">
                <a:solidFill>
                  <a:schemeClr val="tx1"/>
                </a:solidFill>
              </a:rPr>
              <a:t>D)	İş sağlığı ve güvenliği eğitimlerine katılmak zorunlu değildir.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3</a:t>
            </a:fld>
            <a:endParaRPr lang="tr-TR"/>
          </a:p>
        </p:txBody>
      </p:sp>
    </p:spTree>
    <p:extLst>
      <p:ext uri="{BB962C8B-B14F-4D97-AF65-F5344CB8AC3E}">
        <p14:creationId xmlns:p14="http://schemas.microsoft.com/office/powerpoint/2010/main" val="4220741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30.	Havalandırma sistemlerinde </a:t>
            </a:r>
            <a:r>
              <a:rPr lang="tr-TR" sz="2800" dirty="0" err="1">
                <a:solidFill>
                  <a:schemeClr val="tx1"/>
                </a:solidFill>
              </a:rPr>
              <a:t>aspirasyon</a:t>
            </a:r>
            <a:r>
              <a:rPr lang="tr-TR" sz="2800" dirty="0">
                <a:solidFill>
                  <a:schemeClr val="tx1"/>
                </a:solidFill>
              </a:rPr>
              <a:t> tesisatının genel temizliği kaç ayda bir yapılmalıdır?</a:t>
            </a:r>
          </a:p>
          <a:p>
            <a:pPr algn="l"/>
            <a:r>
              <a:rPr lang="tr-TR" sz="2800" dirty="0">
                <a:solidFill>
                  <a:schemeClr val="tx1"/>
                </a:solidFill>
              </a:rPr>
              <a:t>A) 	3 ay       			B) 5 ay	          </a:t>
            </a:r>
          </a:p>
          <a:p>
            <a:pPr algn="l"/>
            <a:r>
              <a:rPr lang="tr-TR" sz="2800" dirty="0">
                <a:solidFill>
                  <a:schemeClr val="tx1"/>
                </a:solidFill>
              </a:rPr>
              <a:t>C) 	6 ay			D) 8 ay</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30</a:t>
            </a:fld>
            <a:endParaRPr lang="tr-TR"/>
          </a:p>
        </p:txBody>
      </p:sp>
    </p:spTree>
    <p:extLst>
      <p:ext uri="{BB962C8B-B14F-4D97-AF65-F5344CB8AC3E}">
        <p14:creationId xmlns:p14="http://schemas.microsoft.com/office/powerpoint/2010/main" val="40354261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31.	Yüksek bağıl nem, sıcaklığın düşük olması halinde, aşağıdaki etkilerden hangisine/ hangilerine neden olur?</a:t>
            </a:r>
          </a:p>
          <a:p>
            <a:pPr algn="l"/>
            <a:r>
              <a:rPr lang="tr-TR" sz="2800" dirty="0">
                <a:solidFill>
                  <a:schemeClr val="tx1"/>
                </a:solidFill>
              </a:rPr>
              <a:t>I-	Bunalma hissi</a:t>
            </a:r>
          </a:p>
          <a:p>
            <a:pPr algn="l"/>
            <a:r>
              <a:rPr lang="tr-TR" sz="2800" dirty="0">
                <a:solidFill>
                  <a:schemeClr val="tx1"/>
                </a:solidFill>
              </a:rPr>
              <a:t>II-	Ürperme hissi</a:t>
            </a:r>
          </a:p>
          <a:p>
            <a:pPr algn="l"/>
            <a:r>
              <a:rPr lang="tr-TR" sz="2800" dirty="0">
                <a:solidFill>
                  <a:schemeClr val="tx1"/>
                </a:solidFill>
              </a:rPr>
              <a:t>III-	Üşüme hissi</a:t>
            </a:r>
          </a:p>
          <a:p>
            <a:pPr algn="l"/>
            <a:endParaRPr lang="tr-TR" sz="2800" dirty="0">
              <a:solidFill>
                <a:schemeClr val="tx1"/>
              </a:solidFill>
            </a:endParaRPr>
          </a:p>
          <a:p>
            <a:pPr algn="l"/>
            <a:r>
              <a:rPr lang="tr-TR" sz="2800" dirty="0">
                <a:solidFill>
                  <a:schemeClr val="tx1"/>
                </a:solidFill>
              </a:rPr>
              <a:t>A) 	I-II-III			B) I-III</a:t>
            </a:r>
          </a:p>
          <a:p>
            <a:pPr algn="l"/>
            <a:r>
              <a:rPr lang="tr-TR" sz="2800" dirty="0">
                <a:solidFill>
                  <a:schemeClr val="tx1"/>
                </a:solidFill>
              </a:rPr>
              <a:t>C) 	II-III			D) I-II</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31</a:t>
            </a:fld>
            <a:endParaRPr lang="tr-TR"/>
          </a:p>
        </p:txBody>
      </p:sp>
    </p:spTree>
    <p:extLst>
      <p:ext uri="{BB962C8B-B14F-4D97-AF65-F5344CB8AC3E}">
        <p14:creationId xmlns:p14="http://schemas.microsoft.com/office/powerpoint/2010/main" val="4038855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32.	İşçinin gürültüye maruziyetinin belirlenmesinde hangisi doğrudur? </a:t>
            </a:r>
          </a:p>
          <a:p>
            <a:pPr algn="l"/>
            <a:r>
              <a:rPr lang="tr-TR" sz="2400" dirty="0">
                <a:solidFill>
                  <a:schemeClr val="tx1"/>
                </a:solidFill>
              </a:rPr>
              <a:t>A)	Kullanılan kişisel kulak koruyucunun koruyucu etkisi dikkate alınarak maruziyet sınır değeri uygulanır.</a:t>
            </a:r>
          </a:p>
          <a:p>
            <a:pPr algn="l"/>
            <a:r>
              <a:rPr lang="tr-TR" sz="2400" dirty="0">
                <a:solidFill>
                  <a:schemeClr val="tx1"/>
                </a:solidFill>
              </a:rPr>
              <a:t>B)	Kullanılan kişisel kulak koruyucusunun koruyucu etkisi dikkate alınarak en yüksek maruziyet etkin değeri uygulanır.</a:t>
            </a:r>
          </a:p>
          <a:p>
            <a:pPr algn="l"/>
            <a:r>
              <a:rPr lang="tr-TR" sz="2400" dirty="0">
                <a:solidFill>
                  <a:schemeClr val="tx1"/>
                </a:solidFill>
              </a:rPr>
              <a:t>C)	Kullanılan kişisel kulak koruyucusunun koruyucu etkisi dikkate alınarak en düşük maruziyet etkin değeri uygulanır.</a:t>
            </a:r>
          </a:p>
          <a:p>
            <a:pPr algn="l"/>
            <a:r>
              <a:rPr lang="tr-TR" sz="2400" dirty="0">
                <a:solidFill>
                  <a:schemeClr val="tx1"/>
                </a:solidFill>
              </a:rPr>
              <a:t>D)	Kullanılan kişisel kulak koruyucusunun etkisi dikkate alınmadan en yüksek maruziyet etkin değeri uygulanır. </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32</a:t>
            </a:fld>
            <a:endParaRPr lang="tr-TR"/>
          </a:p>
        </p:txBody>
      </p:sp>
    </p:spTree>
    <p:extLst>
      <p:ext uri="{BB962C8B-B14F-4D97-AF65-F5344CB8AC3E}">
        <p14:creationId xmlns:p14="http://schemas.microsoft.com/office/powerpoint/2010/main" val="2665563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33.	Titreşimin şiddet birimi.....................</a:t>
            </a:r>
            <a:r>
              <a:rPr lang="tr-TR" sz="2800" dirty="0" err="1">
                <a:solidFill>
                  <a:schemeClr val="tx1"/>
                </a:solidFill>
              </a:rPr>
              <a:t>dir</a:t>
            </a:r>
            <a:r>
              <a:rPr lang="tr-TR" sz="2800" dirty="0">
                <a:solidFill>
                  <a:schemeClr val="tx1"/>
                </a:solidFill>
              </a:rPr>
              <a:t>.</a:t>
            </a:r>
          </a:p>
          <a:p>
            <a:pPr algn="l"/>
            <a:r>
              <a:rPr lang="tr-TR" sz="2800" dirty="0">
                <a:solidFill>
                  <a:schemeClr val="tx1"/>
                </a:solidFill>
              </a:rPr>
              <a:t>A) W/cm²			B) N/cm²	</a:t>
            </a:r>
          </a:p>
          <a:p>
            <a:pPr algn="l"/>
            <a:r>
              <a:rPr lang="tr-TR" sz="2800" dirty="0">
                <a:solidFill>
                  <a:schemeClr val="tx1"/>
                </a:solidFill>
              </a:rPr>
              <a:t>C) Hertz			D) Db</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33</a:t>
            </a:fld>
            <a:endParaRPr lang="tr-TR"/>
          </a:p>
        </p:txBody>
      </p:sp>
    </p:spTree>
    <p:extLst>
      <p:ext uri="{BB962C8B-B14F-4D97-AF65-F5344CB8AC3E}">
        <p14:creationId xmlns:p14="http://schemas.microsoft.com/office/powerpoint/2010/main" val="14573232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34.	Canlı doku ile temasında, dokunun tahribatına neden olan maddeler ne olarak adlandırılır? </a:t>
            </a:r>
          </a:p>
          <a:p>
            <a:pPr algn="l"/>
            <a:r>
              <a:rPr lang="tr-TR" sz="2800" dirty="0">
                <a:solidFill>
                  <a:schemeClr val="tx1"/>
                </a:solidFill>
              </a:rPr>
              <a:t>A) 	Zararlı madde 		B) </a:t>
            </a:r>
            <a:r>
              <a:rPr lang="tr-TR" sz="2800" dirty="0" err="1">
                <a:solidFill>
                  <a:schemeClr val="tx1"/>
                </a:solidFill>
              </a:rPr>
              <a:t>Allerjik</a:t>
            </a:r>
            <a:r>
              <a:rPr lang="tr-TR" sz="2800" dirty="0">
                <a:solidFill>
                  <a:schemeClr val="tx1"/>
                </a:solidFill>
              </a:rPr>
              <a:t> madde </a:t>
            </a:r>
          </a:p>
          <a:p>
            <a:pPr algn="l"/>
            <a:r>
              <a:rPr lang="tr-TR" sz="2800" dirty="0">
                <a:solidFill>
                  <a:schemeClr val="tx1"/>
                </a:solidFill>
              </a:rPr>
              <a:t>C) 	Aşındırıcı madde 	 	D) Tahriş edici madde</a:t>
            </a:r>
          </a:p>
          <a:p>
            <a:pPr algn="l"/>
            <a:endParaRPr lang="tr-TR" sz="2800" dirty="0">
              <a:solidFill>
                <a:schemeClr val="tx1"/>
              </a:solidFill>
            </a:endParaRP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34</a:t>
            </a:fld>
            <a:endParaRPr lang="tr-TR"/>
          </a:p>
        </p:txBody>
      </p:sp>
    </p:spTree>
    <p:extLst>
      <p:ext uri="{BB962C8B-B14F-4D97-AF65-F5344CB8AC3E}">
        <p14:creationId xmlns:p14="http://schemas.microsoft.com/office/powerpoint/2010/main" val="41750717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35.	Malzeme güvenlik bilgi formlarındaki S1-S24 aşağıdakilerden hangisi ile açıklanabilir?</a:t>
            </a:r>
          </a:p>
          <a:p>
            <a:pPr algn="l"/>
            <a:r>
              <a:rPr lang="tr-TR" sz="2800" dirty="0">
                <a:solidFill>
                  <a:schemeClr val="tx1"/>
                </a:solidFill>
              </a:rPr>
              <a:t>A)	Kilit altında muhafaza ediniz-Deriyle temastan sakınınız</a:t>
            </a:r>
          </a:p>
          <a:p>
            <a:pPr algn="l"/>
            <a:r>
              <a:rPr lang="tr-TR" sz="2800" dirty="0">
                <a:solidFill>
                  <a:schemeClr val="tx1"/>
                </a:solidFill>
              </a:rPr>
              <a:t>B)	Hava ile temastan sakınınız-Gözle temastan sakınınız</a:t>
            </a:r>
          </a:p>
          <a:p>
            <a:pPr algn="l"/>
            <a:r>
              <a:rPr lang="tr-TR" sz="2800" dirty="0">
                <a:solidFill>
                  <a:schemeClr val="tx1"/>
                </a:solidFill>
              </a:rPr>
              <a:t>C)	Su ile temastan sakınınız-Hava ile temastan sakınınız</a:t>
            </a:r>
          </a:p>
          <a:p>
            <a:pPr algn="l"/>
            <a:r>
              <a:rPr lang="tr-TR" sz="2800" dirty="0">
                <a:solidFill>
                  <a:schemeClr val="tx1"/>
                </a:solidFill>
              </a:rPr>
              <a:t>D)	Uygun koruyucu elbise ile çalışınız-Uygun koruyucu eldiven kullanınız</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35</a:t>
            </a:fld>
            <a:endParaRPr lang="tr-TR"/>
          </a:p>
        </p:txBody>
      </p:sp>
    </p:spTree>
    <p:extLst>
      <p:ext uri="{BB962C8B-B14F-4D97-AF65-F5344CB8AC3E}">
        <p14:creationId xmlns:p14="http://schemas.microsoft.com/office/powerpoint/2010/main" val="40345648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36.	İşverenler, grup 3 ve/veya grup 4 biyolojik etkenlere maruz kalan çalışanların listesini, yapılan işin türünü, mümkünse hangi biyolojik etkene maruz kaldıklarını ve </a:t>
            </a:r>
            <a:r>
              <a:rPr lang="tr-TR" sz="2800" dirty="0" err="1">
                <a:solidFill>
                  <a:schemeClr val="tx1"/>
                </a:solidFill>
              </a:rPr>
              <a:t>maruziyetler</a:t>
            </a:r>
            <a:r>
              <a:rPr lang="tr-TR" sz="2800" dirty="0">
                <a:solidFill>
                  <a:schemeClr val="tx1"/>
                </a:solidFill>
              </a:rPr>
              <a:t>, kazalar ve olaylarla ilgili kayıtları, uygun bir şekilde tutar. Bu liste ve kayıtlar, maruziyet sona erdikten sonra en az kaç yıl saklanır?</a:t>
            </a:r>
          </a:p>
          <a:p>
            <a:pPr algn="l"/>
            <a:r>
              <a:rPr lang="tr-TR" sz="2800" dirty="0">
                <a:solidFill>
                  <a:schemeClr val="tx1"/>
                </a:solidFill>
              </a:rPr>
              <a:t>A) 10 yıl			B) 15 yıl                                              C) 30 yıl			D) 40 yıl</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36</a:t>
            </a:fld>
            <a:endParaRPr lang="tr-TR"/>
          </a:p>
        </p:txBody>
      </p:sp>
    </p:spTree>
    <p:extLst>
      <p:ext uri="{BB962C8B-B14F-4D97-AF65-F5344CB8AC3E}">
        <p14:creationId xmlns:p14="http://schemas.microsoft.com/office/powerpoint/2010/main" val="28672768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37.	Bireyin üstlendiği iki veya daha fazla rolün aynı zamanda ortaya çıkması, böylece bireyden zıt isteklerde bulunulması, kişide sıklıkla, öfke patlamaları, iç çatışmaları, yalnızlık hissi gibi durumlara neden olur. Buna ne ad verilir?</a:t>
            </a:r>
          </a:p>
          <a:p>
            <a:pPr algn="l"/>
            <a:r>
              <a:rPr lang="tr-TR" sz="2800" dirty="0">
                <a:solidFill>
                  <a:schemeClr val="tx1"/>
                </a:solidFill>
              </a:rPr>
              <a:t> A) Kariyer engeli	B)  Rol çatışması</a:t>
            </a:r>
          </a:p>
          <a:p>
            <a:pPr algn="l"/>
            <a:r>
              <a:rPr lang="tr-TR" sz="2800" dirty="0">
                <a:solidFill>
                  <a:schemeClr val="tx1"/>
                </a:solidFill>
              </a:rPr>
              <a:t> C) Rol belirsizliği	 D) </a:t>
            </a:r>
            <a:r>
              <a:rPr lang="tr-TR" sz="2800" dirty="0" err="1">
                <a:solidFill>
                  <a:schemeClr val="tx1"/>
                </a:solidFill>
              </a:rPr>
              <a:t>Absenteizm</a:t>
            </a:r>
            <a:endParaRPr lang="tr-TR" sz="2800" dirty="0">
              <a:solidFill>
                <a:schemeClr val="tx1"/>
              </a:solidFill>
            </a:endParaRP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37</a:t>
            </a:fld>
            <a:endParaRPr lang="tr-TR"/>
          </a:p>
        </p:txBody>
      </p:sp>
    </p:spTree>
    <p:extLst>
      <p:ext uri="{BB962C8B-B14F-4D97-AF65-F5344CB8AC3E}">
        <p14:creationId xmlns:p14="http://schemas.microsoft.com/office/powerpoint/2010/main" val="2460704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38.	Ekranlı araçlarla çalışanlara verilen eğitimlerden hangisi İş Sağlığı ve Güvenliği kapsamına girmez? </a:t>
            </a:r>
          </a:p>
          <a:p>
            <a:pPr algn="l"/>
            <a:r>
              <a:rPr lang="tr-TR" sz="2800" dirty="0">
                <a:solidFill>
                  <a:schemeClr val="tx1"/>
                </a:solidFill>
              </a:rPr>
              <a:t>A)	Hızlı yazma teknikleri</a:t>
            </a:r>
          </a:p>
          <a:p>
            <a:pPr algn="l"/>
            <a:r>
              <a:rPr lang="tr-TR" sz="2800" dirty="0">
                <a:solidFill>
                  <a:schemeClr val="tx1"/>
                </a:solidFill>
              </a:rPr>
              <a:t>B)	Doğru oturma şekilleri	</a:t>
            </a:r>
          </a:p>
          <a:p>
            <a:pPr algn="l"/>
            <a:r>
              <a:rPr lang="tr-TR" sz="2800" dirty="0">
                <a:solidFill>
                  <a:schemeClr val="tx1"/>
                </a:solidFill>
              </a:rPr>
              <a:t>C)	Zorlayıcı travmalar ve korunma yolları	</a:t>
            </a:r>
          </a:p>
          <a:p>
            <a:pPr algn="l"/>
            <a:r>
              <a:rPr lang="tr-TR" sz="2800" dirty="0">
                <a:solidFill>
                  <a:schemeClr val="tx1"/>
                </a:solidFill>
              </a:rPr>
              <a:t>D)	Gözlerin korunması</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38</a:t>
            </a:fld>
            <a:endParaRPr lang="tr-TR"/>
          </a:p>
        </p:txBody>
      </p:sp>
    </p:spTree>
    <p:extLst>
      <p:ext uri="{BB962C8B-B14F-4D97-AF65-F5344CB8AC3E}">
        <p14:creationId xmlns:p14="http://schemas.microsoft.com/office/powerpoint/2010/main" val="14428598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39.	</a:t>
            </a:r>
          </a:p>
          <a:p>
            <a:pPr algn="l"/>
            <a:r>
              <a:rPr lang="tr-TR" sz="2400" dirty="0">
                <a:solidFill>
                  <a:schemeClr val="tx1"/>
                </a:solidFill>
              </a:rPr>
              <a:t>I-	Dizlerinizi bükün sırtınızı değil </a:t>
            </a:r>
          </a:p>
          <a:p>
            <a:pPr algn="l"/>
            <a:r>
              <a:rPr lang="tr-TR" sz="2400" dirty="0">
                <a:solidFill>
                  <a:schemeClr val="tx1"/>
                </a:solidFill>
              </a:rPr>
              <a:t>II-	Yükü ilerisini görmenizi engellemeyecek bir pozisyonda tutun</a:t>
            </a:r>
          </a:p>
          <a:p>
            <a:pPr algn="l"/>
            <a:r>
              <a:rPr lang="tr-TR" sz="2400" dirty="0">
                <a:solidFill>
                  <a:schemeClr val="tx1"/>
                </a:solidFill>
              </a:rPr>
              <a:t>III-	Yüke yakın ayakta durun</a:t>
            </a:r>
          </a:p>
          <a:p>
            <a:pPr algn="l"/>
            <a:r>
              <a:rPr lang="tr-TR" sz="2400" dirty="0">
                <a:solidFill>
                  <a:schemeClr val="tx1"/>
                </a:solidFill>
              </a:rPr>
              <a:t>IV-	Yükü bacaklarınızla doğrularak kaldırın</a:t>
            </a:r>
          </a:p>
          <a:p>
            <a:pPr algn="l"/>
            <a:r>
              <a:rPr lang="tr-TR" sz="2400" dirty="0">
                <a:solidFill>
                  <a:schemeClr val="tx1"/>
                </a:solidFill>
              </a:rPr>
              <a:t>Aşağıda verilen yük kaldırma ile ilgili şıkları düzgün olarak sıraladığımızda aşağıdaki şıklardan hangisi doğrudur?</a:t>
            </a:r>
          </a:p>
          <a:p>
            <a:pPr algn="l"/>
            <a:r>
              <a:rPr lang="tr-TR" sz="2400" dirty="0">
                <a:solidFill>
                  <a:schemeClr val="tx1"/>
                </a:solidFill>
              </a:rPr>
              <a:t>A) I-II-III-IV			B)III-IV-II-I	 </a:t>
            </a:r>
          </a:p>
          <a:p>
            <a:pPr algn="l"/>
            <a:r>
              <a:rPr lang="tr-TR" sz="2400" dirty="0">
                <a:solidFill>
                  <a:schemeClr val="tx1"/>
                </a:solidFill>
              </a:rPr>
              <a:t>C) III-I-IV-II			D II-I-III-IV	 </a:t>
            </a:r>
          </a:p>
          <a:p>
            <a:pPr algn="l"/>
            <a:endParaRPr lang="tr-TR" sz="2400" dirty="0">
              <a:solidFill>
                <a:schemeClr val="tx1"/>
              </a:solidFill>
            </a:endParaRP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39</a:t>
            </a:fld>
            <a:endParaRPr lang="tr-TR"/>
          </a:p>
        </p:txBody>
      </p:sp>
    </p:spTree>
    <p:extLst>
      <p:ext uri="{BB962C8B-B14F-4D97-AF65-F5344CB8AC3E}">
        <p14:creationId xmlns:p14="http://schemas.microsoft.com/office/powerpoint/2010/main" val="37199918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000" dirty="0">
                <a:solidFill>
                  <a:schemeClr val="tx1"/>
                </a:solidFill>
              </a:rPr>
              <a:t>4.	Aşağıdakilerden hangisi iş sağlığı ve güvenliğinin amaç ve kapsamına uygun bir tanım değildir? </a:t>
            </a:r>
          </a:p>
          <a:p>
            <a:pPr algn="l"/>
            <a:r>
              <a:rPr lang="tr-TR" sz="2000" dirty="0">
                <a:solidFill>
                  <a:schemeClr val="tx1"/>
                </a:solidFill>
              </a:rPr>
              <a:t>A)	Kaza olduktan sonra konuyu ele alan ve kaza olasılıklarını ortadan kaldırmaya yönelik çalışmalar yapan teknik bir bilim dalıdır.</a:t>
            </a:r>
          </a:p>
          <a:p>
            <a:pPr algn="l"/>
            <a:r>
              <a:rPr lang="tr-TR" sz="2000" dirty="0">
                <a:solidFill>
                  <a:schemeClr val="tx1"/>
                </a:solidFill>
              </a:rPr>
              <a:t>B)	İşyerlerinde çalışanların işin yapılması ile ilgili olarak ortaya çıkan tehlikelerden, bedensel ve ruhsal olarak zarar görmemesi için alınması gerekli hukuki, teknik ve tıbbi önlemleri sağlamaya yönelik çalışmalardır.</a:t>
            </a:r>
          </a:p>
          <a:p>
            <a:pPr algn="l"/>
            <a:r>
              <a:rPr lang="tr-TR" sz="2000" dirty="0">
                <a:solidFill>
                  <a:schemeClr val="tx1"/>
                </a:solidFill>
              </a:rPr>
              <a:t>C)	İşin yapılması sırasında işçilerin karşılaştığı tehlikelerin ortadan kaldırılması veya azaltılması konusunda esas olarak işverene, kamu hukuku temelinde getirilen yükümlere ilişkin hukuk kurallarının bütünüdür.</a:t>
            </a:r>
          </a:p>
          <a:p>
            <a:pPr algn="l"/>
            <a:r>
              <a:rPr lang="tr-TR" sz="2000" dirty="0">
                <a:solidFill>
                  <a:schemeClr val="tx1"/>
                </a:solidFill>
              </a:rPr>
              <a:t>D)	İş yerlerindeki çalışma koşullarının sağlık ve güvenlik içinde olmasını temin eden ve sonucunda iş kazaları ile meslek hastalıklarını azaltan bir bilimdir.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4</a:t>
            </a:fld>
            <a:endParaRPr lang="tr-TR"/>
          </a:p>
        </p:txBody>
      </p:sp>
    </p:spTree>
    <p:extLst>
      <p:ext uri="{BB962C8B-B14F-4D97-AF65-F5344CB8AC3E}">
        <p14:creationId xmlns:p14="http://schemas.microsoft.com/office/powerpoint/2010/main" val="2272691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D</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40.	Aşağıdakilerden hangisi İş Sağlığı ve Güvenliği Politikası özelliklerinden değildir?</a:t>
            </a:r>
          </a:p>
          <a:p>
            <a:pPr algn="l"/>
            <a:r>
              <a:rPr lang="tr-TR" sz="2800" dirty="0">
                <a:solidFill>
                  <a:schemeClr val="tx1"/>
                </a:solidFill>
              </a:rPr>
              <a:t>A)	Kurumun, en üst yönetimi tarafından onanmış bir İSG politikası olacaktır. </a:t>
            </a:r>
          </a:p>
          <a:p>
            <a:pPr algn="l"/>
            <a:r>
              <a:rPr lang="tr-TR" sz="2800" dirty="0">
                <a:solidFill>
                  <a:schemeClr val="tx1"/>
                </a:solidFill>
              </a:rPr>
              <a:t>B)	İSG performansının devamlı iyileştirilmesine söz verilmiştir.</a:t>
            </a:r>
          </a:p>
          <a:p>
            <a:pPr algn="l"/>
            <a:r>
              <a:rPr lang="tr-TR" sz="2800" dirty="0">
                <a:solidFill>
                  <a:schemeClr val="tx1"/>
                </a:solidFill>
              </a:rPr>
              <a:t>C)	Bireysel İSG yükümlülüklerini bilebilmeleri için tüm çalışanlara iletilecektir. </a:t>
            </a:r>
          </a:p>
          <a:p>
            <a:pPr algn="l"/>
            <a:r>
              <a:rPr lang="tr-TR" sz="2800" dirty="0">
                <a:solidFill>
                  <a:schemeClr val="tx1"/>
                </a:solidFill>
              </a:rPr>
              <a:t>D)	İş yerinde yapılan çalışmaların sıralamasını yapmalıdır. </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40</a:t>
            </a:fld>
            <a:endParaRPr lang="tr-TR"/>
          </a:p>
        </p:txBody>
      </p:sp>
    </p:spTree>
    <p:extLst>
      <p:ext uri="{BB962C8B-B14F-4D97-AF65-F5344CB8AC3E}">
        <p14:creationId xmlns:p14="http://schemas.microsoft.com/office/powerpoint/2010/main" val="11059249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41.	Aşağıdaki uygulamalardan hangisi elektrik ark kaynakları kapsamı dışındadır? </a:t>
            </a:r>
          </a:p>
          <a:p>
            <a:pPr algn="l"/>
            <a:r>
              <a:rPr lang="tr-TR" sz="2800" dirty="0">
                <a:solidFill>
                  <a:schemeClr val="tx1"/>
                </a:solidFill>
              </a:rPr>
              <a:t>A)	Gaz kaynağı  	</a:t>
            </a:r>
          </a:p>
          <a:p>
            <a:pPr algn="l"/>
            <a:r>
              <a:rPr lang="tr-TR" sz="2800" dirty="0">
                <a:solidFill>
                  <a:schemeClr val="tx1"/>
                </a:solidFill>
              </a:rPr>
              <a:t>B)	Açık ark kaynağı  </a:t>
            </a:r>
          </a:p>
          <a:p>
            <a:pPr algn="l"/>
            <a:r>
              <a:rPr lang="tr-TR" sz="2800" dirty="0">
                <a:solidFill>
                  <a:schemeClr val="tx1"/>
                </a:solidFill>
              </a:rPr>
              <a:t>C)	Koruyucu gazla yapılan kaynak.  </a:t>
            </a:r>
          </a:p>
          <a:p>
            <a:pPr algn="l"/>
            <a:r>
              <a:rPr lang="tr-TR" sz="2800" dirty="0">
                <a:solidFill>
                  <a:schemeClr val="tx1"/>
                </a:solidFill>
              </a:rPr>
              <a:t>D)	Toz altı kaynağı </a:t>
            </a:r>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41</a:t>
            </a:fld>
            <a:endParaRPr lang="tr-TR"/>
          </a:p>
        </p:txBody>
      </p:sp>
    </p:spTree>
    <p:extLst>
      <p:ext uri="{BB962C8B-B14F-4D97-AF65-F5344CB8AC3E}">
        <p14:creationId xmlns:p14="http://schemas.microsoft.com/office/powerpoint/2010/main" val="29369706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42.	Yüksek gerilim tesislerinde ve havai hatlardaki çalışmalar kaç kişi ile yapılır? </a:t>
            </a:r>
          </a:p>
          <a:p>
            <a:pPr algn="l"/>
            <a:r>
              <a:rPr lang="tr-TR" sz="2800" dirty="0">
                <a:solidFill>
                  <a:schemeClr val="tx1"/>
                </a:solidFill>
              </a:rPr>
              <a:t>A)	1 çalışan yeterlidir  </a:t>
            </a:r>
          </a:p>
          <a:p>
            <a:pPr algn="l"/>
            <a:r>
              <a:rPr lang="tr-TR" sz="2800" dirty="0">
                <a:solidFill>
                  <a:schemeClr val="tx1"/>
                </a:solidFill>
              </a:rPr>
              <a:t>B)	1 çalışan + 1 izlemekle görevli en az 2 kişi  </a:t>
            </a:r>
          </a:p>
          <a:p>
            <a:pPr algn="l"/>
            <a:r>
              <a:rPr lang="tr-TR" sz="2800" dirty="0">
                <a:solidFill>
                  <a:schemeClr val="tx1"/>
                </a:solidFill>
              </a:rPr>
              <a:t>C)	2 çalışan + 1 izlemekle görevli en az 3 kişi  </a:t>
            </a:r>
          </a:p>
          <a:p>
            <a:pPr algn="l"/>
            <a:r>
              <a:rPr lang="tr-TR" sz="2800" dirty="0">
                <a:solidFill>
                  <a:schemeClr val="tx1"/>
                </a:solidFill>
              </a:rPr>
              <a:t>D)	En az 3 çalışan  </a:t>
            </a:r>
          </a:p>
          <a:p>
            <a:pPr algn="l"/>
            <a:endParaRPr lang="tr-TR" sz="2800" dirty="0">
              <a:solidFill>
                <a:schemeClr val="tx1"/>
              </a:solidFill>
            </a:endParaRP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42</a:t>
            </a:fld>
            <a:endParaRPr lang="tr-TR"/>
          </a:p>
        </p:txBody>
      </p:sp>
    </p:spTree>
    <p:extLst>
      <p:ext uri="{BB962C8B-B14F-4D97-AF65-F5344CB8AC3E}">
        <p14:creationId xmlns:p14="http://schemas.microsoft.com/office/powerpoint/2010/main" val="1904350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43.	Sigortalar emniyeti ile ilgili aşağıdakilerden hangisi yanlıştır? </a:t>
            </a:r>
          </a:p>
          <a:p>
            <a:pPr algn="l"/>
            <a:r>
              <a:rPr lang="tr-TR" sz="2400" dirty="0">
                <a:solidFill>
                  <a:schemeClr val="tx1"/>
                </a:solidFill>
              </a:rPr>
              <a:t>A)	Alternatif veya doğru akım devrelerinde kullanılan sigortalar kapalı bir tablo içine monte edilmeli  </a:t>
            </a:r>
          </a:p>
          <a:p>
            <a:pPr algn="l"/>
            <a:r>
              <a:rPr lang="tr-TR" sz="2400" dirty="0">
                <a:solidFill>
                  <a:schemeClr val="tx1"/>
                </a:solidFill>
              </a:rPr>
              <a:t>B)	Sigortalar değiştirilmeden önce gerilim dışı bırakılmalı ve gerilim yokluğu kontrol edilmelidir  </a:t>
            </a:r>
          </a:p>
          <a:p>
            <a:pPr algn="l"/>
            <a:r>
              <a:rPr lang="tr-TR" sz="2400" dirty="0">
                <a:solidFill>
                  <a:schemeClr val="tx1"/>
                </a:solidFill>
              </a:rPr>
              <a:t>C)	Elektrik tesislerinde orijinal olmayan, yamanmış ve tel sarılarak </a:t>
            </a:r>
            <a:r>
              <a:rPr lang="tr-TR" sz="2400" dirty="0" err="1">
                <a:solidFill>
                  <a:schemeClr val="tx1"/>
                </a:solidFill>
              </a:rPr>
              <a:t>köprülenmiş</a:t>
            </a:r>
            <a:r>
              <a:rPr lang="tr-TR" sz="2400" dirty="0">
                <a:solidFill>
                  <a:schemeClr val="tx1"/>
                </a:solidFill>
              </a:rPr>
              <a:t> sigortalarda kullanılabilir  </a:t>
            </a:r>
          </a:p>
          <a:p>
            <a:pPr algn="l"/>
            <a:r>
              <a:rPr lang="tr-TR" sz="2400" dirty="0">
                <a:solidFill>
                  <a:schemeClr val="tx1"/>
                </a:solidFill>
              </a:rPr>
              <a:t>D)	Şalter ve anahtarla akım kesilmeden tablo kutusu kapağı açılmamalı ve bu kapak kapanmadan akım verilmemelidir. </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43</a:t>
            </a:fld>
            <a:endParaRPr lang="tr-TR"/>
          </a:p>
        </p:txBody>
      </p:sp>
    </p:spTree>
    <p:extLst>
      <p:ext uri="{BB962C8B-B14F-4D97-AF65-F5344CB8AC3E}">
        <p14:creationId xmlns:p14="http://schemas.microsoft.com/office/powerpoint/2010/main" val="41250241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100" dirty="0">
                <a:solidFill>
                  <a:schemeClr val="tx1"/>
                </a:solidFill>
              </a:rPr>
              <a:t>44.	Aşağıdakilerden hangisi maden ve taş ocakları işletmelerinde ve tünel yapımında alınacak işçi sağlığı ve iş güvenliği önlemlerine ilişkin tüzükte yer almayan yanlış bir uygulamadır?  </a:t>
            </a:r>
          </a:p>
          <a:p>
            <a:pPr algn="l"/>
            <a:r>
              <a:rPr lang="tr-TR" sz="2100" dirty="0">
                <a:solidFill>
                  <a:schemeClr val="tx1"/>
                </a:solidFill>
              </a:rPr>
              <a:t>A)	Ocağın dışında, bütün elektrik akımını güvenlikle kesmeye yarayan bir ana devre kesicisi kurulur.  </a:t>
            </a:r>
          </a:p>
          <a:p>
            <a:pPr algn="l"/>
            <a:r>
              <a:rPr lang="tr-TR" sz="2100" dirty="0">
                <a:solidFill>
                  <a:schemeClr val="tx1"/>
                </a:solidFill>
              </a:rPr>
              <a:t>B)	Yağlı transformatörler ve yağlı devre kesiciler, yangına dayanıklı, ayrı oda veya bölmelere konur. Bir göçük halinde oluşacak tehlikeleri karşı da içerisinde su bulundurulur. </a:t>
            </a:r>
          </a:p>
          <a:p>
            <a:pPr algn="l"/>
            <a:r>
              <a:rPr lang="tr-TR" sz="2100" dirty="0">
                <a:solidFill>
                  <a:schemeClr val="tx1"/>
                </a:solidFill>
              </a:rPr>
              <a:t>C)	Tesisat projesi bakanlıkça onaylanan ocaklarda elektrik enerjisi kullanılabilir.</a:t>
            </a:r>
          </a:p>
          <a:p>
            <a:pPr algn="l"/>
            <a:r>
              <a:rPr lang="tr-TR" sz="2100" dirty="0">
                <a:solidFill>
                  <a:schemeClr val="tx1"/>
                </a:solidFill>
              </a:rPr>
              <a:t>D)	Yetkisiz kimselerin elektrik aygıtlarını almasının ve kullanmasının yasak olduğu bilgileri içeren yönerge, uygun yerlere asılır.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44</a:t>
            </a:fld>
            <a:endParaRPr lang="tr-TR"/>
          </a:p>
        </p:txBody>
      </p:sp>
    </p:spTree>
    <p:extLst>
      <p:ext uri="{BB962C8B-B14F-4D97-AF65-F5344CB8AC3E}">
        <p14:creationId xmlns:p14="http://schemas.microsoft.com/office/powerpoint/2010/main" val="3348396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D</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45.	Makine Emniyet Yönetmeliğine göre tel halatlarla ilgili yukarıdaki cümlelerden hangileri doğrudur?</a:t>
            </a:r>
          </a:p>
          <a:p>
            <a:pPr algn="l"/>
            <a:r>
              <a:rPr lang="tr-TR" sz="2800" dirty="0">
                <a:solidFill>
                  <a:schemeClr val="tx1"/>
                </a:solidFill>
              </a:rPr>
              <a:t>I-	Belirli periyotlarla uygun yağ ile yağlanmalıdır.</a:t>
            </a:r>
          </a:p>
          <a:p>
            <a:pPr algn="l"/>
            <a:r>
              <a:rPr lang="tr-TR" sz="2800" dirty="0">
                <a:solidFill>
                  <a:schemeClr val="tx1"/>
                </a:solidFill>
              </a:rPr>
              <a:t>II-	Kaynak alev ve ısılarına maruz bırakılmamalıdır. </a:t>
            </a:r>
          </a:p>
          <a:p>
            <a:pPr algn="l"/>
            <a:r>
              <a:rPr lang="tr-TR" sz="2800" dirty="0">
                <a:solidFill>
                  <a:schemeClr val="tx1"/>
                </a:solidFill>
              </a:rPr>
              <a:t>III-	Güvenlik kat sayısı en az 5 olmalıdır.</a:t>
            </a:r>
          </a:p>
          <a:p>
            <a:pPr algn="l"/>
            <a:r>
              <a:rPr lang="tr-TR" sz="2800" dirty="0">
                <a:solidFill>
                  <a:schemeClr val="tx1"/>
                </a:solidFill>
              </a:rPr>
              <a:t>A)  I ve III			B)  II ve III</a:t>
            </a:r>
          </a:p>
          <a:p>
            <a:pPr algn="l"/>
            <a:r>
              <a:rPr lang="tr-TR" sz="2800" dirty="0">
                <a:solidFill>
                  <a:schemeClr val="tx1"/>
                </a:solidFill>
              </a:rPr>
              <a:t>C) III				D)  I, II, III</a:t>
            </a:r>
          </a:p>
          <a:p>
            <a:pPr algn="l"/>
            <a:endParaRPr lang="tr-TR" sz="2800" dirty="0">
              <a:solidFill>
                <a:schemeClr val="tx1"/>
              </a:solidFill>
            </a:endParaRP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45</a:t>
            </a:fld>
            <a:endParaRPr lang="tr-TR"/>
          </a:p>
        </p:txBody>
      </p:sp>
    </p:spTree>
    <p:extLst>
      <p:ext uri="{BB962C8B-B14F-4D97-AF65-F5344CB8AC3E}">
        <p14:creationId xmlns:p14="http://schemas.microsoft.com/office/powerpoint/2010/main" val="1619591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46.	Makine Emniyeti Yönetmeliğine göre; kaldırma zincirleri, yeterli bir güvenlik düzeyi sağlayacak şekilde seçilmiş bir çalışma katsayısına sahip olmalıdır. Genel bir kural olarak bu katsayı aşağıdakilerden hangisidir?</a:t>
            </a:r>
          </a:p>
          <a:p>
            <a:pPr algn="l"/>
            <a:r>
              <a:rPr lang="tr-TR" sz="2800" dirty="0">
                <a:solidFill>
                  <a:schemeClr val="tx1"/>
                </a:solidFill>
              </a:rPr>
              <a:t> A) 7				B) 5</a:t>
            </a:r>
          </a:p>
          <a:p>
            <a:pPr algn="l"/>
            <a:r>
              <a:rPr lang="tr-TR" sz="2800" dirty="0">
                <a:solidFill>
                  <a:schemeClr val="tx1"/>
                </a:solidFill>
              </a:rPr>
              <a:t> C) 4				D) 3</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46</a:t>
            </a:fld>
            <a:endParaRPr lang="tr-TR"/>
          </a:p>
        </p:txBody>
      </p:sp>
    </p:spTree>
    <p:extLst>
      <p:ext uri="{BB962C8B-B14F-4D97-AF65-F5344CB8AC3E}">
        <p14:creationId xmlns:p14="http://schemas.microsoft.com/office/powerpoint/2010/main" val="42269987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47.	Kaldırma ve iletme ekipmanları beyan edilen yükün en az kaç katını, etkili ve güvenli bir şekilde kaldıracak ve askıda tutabilecek güçte olur ve bunların bu yüke dayanıklı ve yeterli yük frenleri bulunur?</a:t>
            </a:r>
          </a:p>
          <a:p>
            <a:pPr algn="l"/>
            <a:r>
              <a:rPr lang="tr-TR" sz="2800" dirty="0">
                <a:solidFill>
                  <a:schemeClr val="tx1"/>
                </a:solidFill>
              </a:rPr>
              <a:t> A) 1,5			B) 1,25</a:t>
            </a:r>
          </a:p>
          <a:p>
            <a:pPr algn="l"/>
            <a:r>
              <a:rPr lang="tr-TR" sz="2800" dirty="0">
                <a:solidFill>
                  <a:schemeClr val="tx1"/>
                </a:solidFill>
              </a:rPr>
              <a:t> C) 2				D) 1,75</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47</a:t>
            </a:fld>
            <a:endParaRPr lang="tr-TR"/>
          </a:p>
        </p:txBody>
      </p:sp>
    </p:spTree>
    <p:extLst>
      <p:ext uri="{BB962C8B-B14F-4D97-AF65-F5344CB8AC3E}">
        <p14:creationId xmlns:p14="http://schemas.microsoft.com/office/powerpoint/2010/main" val="2176902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48.	İş makinası kullanımı için ....................... </a:t>
            </a:r>
          </a:p>
          <a:p>
            <a:pPr algn="l"/>
            <a:r>
              <a:rPr lang="tr-TR" sz="2800" dirty="0">
                <a:solidFill>
                  <a:schemeClr val="tx1"/>
                </a:solidFill>
              </a:rPr>
              <a:t>Boşluğa hangi cümle yerleştirilmelidir?</a:t>
            </a:r>
          </a:p>
          <a:p>
            <a:pPr algn="l"/>
            <a:r>
              <a:rPr lang="tr-TR" sz="2800" dirty="0">
                <a:solidFill>
                  <a:schemeClr val="tx1"/>
                </a:solidFill>
              </a:rPr>
              <a:t>A)	Operatörlük Belgesi yeterlidir.</a:t>
            </a:r>
          </a:p>
          <a:p>
            <a:pPr algn="l"/>
            <a:r>
              <a:rPr lang="tr-TR" sz="2800" dirty="0">
                <a:solidFill>
                  <a:schemeClr val="tx1"/>
                </a:solidFill>
              </a:rPr>
              <a:t>B)	G sınıfı sürücü belgesi sahibi olunmalıdır.</a:t>
            </a:r>
          </a:p>
          <a:p>
            <a:pPr algn="l"/>
            <a:r>
              <a:rPr lang="tr-TR" sz="2800" dirty="0">
                <a:solidFill>
                  <a:schemeClr val="tx1"/>
                </a:solidFill>
              </a:rPr>
              <a:t>C)	A sınıfı sürücü belgesi yeterlidir.</a:t>
            </a:r>
          </a:p>
          <a:p>
            <a:pPr algn="l"/>
            <a:r>
              <a:rPr lang="tr-TR" sz="2800" dirty="0">
                <a:solidFill>
                  <a:schemeClr val="tx1"/>
                </a:solidFill>
              </a:rPr>
              <a:t>D)	B sınıfı sürücü belgesi yeterlidir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48</a:t>
            </a:fld>
            <a:endParaRPr lang="tr-TR"/>
          </a:p>
        </p:txBody>
      </p:sp>
    </p:spTree>
    <p:extLst>
      <p:ext uri="{BB962C8B-B14F-4D97-AF65-F5344CB8AC3E}">
        <p14:creationId xmlns:p14="http://schemas.microsoft.com/office/powerpoint/2010/main" val="486797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49.	Operatörler için en öncelikli uyarı işareti hangisidir? </a:t>
            </a:r>
          </a:p>
          <a:p>
            <a:pPr algn="l"/>
            <a:r>
              <a:rPr lang="tr-TR" sz="2800" dirty="0">
                <a:solidFill>
                  <a:schemeClr val="tx1"/>
                </a:solidFill>
              </a:rPr>
              <a:t>A)	Kim tarafından verilirse verilsin dur işareti</a:t>
            </a:r>
          </a:p>
          <a:p>
            <a:pPr algn="l"/>
            <a:r>
              <a:rPr lang="tr-TR" sz="2800" dirty="0">
                <a:solidFill>
                  <a:schemeClr val="tx1"/>
                </a:solidFill>
              </a:rPr>
              <a:t>B)	Trafik ikaz levhaları</a:t>
            </a:r>
          </a:p>
          <a:p>
            <a:pPr algn="l"/>
            <a:r>
              <a:rPr lang="tr-TR" sz="2800" dirty="0">
                <a:solidFill>
                  <a:schemeClr val="tx1"/>
                </a:solidFill>
              </a:rPr>
              <a:t>C)	Yol çizgileri</a:t>
            </a:r>
          </a:p>
          <a:p>
            <a:pPr algn="l"/>
            <a:r>
              <a:rPr lang="tr-TR" sz="2800" dirty="0">
                <a:solidFill>
                  <a:schemeClr val="tx1"/>
                </a:solidFill>
              </a:rPr>
              <a:t>D)	Yönerge</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49</a:t>
            </a:fld>
            <a:endParaRPr lang="tr-TR"/>
          </a:p>
        </p:txBody>
      </p:sp>
    </p:spTree>
    <p:extLst>
      <p:ext uri="{BB962C8B-B14F-4D97-AF65-F5344CB8AC3E}">
        <p14:creationId xmlns:p14="http://schemas.microsoft.com/office/powerpoint/2010/main" val="1424068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5.	Sosyal Güvenlik Kurumu (SGK) verilerine göre ülkemizde meydana gelen iş kazalarının en çok nedeni aşağıdakilerden hangisidir? </a:t>
            </a:r>
          </a:p>
          <a:p>
            <a:pPr algn="l"/>
            <a:r>
              <a:rPr lang="tr-TR" sz="2800" dirty="0">
                <a:solidFill>
                  <a:schemeClr val="tx1"/>
                </a:solidFill>
              </a:rPr>
              <a:t>A)	Makinelerin sebep olduğu kazalar</a:t>
            </a:r>
          </a:p>
          <a:p>
            <a:pPr algn="l"/>
            <a:r>
              <a:rPr lang="tr-TR" sz="2800" dirty="0">
                <a:solidFill>
                  <a:schemeClr val="tx1"/>
                </a:solidFill>
              </a:rPr>
              <a:t>B)	Düşen cisimlerin çarpıp devrilmesi</a:t>
            </a:r>
          </a:p>
          <a:p>
            <a:pPr algn="l"/>
            <a:r>
              <a:rPr lang="tr-TR" sz="2800" dirty="0">
                <a:solidFill>
                  <a:schemeClr val="tx1"/>
                </a:solidFill>
              </a:rPr>
              <a:t>C)	Bir veya birden fazla cismin sıkıştırılması, ezmesi, batması, kesmesi</a:t>
            </a:r>
          </a:p>
          <a:p>
            <a:pPr algn="l"/>
            <a:r>
              <a:rPr lang="tr-TR" sz="2800" dirty="0">
                <a:solidFill>
                  <a:schemeClr val="tx1"/>
                </a:solidFill>
              </a:rPr>
              <a:t>D)	Düşmeler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5</a:t>
            </a:fld>
            <a:endParaRPr lang="tr-TR"/>
          </a:p>
        </p:txBody>
      </p:sp>
    </p:spTree>
    <p:extLst>
      <p:ext uri="{BB962C8B-B14F-4D97-AF65-F5344CB8AC3E}">
        <p14:creationId xmlns:p14="http://schemas.microsoft.com/office/powerpoint/2010/main" val="1386938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50.	Genel olarak el aletlerinde alınması gereken aşağıdaki önlemlerden hangisi yanlıştır?</a:t>
            </a:r>
          </a:p>
          <a:p>
            <a:pPr algn="l"/>
            <a:r>
              <a:rPr lang="tr-TR" sz="2800" dirty="0">
                <a:solidFill>
                  <a:schemeClr val="tx1"/>
                </a:solidFill>
              </a:rPr>
              <a:t>A)	Kullanılacak alet ile kullanılacak parçanın ölçülerin birbirine uygun olması</a:t>
            </a:r>
          </a:p>
          <a:p>
            <a:pPr algn="l"/>
            <a:r>
              <a:rPr lang="tr-TR" sz="2800" dirty="0">
                <a:solidFill>
                  <a:schemeClr val="tx1"/>
                </a:solidFill>
              </a:rPr>
              <a:t>B)	Uygun yerde saklanması</a:t>
            </a:r>
          </a:p>
          <a:p>
            <a:pPr algn="l"/>
            <a:r>
              <a:rPr lang="tr-TR" sz="2800" dirty="0">
                <a:solidFill>
                  <a:schemeClr val="tx1"/>
                </a:solidFill>
              </a:rPr>
              <a:t>C)	Saplarının kolayca çıkması</a:t>
            </a:r>
          </a:p>
          <a:p>
            <a:pPr algn="l"/>
            <a:r>
              <a:rPr lang="tr-TR" sz="2800" dirty="0">
                <a:solidFill>
                  <a:schemeClr val="tx1"/>
                </a:solidFill>
              </a:rPr>
              <a:t>D)	Özel kutularında taşınması</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50</a:t>
            </a:fld>
            <a:endParaRPr lang="tr-TR"/>
          </a:p>
        </p:txBody>
      </p:sp>
    </p:spTree>
    <p:extLst>
      <p:ext uri="{BB962C8B-B14F-4D97-AF65-F5344CB8AC3E}">
        <p14:creationId xmlns:p14="http://schemas.microsoft.com/office/powerpoint/2010/main" val="3418777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51.	Daha önce benzin, fueloil vb. depolanması için kullanılmış kap, kaynakla tamir işleri aşağıdaki yöntemlerden hangisi ile yapılmalıdır?</a:t>
            </a:r>
          </a:p>
          <a:p>
            <a:pPr algn="l"/>
            <a:r>
              <a:rPr lang="tr-TR" sz="2400" dirty="0">
                <a:solidFill>
                  <a:schemeClr val="tx1"/>
                </a:solidFill>
              </a:rPr>
              <a:t>A)	Kap boşaltıldıktan sonra kaynak işlemi yapılmalıdır.</a:t>
            </a:r>
          </a:p>
          <a:p>
            <a:pPr algn="l"/>
            <a:r>
              <a:rPr lang="tr-TR" sz="2400" dirty="0">
                <a:solidFill>
                  <a:schemeClr val="tx1"/>
                </a:solidFill>
              </a:rPr>
              <a:t>B)	Kap boşaltıldıktan sonra buharla temizlenir sonra içerisine su (Azot vs. asal gazlar) doldurularak kaynak işlemi yapılmalıdır.</a:t>
            </a:r>
          </a:p>
          <a:p>
            <a:pPr algn="l"/>
            <a:r>
              <a:rPr lang="tr-TR" sz="2400" dirty="0">
                <a:solidFill>
                  <a:schemeClr val="tx1"/>
                </a:solidFill>
              </a:rPr>
              <a:t>C)	Kap yerinden sökülür ve doldurma ağzı aşağı gelecek şekilde 2 saat bekletildikten sonra kaynak işlemi yapılır.</a:t>
            </a:r>
          </a:p>
          <a:p>
            <a:pPr algn="l"/>
            <a:r>
              <a:rPr lang="tr-TR" sz="2400" dirty="0">
                <a:solidFill>
                  <a:schemeClr val="tx1"/>
                </a:solidFill>
              </a:rPr>
              <a:t>D)	Kap kaynak işlemimden önce su ile yıkanır ve daha sonra kaynak işlemi yapılır.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51</a:t>
            </a:fld>
            <a:endParaRPr lang="tr-TR"/>
          </a:p>
        </p:txBody>
      </p:sp>
    </p:spTree>
    <p:extLst>
      <p:ext uri="{BB962C8B-B14F-4D97-AF65-F5344CB8AC3E}">
        <p14:creationId xmlns:p14="http://schemas.microsoft.com/office/powerpoint/2010/main" val="2090582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52.	Bakım Onarım çalışmalarını iş sağlığı ve güvenliği bakımından en önemlisi aşağıdakilerden hangisidir?</a:t>
            </a:r>
          </a:p>
          <a:p>
            <a:pPr algn="l"/>
            <a:r>
              <a:rPr lang="tr-TR" sz="2800" dirty="0">
                <a:solidFill>
                  <a:schemeClr val="tx1"/>
                </a:solidFill>
              </a:rPr>
              <a:t>A)	Makine ve tesislerin ömrünün uzamasına katkıda bulunur</a:t>
            </a:r>
          </a:p>
          <a:p>
            <a:pPr algn="l"/>
            <a:r>
              <a:rPr lang="tr-TR" sz="2800" dirty="0">
                <a:solidFill>
                  <a:schemeClr val="tx1"/>
                </a:solidFill>
              </a:rPr>
              <a:t>B)	Beklenmedik arızaları önler</a:t>
            </a:r>
          </a:p>
          <a:p>
            <a:pPr algn="l"/>
            <a:r>
              <a:rPr lang="tr-TR" sz="2800" dirty="0">
                <a:solidFill>
                  <a:schemeClr val="tx1"/>
                </a:solidFill>
              </a:rPr>
              <a:t>C)	Malzeme hasarlarını önler</a:t>
            </a:r>
          </a:p>
          <a:p>
            <a:pPr algn="l"/>
            <a:r>
              <a:rPr lang="tr-TR" sz="2800" dirty="0">
                <a:solidFill>
                  <a:schemeClr val="tx1"/>
                </a:solidFill>
              </a:rPr>
              <a:t>D)	Zaman kayıplarını önler</a:t>
            </a:r>
          </a:p>
          <a:p>
            <a:pPr algn="l"/>
            <a:endParaRPr lang="tr-TR" sz="2800" dirty="0">
              <a:solidFill>
                <a:schemeClr val="tx1"/>
              </a:solidFill>
            </a:endParaRP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52</a:t>
            </a:fld>
            <a:endParaRPr lang="tr-TR"/>
          </a:p>
        </p:txBody>
      </p:sp>
    </p:spTree>
    <p:extLst>
      <p:ext uri="{BB962C8B-B14F-4D97-AF65-F5344CB8AC3E}">
        <p14:creationId xmlns:p14="http://schemas.microsoft.com/office/powerpoint/2010/main" val="11142345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53.	Benzin, benzol, boyalar gibi sıvı yanıcı maddelerden kaynaklanan yangınlar hangi sınıfa girer?  </a:t>
            </a:r>
          </a:p>
          <a:p>
            <a:pPr algn="l"/>
            <a:r>
              <a:rPr lang="tr-TR" sz="2800" dirty="0">
                <a:solidFill>
                  <a:schemeClr val="tx1"/>
                </a:solidFill>
              </a:rPr>
              <a:t>A)	A sınıfı  </a:t>
            </a:r>
          </a:p>
          <a:p>
            <a:pPr algn="l"/>
            <a:r>
              <a:rPr lang="tr-TR" sz="2800" dirty="0">
                <a:solidFill>
                  <a:schemeClr val="tx1"/>
                </a:solidFill>
              </a:rPr>
              <a:t>B)	B sınıfı  </a:t>
            </a:r>
          </a:p>
          <a:p>
            <a:pPr algn="l"/>
            <a:r>
              <a:rPr lang="tr-TR" sz="2800" dirty="0">
                <a:solidFill>
                  <a:schemeClr val="tx1"/>
                </a:solidFill>
              </a:rPr>
              <a:t>C)	C sınıfı  </a:t>
            </a:r>
          </a:p>
          <a:p>
            <a:pPr algn="l"/>
            <a:r>
              <a:rPr lang="tr-TR" sz="2800" dirty="0">
                <a:solidFill>
                  <a:schemeClr val="tx1"/>
                </a:solidFill>
              </a:rPr>
              <a:t>D)	D sınıfı </a:t>
            </a:r>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53</a:t>
            </a:fld>
            <a:endParaRPr lang="tr-TR"/>
          </a:p>
        </p:txBody>
      </p:sp>
    </p:spTree>
    <p:extLst>
      <p:ext uri="{BB962C8B-B14F-4D97-AF65-F5344CB8AC3E}">
        <p14:creationId xmlns:p14="http://schemas.microsoft.com/office/powerpoint/2010/main" val="3057830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54.	Elektrik yangınlarında hangi söndürme maddesi kullanılmaz?</a:t>
            </a:r>
          </a:p>
          <a:p>
            <a:pPr algn="l"/>
            <a:r>
              <a:rPr lang="tr-TR" sz="2800" dirty="0">
                <a:solidFill>
                  <a:schemeClr val="tx1"/>
                </a:solidFill>
              </a:rPr>
              <a:t>A)	Kuru kimyevi toz</a:t>
            </a:r>
          </a:p>
          <a:p>
            <a:pPr algn="l"/>
            <a:r>
              <a:rPr lang="tr-TR" sz="2800" dirty="0">
                <a:solidFill>
                  <a:schemeClr val="tx1"/>
                </a:solidFill>
              </a:rPr>
              <a:t>B)	Karbondioksit</a:t>
            </a:r>
          </a:p>
          <a:p>
            <a:pPr algn="l"/>
            <a:r>
              <a:rPr lang="tr-TR" sz="2800" dirty="0">
                <a:solidFill>
                  <a:schemeClr val="tx1"/>
                </a:solidFill>
              </a:rPr>
              <a:t>C)	Su</a:t>
            </a:r>
          </a:p>
          <a:p>
            <a:pPr algn="l"/>
            <a:r>
              <a:rPr lang="tr-TR" sz="2800" dirty="0">
                <a:solidFill>
                  <a:schemeClr val="tx1"/>
                </a:solidFill>
              </a:rPr>
              <a:t>D)	Hiçbiri</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54</a:t>
            </a:fld>
            <a:endParaRPr lang="tr-TR"/>
          </a:p>
        </p:txBody>
      </p:sp>
    </p:spTree>
    <p:extLst>
      <p:ext uri="{BB962C8B-B14F-4D97-AF65-F5344CB8AC3E}">
        <p14:creationId xmlns:p14="http://schemas.microsoft.com/office/powerpoint/2010/main" val="2386084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D</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55.	Yangınlar .......................... sınıflanırlar.</a:t>
            </a:r>
          </a:p>
          <a:p>
            <a:pPr algn="l"/>
            <a:r>
              <a:rPr lang="tr-TR" sz="2800" dirty="0">
                <a:solidFill>
                  <a:schemeClr val="tx1"/>
                </a:solidFill>
              </a:rPr>
              <a:t>A)	Parlama noktalarına göre</a:t>
            </a:r>
          </a:p>
          <a:p>
            <a:pPr algn="l"/>
            <a:r>
              <a:rPr lang="tr-TR" sz="2800" dirty="0">
                <a:solidFill>
                  <a:schemeClr val="tx1"/>
                </a:solidFill>
              </a:rPr>
              <a:t>B)	Patlayıcı özelliklerine göre</a:t>
            </a:r>
          </a:p>
          <a:p>
            <a:pPr algn="l"/>
            <a:r>
              <a:rPr lang="tr-TR" sz="2800" dirty="0">
                <a:solidFill>
                  <a:schemeClr val="tx1"/>
                </a:solidFill>
              </a:rPr>
              <a:t>C)	Söndürme özelliğine göre</a:t>
            </a:r>
          </a:p>
          <a:p>
            <a:pPr algn="l"/>
            <a:r>
              <a:rPr lang="tr-TR" sz="2800" dirty="0">
                <a:solidFill>
                  <a:schemeClr val="tx1"/>
                </a:solidFill>
              </a:rPr>
              <a:t>D)	Yanan maddenin cinsine göre</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55</a:t>
            </a:fld>
            <a:endParaRPr lang="tr-TR"/>
          </a:p>
        </p:txBody>
      </p:sp>
    </p:spTree>
    <p:extLst>
      <p:ext uri="{BB962C8B-B14F-4D97-AF65-F5344CB8AC3E}">
        <p14:creationId xmlns:p14="http://schemas.microsoft.com/office/powerpoint/2010/main" val="34812963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56.	Hafif közlenmiş ve sönmeye yüz tutmuş bir kömür ile çalışan buhar kazanını söndürme amaçlı aşağıdaki hangi işlev uygulanmaz? </a:t>
            </a:r>
          </a:p>
          <a:p>
            <a:pPr algn="l"/>
            <a:r>
              <a:rPr lang="tr-TR" sz="2800" dirty="0">
                <a:solidFill>
                  <a:schemeClr val="tx1"/>
                </a:solidFill>
              </a:rPr>
              <a:t>A)	Kum Dökmek</a:t>
            </a:r>
          </a:p>
          <a:p>
            <a:pPr algn="l"/>
            <a:r>
              <a:rPr lang="tr-TR" sz="2800" dirty="0">
                <a:solidFill>
                  <a:schemeClr val="tx1"/>
                </a:solidFill>
              </a:rPr>
              <a:t>B)	Toprak Dökmek</a:t>
            </a:r>
          </a:p>
          <a:p>
            <a:pPr algn="l"/>
            <a:r>
              <a:rPr lang="tr-TR" sz="2800" dirty="0">
                <a:solidFill>
                  <a:schemeClr val="tx1"/>
                </a:solidFill>
              </a:rPr>
              <a:t>C)	Su Dökmek</a:t>
            </a:r>
          </a:p>
          <a:p>
            <a:pPr algn="l"/>
            <a:r>
              <a:rPr lang="tr-TR" sz="2800" dirty="0">
                <a:solidFill>
                  <a:schemeClr val="tx1"/>
                </a:solidFill>
              </a:rPr>
              <a:t>D)	Çimento Dökmek</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56</a:t>
            </a:fld>
            <a:endParaRPr lang="tr-TR"/>
          </a:p>
        </p:txBody>
      </p:sp>
    </p:spTree>
    <p:extLst>
      <p:ext uri="{BB962C8B-B14F-4D97-AF65-F5344CB8AC3E}">
        <p14:creationId xmlns:p14="http://schemas.microsoft.com/office/powerpoint/2010/main" val="1552951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D</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57.	İyi bakım ve kontrolü yapılmış modern yangın algılamaları ve söndürme sistemleri karşısında; manuel sistemin (elle müdahale) en büyük dezavantajı aşağıdakilerden hangisidir? </a:t>
            </a:r>
          </a:p>
          <a:p>
            <a:pPr algn="l"/>
            <a:r>
              <a:rPr lang="tr-TR" sz="2800" dirty="0">
                <a:solidFill>
                  <a:schemeClr val="tx1"/>
                </a:solidFill>
              </a:rPr>
              <a:t>A)	Algılama ve ihbar kapasitesinin sınırlı olması </a:t>
            </a:r>
          </a:p>
          <a:p>
            <a:pPr algn="l"/>
            <a:r>
              <a:rPr lang="tr-TR" sz="2800" dirty="0">
                <a:solidFill>
                  <a:schemeClr val="tx1"/>
                </a:solidFill>
              </a:rPr>
              <a:t>B)	Yangın söndürme kapasitesinin yetersizliği </a:t>
            </a:r>
          </a:p>
          <a:p>
            <a:pPr algn="l"/>
            <a:r>
              <a:rPr lang="tr-TR" sz="2800" dirty="0">
                <a:solidFill>
                  <a:schemeClr val="tx1"/>
                </a:solidFill>
              </a:rPr>
              <a:t>C)	Yangından kurtuluş ihtimalinin zayıflığı </a:t>
            </a:r>
          </a:p>
          <a:p>
            <a:pPr algn="l"/>
            <a:r>
              <a:rPr lang="tr-TR" sz="2800" dirty="0">
                <a:solidFill>
                  <a:schemeClr val="tx1"/>
                </a:solidFill>
              </a:rPr>
              <a:t>D)	Günün 24 saatinde tam kapasite </a:t>
            </a:r>
            <a:r>
              <a:rPr lang="tr-TR" sz="2800" dirty="0" smtClean="0">
                <a:solidFill>
                  <a:schemeClr val="tx1"/>
                </a:solidFill>
              </a:rPr>
              <a:t>çalışamaması</a:t>
            </a:r>
            <a:endParaRPr lang="tr-TR" sz="2800" dirty="0">
              <a:solidFill>
                <a:schemeClr val="tx1"/>
              </a:solidFill>
            </a:endParaRP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57</a:t>
            </a:fld>
            <a:endParaRPr lang="tr-TR"/>
          </a:p>
        </p:txBody>
      </p:sp>
    </p:spTree>
    <p:extLst>
      <p:ext uri="{BB962C8B-B14F-4D97-AF65-F5344CB8AC3E}">
        <p14:creationId xmlns:p14="http://schemas.microsoft.com/office/powerpoint/2010/main" val="3994867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58.	Çok tehlikeli sınıfta yer alan işyerlerinde 30 çalışana, tehlikeli sınıfta yer alan işyerlerinde 40 çalışana ve az tehlikeli sınıfta yer alan işyerlerinde 50 çalışana kadar; </a:t>
            </a:r>
          </a:p>
          <a:p>
            <a:pPr algn="l"/>
            <a:r>
              <a:rPr lang="tr-TR" sz="2400" dirty="0">
                <a:solidFill>
                  <a:schemeClr val="tx1"/>
                </a:solidFill>
              </a:rPr>
              <a:t>1.	Arama, kurtarma ve tahliye</a:t>
            </a:r>
          </a:p>
          <a:p>
            <a:pPr algn="l"/>
            <a:r>
              <a:rPr lang="tr-TR" sz="2400" dirty="0">
                <a:solidFill>
                  <a:schemeClr val="tx1"/>
                </a:solidFill>
              </a:rPr>
              <a:t>2.	Yangınla mücadele,</a:t>
            </a:r>
          </a:p>
          <a:p>
            <a:pPr algn="l"/>
            <a:r>
              <a:rPr lang="tr-TR" sz="2400" dirty="0">
                <a:solidFill>
                  <a:schemeClr val="tx1"/>
                </a:solidFill>
              </a:rPr>
              <a:t>konularının her biri için uygun donanıma sahip ve özel eğitimli en az birer çalışanı ……………………… olarak görevlendirir.</a:t>
            </a:r>
          </a:p>
          <a:p>
            <a:pPr algn="l"/>
            <a:r>
              <a:rPr lang="tr-TR" sz="2400" dirty="0">
                <a:solidFill>
                  <a:schemeClr val="tx1"/>
                </a:solidFill>
              </a:rPr>
              <a:t>A)	İş Güvenliği Uzmanı</a:t>
            </a:r>
          </a:p>
          <a:p>
            <a:pPr algn="l"/>
            <a:r>
              <a:rPr lang="tr-TR" sz="2400" dirty="0">
                <a:solidFill>
                  <a:schemeClr val="tx1"/>
                </a:solidFill>
              </a:rPr>
              <a:t>B)	Diğer Sağlık personeli</a:t>
            </a:r>
          </a:p>
          <a:p>
            <a:pPr algn="l"/>
            <a:r>
              <a:rPr lang="tr-TR" sz="2400" dirty="0">
                <a:solidFill>
                  <a:schemeClr val="tx1"/>
                </a:solidFill>
              </a:rPr>
              <a:t>C)	Destek elemanı</a:t>
            </a:r>
          </a:p>
          <a:p>
            <a:pPr algn="l"/>
            <a:r>
              <a:rPr lang="tr-TR" sz="2400" dirty="0">
                <a:solidFill>
                  <a:schemeClr val="tx1"/>
                </a:solidFill>
              </a:rPr>
              <a:t>D)	Çalışan Temsilcisi</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58</a:t>
            </a:fld>
            <a:endParaRPr lang="tr-TR"/>
          </a:p>
        </p:txBody>
      </p:sp>
    </p:spTree>
    <p:extLst>
      <p:ext uri="{BB962C8B-B14F-4D97-AF65-F5344CB8AC3E}">
        <p14:creationId xmlns:p14="http://schemas.microsoft.com/office/powerpoint/2010/main" val="20406916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59.	Zorunlu kullanılması gereken kişisel koruyucu malzemeleri gösteren işaret levhaları hangi renk olmalıdır? </a:t>
            </a:r>
          </a:p>
          <a:p>
            <a:pPr algn="l"/>
            <a:r>
              <a:rPr lang="tr-TR" sz="2800" dirty="0">
                <a:solidFill>
                  <a:schemeClr val="tx1"/>
                </a:solidFill>
              </a:rPr>
              <a:t> A) Yeşil		</a:t>
            </a:r>
            <a:r>
              <a:rPr lang="tr-TR" sz="2800" dirty="0" smtClean="0">
                <a:solidFill>
                  <a:schemeClr val="tx1"/>
                </a:solidFill>
              </a:rPr>
              <a:t>	B</a:t>
            </a:r>
            <a:r>
              <a:rPr lang="tr-TR" sz="2800" dirty="0">
                <a:solidFill>
                  <a:schemeClr val="tx1"/>
                </a:solidFill>
              </a:rPr>
              <a:t>) Kırmızı</a:t>
            </a:r>
          </a:p>
          <a:p>
            <a:pPr algn="l"/>
            <a:r>
              <a:rPr lang="tr-TR" sz="2800" dirty="0">
                <a:solidFill>
                  <a:schemeClr val="tx1"/>
                </a:solidFill>
              </a:rPr>
              <a:t> C) Mavi			D) Sarı</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59</a:t>
            </a:fld>
            <a:endParaRPr lang="tr-TR"/>
          </a:p>
        </p:txBody>
      </p:sp>
    </p:spTree>
    <p:extLst>
      <p:ext uri="{BB962C8B-B14F-4D97-AF65-F5344CB8AC3E}">
        <p14:creationId xmlns:p14="http://schemas.microsoft.com/office/powerpoint/2010/main" val="2959700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6.	İçtihatlar ile ilgili olarak aşağıdaki ifadelerden hangisi yanlıştır? </a:t>
            </a:r>
          </a:p>
          <a:p>
            <a:pPr algn="l"/>
            <a:r>
              <a:rPr lang="tr-TR" sz="2800" dirty="0">
                <a:solidFill>
                  <a:schemeClr val="tx1"/>
                </a:solidFill>
              </a:rPr>
              <a:t>A)	İçtihatlara uyulması zorunludur.</a:t>
            </a:r>
          </a:p>
          <a:p>
            <a:pPr algn="l"/>
            <a:r>
              <a:rPr lang="tr-TR" sz="2800" dirty="0">
                <a:solidFill>
                  <a:schemeClr val="tx1"/>
                </a:solidFill>
              </a:rPr>
              <a:t>B)	Bilimsel görüşler ilmi içtihatlardır.</a:t>
            </a:r>
          </a:p>
          <a:p>
            <a:pPr algn="l"/>
            <a:r>
              <a:rPr lang="tr-TR" sz="2800" dirty="0">
                <a:solidFill>
                  <a:schemeClr val="tx1"/>
                </a:solidFill>
              </a:rPr>
              <a:t>C)	İçtihadı birleştirme kararları resmi gazetede yayınlanır.</a:t>
            </a:r>
          </a:p>
          <a:p>
            <a:pPr algn="l"/>
            <a:r>
              <a:rPr lang="tr-TR" sz="2800" dirty="0">
                <a:solidFill>
                  <a:schemeClr val="tx1"/>
                </a:solidFill>
              </a:rPr>
              <a:t>D)	Yargı kararları </a:t>
            </a:r>
            <a:r>
              <a:rPr lang="tr-TR" sz="2800" dirty="0" err="1">
                <a:solidFill>
                  <a:schemeClr val="tx1"/>
                </a:solidFill>
              </a:rPr>
              <a:t>kazai</a:t>
            </a:r>
            <a:r>
              <a:rPr lang="tr-TR" sz="2800" dirty="0">
                <a:solidFill>
                  <a:schemeClr val="tx1"/>
                </a:solidFill>
              </a:rPr>
              <a:t> içtihatlardır.</a:t>
            </a:r>
          </a:p>
          <a:p>
            <a:pPr algn="l"/>
            <a:endParaRPr lang="tr-TR" sz="2800" dirty="0">
              <a:solidFill>
                <a:schemeClr val="tx1"/>
              </a:solidFill>
            </a:endParaRP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6</a:t>
            </a:fld>
            <a:endParaRPr lang="tr-TR"/>
          </a:p>
        </p:txBody>
      </p:sp>
    </p:spTree>
    <p:extLst>
      <p:ext uri="{BB962C8B-B14F-4D97-AF65-F5344CB8AC3E}">
        <p14:creationId xmlns:p14="http://schemas.microsoft.com/office/powerpoint/2010/main" val="36734599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60.	İşaret levhaları için flüoresan renkler, reflektör malzeme veya yapay aydınlatmanın en uygun kullanımı aşağıdaki durumlardan hangisidir?</a:t>
            </a:r>
          </a:p>
          <a:p>
            <a:pPr algn="l"/>
            <a:r>
              <a:rPr lang="tr-TR" sz="2800" dirty="0">
                <a:solidFill>
                  <a:schemeClr val="tx1"/>
                </a:solidFill>
              </a:rPr>
              <a:t>A)	Doğal ışığın zayıf olduğu yerlerde</a:t>
            </a:r>
          </a:p>
          <a:p>
            <a:pPr algn="l"/>
            <a:r>
              <a:rPr lang="tr-TR" sz="2800" dirty="0">
                <a:solidFill>
                  <a:schemeClr val="tx1"/>
                </a:solidFill>
              </a:rPr>
              <a:t>B)	Özellikle dikkat çekilmesi gereken yerlerde</a:t>
            </a:r>
          </a:p>
          <a:p>
            <a:pPr algn="l"/>
            <a:r>
              <a:rPr lang="tr-TR" sz="2800" dirty="0">
                <a:solidFill>
                  <a:schemeClr val="tx1"/>
                </a:solidFill>
              </a:rPr>
              <a:t>C)	Sarı renkli tehlike işareti levhalarında</a:t>
            </a:r>
          </a:p>
          <a:p>
            <a:pPr algn="l"/>
            <a:r>
              <a:rPr lang="tr-TR" sz="2800" dirty="0">
                <a:solidFill>
                  <a:schemeClr val="tx1"/>
                </a:solidFill>
              </a:rPr>
              <a:t>D)	Mavi renkli yasak işareti levhalarında</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60</a:t>
            </a:fld>
            <a:endParaRPr lang="tr-TR"/>
          </a:p>
        </p:txBody>
      </p:sp>
    </p:spTree>
    <p:extLst>
      <p:ext uri="{BB962C8B-B14F-4D97-AF65-F5344CB8AC3E}">
        <p14:creationId xmlns:p14="http://schemas.microsoft.com/office/powerpoint/2010/main" val="2702581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61.	Aşağıdakilerin hangisi iklimlendirmenin alanına girmez? </a:t>
            </a:r>
          </a:p>
          <a:p>
            <a:pPr algn="l"/>
            <a:r>
              <a:rPr lang="tr-TR" sz="2800" dirty="0">
                <a:solidFill>
                  <a:schemeClr val="tx1"/>
                </a:solidFill>
              </a:rPr>
              <a:t>A)	Havanın tozlarının süzülmesi</a:t>
            </a:r>
          </a:p>
          <a:p>
            <a:pPr algn="l"/>
            <a:r>
              <a:rPr lang="tr-TR" sz="2800" dirty="0">
                <a:solidFill>
                  <a:schemeClr val="tx1"/>
                </a:solidFill>
              </a:rPr>
              <a:t>B)	Hava hareketi</a:t>
            </a:r>
          </a:p>
          <a:p>
            <a:pPr algn="l"/>
            <a:r>
              <a:rPr lang="tr-TR" sz="2800" dirty="0">
                <a:solidFill>
                  <a:schemeClr val="tx1"/>
                </a:solidFill>
              </a:rPr>
              <a:t>C)	Havanın basınçlandırılması</a:t>
            </a:r>
          </a:p>
          <a:p>
            <a:pPr algn="l"/>
            <a:r>
              <a:rPr lang="tr-TR" sz="2800" dirty="0">
                <a:solidFill>
                  <a:schemeClr val="tx1"/>
                </a:solidFill>
              </a:rPr>
              <a:t>D)	Nemlendirme</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61</a:t>
            </a:fld>
            <a:endParaRPr lang="tr-TR"/>
          </a:p>
        </p:txBody>
      </p:sp>
    </p:spTree>
    <p:extLst>
      <p:ext uri="{BB962C8B-B14F-4D97-AF65-F5344CB8AC3E}">
        <p14:creationId xmlns:p14="http://schemas.microsoft.com/office/powerpoint/2010/main" val="981560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D</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62.	Çalışma yerlerinde ve koğuşlarda hava hacminin hesabında tavan yüksekliğinin kaç metreden fazlası hesaba katılmaz?</a:t>
            </a:r>
          </a:p>
          <a:p>
            <a:pPr algn="l"/>
            <a:r>
              <a:rPr lang="tr-TR" sz="2800" dirty="0">
                <a:solidFill>
                  <a:schemeClr val="tx1"/>
                </a:solidFill>
              </a:rPr>
              <a:t>A) 2,5			B) 3                              </a:t>
            </a:r>
          </a:p>
          <a:p>
            <a:pPr algn="l"/>
            <a:r>
              <a:rPr lang="tr-TR" sz="2800" dirty="0">
                <a:solidFill>
                  <a:schemeClr val="tx1"/>
                </a:solidFill>
              </a:rPr>
              <a:t>C) 3,5			D) 4 </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62</a:t>
            </a:fld>
            <a:endParaRPr lang="tr-TR"/>
          </a:p>
        </p:txBody>
      </p:sp>
    </p:spTree>
    <p:extLst>
      <p:ext uri="{BB962C8B-B14F-4D97-AF65-F5344CB8AC3E}">
        <p14:creationId xmlns:p14="http://schemas.microsoft.com/office/powerpoint/2010/main" val="2377768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63.	Aşağıdakilerden hangisi basınçlı kaplar sınıfına girmez? </a:t>
            </a:r>
          </a:p>
          <a:p>
            <a:pPr algn="l"/>
            <a:r>
              <a:rPr lang="tr-TR" sz="2800" dirty="0">
                <a:solidFill>
                  <a:schemeClr val="tx1"/>
                </a:solidFill>
              </a:rPr>
              <a:t>A)	Sıvı yakıt tankları	 </a:t>
            </a:r>
          </a:p>
          <a:p>
            <a:pPr algn="l"/>
            <a:r>
              <a:rPr lang="tr-TR" sz="2800" dirty="0">
                <a:solidFill>
                  <a:schemeClr val="tx1"/>
                </a:solidFill>
              </a:rPr>
              <a:t>B)	</a:t>
            </a:r>
            <a:r>
              <a:rPr lang="tr-TR" sz="2800" dirty="0" err="1">
                <a:solidFill>
                  <a:schemeClr val="tx1"/>
                </a:solidFill>
              </a:rPr>
              <a:t>Kriojenik</a:t>
            </a:r>
            <a:r>
              <a:rPr lang="tr-TR" sz="2800" dirty="0">
                <a:solidFill>
                  <a:schemeClr val="tx1"/>
                </a:solidFill>
              </a:rPr>
              <a:t> tanklar</a:t>
            </a:r>
          </a:p>
          <a:p>
            <a:pPr algn="l"/>
            <a:r>
              <a:rPr lang="tr-TR" sz="2800" dirty="0">
                <a:solidFill>
                  <a:schemeClr val="tx1"/>
                </a:solidFill>
              </a:rPr>
              <a:t>C)	Otoklavlar		 </a:t>
            </a:r>
          </a:p>
          <a:p>
            <a:pPr algn="l"/>
            <a:r>
              <a:rPr lang="tr-TR" sz="2800" dirty="0">
                <a:solidFill>
                  <a:schemeClr val="tx1"/>
                </a:solidFill>
              </a:rPr>
              <a:t>D)	Hidrolik akışkan devreleri</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63</a:t>
            </a:fld>
            <a:endParaRPr lang="tr-TR"/>
          </a:p>
        </p:txBody>
      </p:sp>
    </p:spTree>
    <p:extLst>
      <p:ext uri="{BB962C8B-B14F-4D97-AF65-F5344CB8AC3E}">
        <p14:creationId xmlns:p14="http://schemas.microsoft.com/office/powerpoint/2010/main" val="21117960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“Basınçlı kaplarda temel prensip olarak hidrostatik test yapılması esastır. Bu testler, standartlarda aksi belirtilmediği sürece işletme basıncının ………katı ile ve ……..aşmayan sürelerle yapılır.” </a:t>
            </a:r>
          </a:p>
          <a:p>
            <a:pPr algn="l"/>
            <a:r>
              <a:rPr lang="tr-TR" sz="2800" dirty="0">
                <a:solidFill>
                  <a:schemeClr val="tx1"/>
                </a:solidFill>
              </a:rPr>
              <a:t>İş Ekipmanlarının Kullanımında Sağlık ve Güvenlik Şartları Yönetmeliğine göre alttaki boşluklara sırasıyla aşağıdakilerden hangileri gelmelidir? </a:t>
            </a:r>
          </a:p>
          <a:p>
            <a:pPr algn="l"/>
            <a:endParaRPr lang="tr-TR" sz="2800" dirty="0">
              <a:solidFill>
                <a:schemeClr val="tx1"/>
              </a:solidFill>
            </a:endParaRPr>
          </a:p>
          <a:p>
            <a:pPr algn="l"/>
            <a:r>
              <a:rPr lang="tr-TR" sz="2800" dirty="0">
                <a:solidFill>
                  <a:schemeClr val="tx1"/>
                </a:solidFill>
              </a:rPr>
              <a:t>A) 1,25 – altı ayı		B) 1,5 – üç ayı</a:t>
            </a:r>
          </a:p>
          <a:p>
            <a:pPr algn="l"/>
            <a:r>
              <a:rPr lang="tr-TR" sz="2800" dirty="0">
                <a:solidFill>
                  <a:schemeClr val="tx1"/>
                </a:solidFill>
              </a:rPr>
              <a:t>C) 1,5 – bir yılı		D) 1.25 – bir yılı</a:t>
            </a:r>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64</a:t>
            </a:fld>
            <a:endParaRPr lang="tr-TR"/>
          </a:p>
        </p:txBody>
      </p:sp>
    </p:spTree>
    <p:extLst>
      <p:ext uri="{BB962C8B-B14F-4D97-AF65-F5344CB8AC3E}">
        <p14:creationId xmlns:p14="http://schemas.microsoft.com/office/powerpoint/2010/main" val="37779675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65.	Aşağıdakilerden hangisi kazan dairesinin en belirgin özelliğidir? </a:t>
            </a:r>
          </a:p>
          <a:p>
            <a:pPr algn="l"/>
            <a:r>
              <a:rPr lang="tr-TR" sz="2800" dirty="0">
                <a:solidFill>
                  <a:schemeClr val="tx1"/>
                </a:solidFill>
              </a:rPr>
              <a:t>A) Kalın dış duvarlar		B) Havalandırma</a:t>
            </a:r>
          </a:p>
          <a:p>
            <a:pPr algn="l"/>
            <a:r>
              <a:rPr lang="tr-TR" sz="2800" dirty="0">
                <a:solidFill>
                  <a:schemeClr val="tx1"/>
                </a:solidFill>
              </a:rPr>
              <a:t>C) Aydınlık ortam	 	D) Kuru orta</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65</a:t>
            </a:fld>
            <a:endParaRPr lang="tr-TR"/>
          </a:p>
        </p:txBody>
      </p:sp>
    </p:spTree>
    <p:extLst>
      <p:ext uri="{BB962C8B-B14F-4D97-AF65-F5344CB8AC3E}">
        <p14:creationId xmlns:p14="http://schemas.microsoft.com/office/powerpoint/2010/main" val="1310581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66.	Kompresörlerde alınacak güvenlik önlemlerinden aşağıdakilerden hangisi yanlıştır?</a:t>
            </a:r>
          </a:p>
          <a:p>
            <a:pPr algn="l"/>
            <a:r>
              <a:rPr lang="tr-TR" sz="2800" dirty="0">
                <a:solidFill>
                  <a:schemeClr val="tx1"/>
                </a:solidFill>
              </a:rPr>
              <a:t>A)	Kompresör periyodik kontrolleri yılda 1 kez olmalıdır.</a:t>
            </a:r>
          </a:p>
          <a:p>
            <a:pPr algn="l"/>
            <a:r>
              <a:rPr lang="tr-TR" sz="2800" dirty="0">
                <a:solidFill>
                  <a:schemeClr val="tx1"/>
                </a:solidFill>
              </a:rPr>
              <a:t>B)	Sabit Kompresör deposu patlamaya karşı dayanıklı bir bölmeye alınmalıdır. </a:t>
            </a:r>
          </a:p>
          <a:p>
            <a:pPr algn="l"/>
            <a:r>
              <a:rPr lang="tr-TR" sz="2800" dirty="0">
                <a:solidFill>
                  <a:schemeClr val="tx1"/>
                </a:solidFill>
              </a:rPr>
              <a:t>C)	Seyyar kompresörler çalışan işçiden en az 5 m uzaklıkta bulunmalıdır. </a:t>
            </a:r>
          </a:p>
          <a:p>
            <a:pPr algn="l"/>
            <a:r>
              <a:rPr lang="tr-TR" sz="2800" dirty="0">
                <a:solidFill>
                  <a:schemeClr val="tx1"/>
                </a:solidFill>
              </a:rPr>
              <a:t>D)	Kompresör deposu üzerinde manometre bulunmalıdır.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66</a:t>
            </a:fld>
            <a:endParaRPr lang="tr-TR"/>
          </a:p>
        </p:txBody>
      </p:sp>
    </p:spTree>
    <p:extLst>
      <p:ext uri="{BB962C8B-B14F-4D97-AF65-F5344CB8AC3E}">
        <p14:creationId xmlns:p14="http://schemas.microsoft.com/office/powerpoint/2010/main" val="3939477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000" dirty="0">
                <a:solidFill>
                  <a:schemeClr val="tx1"/>
                </a:solidFill>
              </a:rPr>
              <a:t>67.	</a:t>
            </a:r>
          </a:p>
          <a:p>
            <a:pPr algn="l"/>
            <a:r>
              <a:rPr lang="tr-TR" sz="2000" dirty="0">
                <a:solidFill>
                  <a:schemeClr val="tx1"/>
                </a:solidFill>
              </a:rPr>
              <a:t>I-	Çalışanın girip rahat görev yapmasına olanak vermeyen,</a:t>
            </a:r>
          </a:p>
          <a:p>
            <a:pPr algn="l"/>
            <a:r>
              <a:rPr lang="tr-TR" sz="2000" dirty="0">
                <a:solidFill>
                  <a:schemeClr val="tx1"/>
                </a:solidFill>
              </a:rPr>
              <a:t>II-	İnsanların sürekli olarak bulunacakları bir yer olarak tasarlanarak üstü kapalı olan alan, </a:t>
            </a:r>
          </a:p>
          <a:p>
            <a:pPr algn="l"/>
            <a:r>
              <a:rPr lang="tr-TR" sz="2000" dirty="0">
                <a:solidFill>
                  <a:schemeClr val="tx1"/>
                </a:solidFill>
              </a:rPr>
              <a:t>III-	Giriş ve çıkışı sınırlı olan ve tehlikeli atmosfer riski potansiyeli olan veya bulunan alan,</a:t>
            </a:r>
          </a:p>
          <a:p>
            <a:pPr algn="l"/>
            <a:r>
              <a:rPr lang="tr-TR" sz="2000" dirty="0">
                <a:solidFill>
                  <a:schemeClr val="tx1"/>
                </a:solidFill>
              </a:rPr>
              <a:t>IV-	Havalandırması ve hava girişi, çıkışı yeterli olmayan alan,  </a:t>
            </a:r>
          </a:p>
          <a:p>
            <a:pPr algn="l"/>
            <a:r>
              <a:rPr lang="tr-TR" sz="2000" dirty="0">
                <a:solidFill>
                  <a:schemeClr val="tx1"/>
                </a:solidFill>
              </a:rPr>
              <a:t>V-	Sürekli olarak insan kullanımına açık olmayan alan,</a:t>
            </a:r>
          </a:p>
          <a:p>
            <a:pPr algn="l"/>
            <a:r>
              <a:rPr lang="tr-TR" sz="2000" dirty="0">
                <a:solidFill>
                  <a:schemeClr val="tx1"/>
                </a:solidFill>
              </a:rPr>
              <a:t>Aşağıdakilerin hangileri kapalı alan tarifine uyar? </a:t>
            </a:r>
          </a:p>
          <a:p>
            <a:pPr algn="l"/>
            <a:r>
              <a:rPr lang="tr-TR" sz="2000" dirty="0">
                <a:solidFill>
                  <a:schemeClr val="tx1"/>
                </a:solidFill>
              </a:rPr>
              <a:t>A)	I, II, III, IV, V</a:t>
            </a:r>
          </a:p>
          <a:p>
            <a:pPr algn="l"/>
            <a:r>
              <a:rPr lang="tr-TR" sz="2000" dirty="0">
                <a:solidFill>
                  <a:schemeClr val="tx1"/>
                </a:solidFill>
              </a:rPr>
              <a:t>B)	I, II, III, IV</a:t>
            </a:r>
          </a:p>
          <a:p>
            <a:pPr algn="l"/>
            <a:r>
              <a:rPr lang="tr-TR" sz="2000" dirty="0">
                <a:solidFill>
                  <a:schemeClr val="tx1"/>
                </a:solidFill>
              </a:rPr>
              <a:t>C)	I, III, IV, V</a:t>
            </a:r>
          </a:p>
          <a:p>
            <a:pPr algn="l"/>
            <a:r>
              <a:rPr lang="tr-TR" sz="2000" dirty="0">
                <a:solidFill>
                  <a:schemeClr val="tx1"/>
                </a:solidFill>
              </a:rPr>
              <a:t>D)	I,III, IV</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67</a:t>
            </a:fld>
            <a:endParaRPr lang="tr-TR"/>
          </a:p>
        </p:txBody>
      </p:sp>
    </p:spTree>
    <p:extLst>
      <p:ext uri="{BB962C8B-B14F-4D97-AF65-F5344CB8AC3E}">
        <p14:creationId xmlns:p14="http://schemas.microsoft.com/office/powerpoint/2010/main" val="1605068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D</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68.	Aşağıdaki İş sağlığı ve Güvenliği Kurul üyelerinden hangisini işveren veya işveren vekili atanır?</a:t>
            </a:r>
          </a:p>
          <a:p>
            <a:pPr algn="l"/>
            <a:r>
              <a:rPr lang="tr-TR" sz="2800" dirty="0">
                <a:solidFill>
                  <a:schemeClr val="tx1"/>
                </a:solidFill>
              </a:rPr>
              <a:t>A)	İşyerinde görevli formen, </a:t>
            </a:r>
          </a:p>
          <a:p>
            <a:pPr algn="l"/>
            <a:r>
              <a:rPr lang="tr-TR" sz="2800" dirty="0">
                <a:solidFill>
                  <a:schemeClr val="tx1"/>
                </a:solidFill>
              </a:rPr>
              <a:t>B)	Çalışan Temsilcisi</a:t>
            </a:r>
          </a:p>
          <a:p>
            <a:pPr algn="l"/>
            <a:r>
              <a:rPr lang="tr-TR" sz="2800" dirty="0">
                <a:solidFill>
                  <a:schemeClr val="tx1"/>
                </a:solidFill>
              </a:rPr>
              <a:t>C)	İşyerinde görevli ustabaşı veya usta</a:t>
            </a:r>
          </a:p>
          <a:p>
            <a:pPr algn="l"/>
            <a:r>
              <a:rPr lang="tr-TR" sz="2800" dirty="0">
                <a:solidFill>
                  <a:schemeClr val="tx1"/>
                </a:solidFill>
              </a:rPr>
              <a:t>D)	İşyeri hekimi </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68</a:t>
            </a:fld>
            <a:endParaRPr lang="tr-TR"/>
          </a:p>
        </p:txBody>
      </p:sp>
    </p:spTree>
    <p:extLst>
      <p:ext uri="{BB962C8B-B14F-4D97-AF65-F5344CB8AC3E}">
        <p14:creationId xmlns:p14="http://schemas.microsoft.com/office/powerpoint/2010/main" val="26475878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69.	Ekranlı araçlarda muhtemel risk etmenleri aşağıdakilerden hangisi değildir? </a:t>
            </a:r>
          </a:p>
          <a:p>
            <a:pPr algn="l"/>
            <a:r>
              <a:rPr lang="tr-TR" sz="2800" dirty="0">
                <a:solidFill>
                  <a:schemeClr val="tx1"/>
                </a:solidFill>
              </a:rPr>
              <a:t>A)	Maruziyet sınır değerleri belirlenmiş kimyasal maddelere maruziyet,</a:t>
            </a:r>
          </a:p>
          <a:p>
            <a:pPr algn="l"/>
            <a:r>
              <a:rPr lang="tr-TR" sz="2800" dirty="0">
                <a:solidFill>
                  <a:schemeClr val="tx1"/>
                </a:solidFill>
              </a:rPr>
              <a:t>B)	Fiziksel risk etkenleri</a:t>
            </a:r>
          </a:p>
          <a:p>
            <a:pPr algn="l"/>
            <a:r>
              <a:rPr lang="tr-TR" sz="2800" dirty="0">
                <a:solidFill>
                  <a:schemeClr val="tx1"/>
                </a:solidFill>
              </a:rPr>
              <a:t>C)	Ergonomik risk etkenleri </a:t>
            </a:r>
          </a:p>
          <a:p>
            <a:pPr algn="l"/>
            <a:r>
              <a:rPr lang="tr-TR" sz="2800" dirty="0">
                <a:solidFill>
                  <a:schemeClr val="tx1"/>
                </a:solidFill>
              </a:rPr>
              <a:t>D)	</a:t>
            </a:r>
            <a:r>
              <a:rPr lang="tr-TR" sz="2800" dirty="0" err="1">
                <a:solidFill>
                  <a:schemeClr val="tx1"/>
                </a:solidFill>
              </a:rPr>
              <a:t>Psikososyal</a:t>
            </a:r>
            <a:r>
              <a:rPr lang="tr-TR" sz="2800" dirty="0">
                <a:solidFill>
                  <a:schemeClr val="tx1"/>
                </a:solidFill>
              </a:rPr>
              <a:t> risk etkenle</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69</a:t>
            </a:fld>
            <a:endParaRPr lang="tr-TR"/>
          </a:p>
        </p:txBody>
      </p:sp>
    </p:spTree>
    <p:extLst>
      <p:ext uri="{BB962C8B-B14F-4D97-AF65-F5344CB8AC3E}">
        <p14:creationId xmlns:p14="http://schemas.microsoft.com/office/powerpoint/2010/main" val="2093517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7.	İşe iade davası bakımından doğru olan ifade aşağıdakilerden hangisidir? </a:t>
            </a:r>
          </a:p>
          <a:p>
            <a:pPr algn="l"/>
            <a:r>
              <a:rPr lang="tr-TR" sz="2400" dirty="0">
                <a:solidFill>
                  <a:schemeClr val="tx1"/>
                </a:solidFill>
              </a:rPr>
              <a:t>A)	İşe iade davası 30’dan fazla işçi çalıştırılan işyerlerinde çalışan işçiler bakımından söz konusu olabilir.</a:t>
            </a:r>
          </a:p>
          <a:p>
            <a:pPr algn="l"/>
            <a:r>
              <a:rPr lang="tr-TR" sz="2400" dirty="0">
                <a:solidFill>
                  <a:schemeClr val="tx1"/>
                </a:solidFill>
              </a:rPr>
              <a:t>B)	İşe iade davası belirli süreli iş sözleşmesi ve altı aydan fazla kıdemi olan işçiler bakımından söz konusu olabilir.</a:t>
            </a:r>
          </a:p>
          <a:p>
            <a:pPr algn="l"/>
            <a:r>
              <a:rPr lang="tr-TR" sz="2400" dirty="0">
                <a:solidFill>
                  <a:schemeClr val="tx1"/>
                </a:solidFill>
              </a:rPr>
              <a:t>C)	İşe iade davası belirsiz süreli iş sözleşmesi feshedilen, 30’dan fazla işçi çalıştıran ve altı aydan fazla kıdemi olan işçiler bakımından söz konusu olur.</a:t>
            </a:r>
          </a:p>
          <a:p>
            <a:pPr algn="l"/>
            <a:r>
              <a:rPr lang="tr-TR" sz="2400" dirty="0">
                <a:solidFill>
                  <a:schemeClr val="tx1"/>
                </a:solidFill>
              </a:rPr>
              <a:t>D)	İşe iade davası belirsiz süreli iş sözleşmesi feshedilen ve alt aydan fazla kıdemi olan işçiler bakımından söz konusu olur</a:t>
            </a:r>
          </a:p>
          <a:p>
            <a:pPr algn="l"/>
            <a:endParaRPr lang="tr-TR" sz="2800" dirty="0">
              <a:solidFill>
                <a:schemeClr val="tx1"/>
              </a:solidFill>
            </a:endParaRP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7</a:t>
            </a:fld>
            <a:endParaRPr lang="tr-TR"/>
          </a:p>
        </p:txBody>
      </p:sp>
    </p:spTree>
    <p:extLst>
      <p:ext uri="{BB962C8B-B14F-4D97-AF65-F5344CB8AC3E}">
        <p14:creationId xmlns:p14="http://schemas.microsoft.com/office/powerpoint/2010/main" val="885538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70.	Ağır çuval ve torbalar, ……………modeli ile istif edilecektir.                         </a:t>
            </a:r>
          </a:p>
          <a:p>
            <a:pPr algn="l"/>
            <a:r>
              <a:rPr lang="tr-TR" sz="2800" dirty="0">
                <a:solidFill>
                  <a:schemeClr val="tx1"/>
                </a:solidFill>
              </a:rPr>
              <a:t>A) Daire			B) Piramit</a:t>
            </a:r>
          </a:p>
          <a:p>
            <a:pPr algn="l"/>
            <a:r>
              <a:rPr lang="tr-TR" sz="2800" dirty="0">
                <a:solidFill>
                  <a:schemeClr val="tx1"/>
                </a:solidFill>
              </a:rPr>
              <a:t>C) Küp			D) Dikdörtgen</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70</a:t>
            </a:fld>
            <a:endParaRPr lang="tr-TR"/>
          </a:p>
        </p:txBody>
      </p:sp>
    </p:spTree>
    <p:extLst>
      <p:ext uri="{BB962C8B-B14F-4D97-AF65-F5344CB8AC3E}">
        <p14:creationId xmlns:p14="http://schemas.microsoft.com/office/powerpoint/2010/main" val="320042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71.	Elle taşıma işlerinde aşağıdaki seçeneklerden hangisi bireysel risk faktörlerinden sayılmaz? </a:t>
            </a:r>
          </a:p>
          <a:p>
            <a:pPr algn="l"/>
            <a:r>
              <a:rPr lang="tr-TR" sz="2800" dirty="0">
                <a:solidFill>
                  <a:schemeClr val="tx1"/>
                </a:solidFill>
              </a:rPr>
              <a:t> </a:t>
            </a:r>
          </a:p>
          <a:p>
            <a:pPr algn="l"/>
            <a:r>
              <a:rPr lang="tr-TR" sz="2800" dirty="0">
                <a:solidFill>
                  <a:schemeClr val="tx1"/>
                </a:solidFill>
              </a:rPr>
              <a:t>A)	İşçinin yetersiz dinlenme süresi</a:t>
            </a:r>
          </a:p>
          <a:p>
            <a:pPr algn="l"/>
            <a:r>
              <a:rPr lang="tr-TR" sz="2800" dirty="0">
                <a:solidFill>
                  <a:schemeClr val="tx1"/>
                </a:solidFill>
              </a:rPr>
              <a:t>B)	İşçinin fiziki yapısı</a:t>
            </a:r>
          </a:p>
          <a:p>
            <a:pPr algn="l"/>
            <a:r>
              <a:rPr lang="tr-TR" sz="2800" dirty="0">
                <a:solidFill>
                  <a:schemeClr val="tx1"/>
                </a:solidFill>
              </a:rPr>
              <a:t>C)	İşçinin yeterli bilgi ve eğitime sahip olmaması</a:t>
            </a:r>
          </a:p>
          <a:p>
            <a:pPr algn="l"/>
            <a:r>
              <a:rPr lang="tr-TR" sz="2800" dirty="0">
                <a:solidFill>
                  <a:schemeClr val="tx1"/>
                </a:solidFill>
              </a:rPr>
              <a:t>D)	İşçinin uygun olmayan kişisel koruyucular kullanması</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71</a:t>
            </a:fld>
            <a:endParaRPr lang="tr-TR"/>
          </a:p>
        </p:txBody>
      </p:sp>
    </p:spTree>
    <p:extLst>
      <p:ext uri="{BB962C8B-B14F-4D97-AF65-F5344CB8AC3E}">
        <p14:creationId xmlns:p14="http://schemas.microsoft.com/office/powerpoint/2010/main" val="896141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72.	İnşaat sektöründe en fazla ölüme yol açan iş kazası aşağıdakilerden hangisidir? </a:t>
            </a:r>
          </a:p>
          <a:p>
            <a:pPr algn="l"/>
            <a:r>
              <a:rPr lang="tr-TR" sz="2800" dirty="0">
                <a:solidFill>
                  <a:schemeClr val="tx1"/>
                </a:solidFill>
              </a:rPr>
              <a:t>A)	Elektrik şoku 		</a:t>
            </a:r>
          </a:p>
          <a:p>
            <a:pPr algn="l"/>
            <a:r>
              <a:rPr lang="tr-TR" sz="2800" dirty="0">
                <a:solidFill>
                  <a:schemeClr val="tx1"/>
                </a:solidFill>
              </a:rPr>
              <a:t>B)	Yüksekten düşme </a:t>
            </a:r>
          </a:p>
          <a:p>
            <a:pPr algn="l"/>
            <a:r>
              <a:rPr lang="tr-TR" sz="2800" dirty="0">
                <a:solidFill>
                  <a:schemeClr val="tx1"/>
                </a:solidFill>
              </a:rPr>
              <a:t>C)	İş makinesi altında kalma </a:t>
            </a:r>
          </a:p>
          <a:p>
            <a:pPr algn="l"/>
            <a:r>
              <a:rPr lang="tr-TR" sz="2800" dirty="0">
                <a:solidFill>
                  <a:schemeClr val="tx1"/>
                </a:solidFill>
              </a:rPr>
              <a:t>D)	Göçük altında kalma </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72</a:t>
            </a:fld>
            <a:endParaRPr lang="tr-TR"/>
          </a:p>
        </p:txBody>
      </p:sp>
    </p:spTree>
    <p:extLst>
      <p:ext uri="{BB962C8B-B14F-4D97-AF65-F5344CB8AC3E}">
        <p14:creationId xmlns:p14="http://schemas.microsoft.com/office/powerpoint/2010/main" val="1366343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73.	Yüksekte çalışma güvenliği ile ilgili mevzuatta “Kritik yükseklik” terimi ne anlama gelmektedir? </a:t>
            </a:r>
          </a:p>
          <a:p>
            <a:pPr algn="l"/>
            <a:r>
              <a:rPr lang="tr-TR" sz="2800" dirty="0">
                <a:solidFill>
                  <a:schemeClr val="tx1"/>
                </a:solidFill>
              </a:rPr>
              <a:t>A)	Belli bir yüksekliğin üzerinde çalışma yapılması yasaktır</a:t>
            </a:r>
          </a:p>
          <a:p>
            <a:pPr algn="l"/>
            <a:r>
              <a:rPr lang="tr-TR" sz="2800" dirty="0">
                <a:solidFill>
                  <a:schemeClr val="tx1"/>
                </a:solidFill>
              </a:rPr>
              <a:t>B)	Belli bir yüksekliğin üzerinde çalışanlar iş güvenliği eğitimi almadan çalışamazlar</a:t>
            </a:r>
          </a:p>
          <a:p>
            <a:pPr algn="l"/>
            <a:r>
              <a:rPr lang="tr-TR" sz="2800" dirty="0">
                <a:solidFill>
                  <a:schemeClr val="tx1"/>
                </a:solidFill>
              </a:rPr>
              <a:t>C)	Belli bir yüksekliğin üzerinde çalışanların güvenlik kemeri takmaları gerekir</a:t>
            </a:r>
          </a:p>
          <a:p>
            <a:pPr algn="l"/>
            <a:r>
              <a:rPr lang="tr-TR" sz="2800" dirty="0">
                <a:solidFill>
                  <a:schemeClr val="tx1"/>
                </a:solidFill>
              </a:rPr>
              <a:t>D)	Yükseklik korkusu olanların çalışabileceği maksimum yükseklik</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73</a:t>
            </a:fld>
            <a:endParaRPr lang="tr-TR"/>
          </a:p>
        </p:txBody>
      </p:sp>
    </p:spTree>
    <p:extLst>
      <p:ext uri="{BB962C8B-B14F-4D97-AF65-F5344CB8AC3E}">
        <p14:creationId xmlns:p14="http://schemas.microsoft.com/office/powerpoint/2010/main" val="3610954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D</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300" dirty="0" smtClean="0">
                <a:solidFill>
                  <a:schemeClr val="tx1"/>
                </a:solidFill>
              </a:rPr>
              <a:t>74.	Yapı İşlerinde Sağlık ve Güvenlik Yönetmeliğine göre aşağıdakilerden hangisi uygulama koordinatörünün görevlerinden biri değildir?  </a:t>
            </a:r>
          </a:p>
          <a:p>
            <a:pPr algn="l"/>
            <a:r>
              <a:rPr lang="tr-TR" sz="2300" dirty="0" smtClean="0">
                <a:solidFill>
                  <a:schemeClr val="tx1"/>
                </a:solidFill>
              </a:rPr>
              <a:t>A)	Yapı işyerinde güvenli bir şekilde çalışılmasını sağlamak üzere gerekli kontrollerin yapılmasını koordine etmek</a:t>
            </a:r>
          </a:p>
          <a:p>
            <a:pPr algn="l"/>
            <a:r>
              <a:rPr lang="tr-TR" sz="2300" dirty="0" smtClean="0">
                <a:solidFill>
                  <a:schemeClr val="tx1"/>
                </a:solidFill>
              </a:rPr>
              <a:t>B)	İzin verilen kişilerden başkasının yapı alanına girmesini önlemek üzere gerekli düzenlemeleri yapmak</a:t>
            </a:r>
          </a:p>
          <a:p>
            <a:pPr algn="l"/>
            <a:r>
              <a:rPr lang="tr-TR" sz="2300" dirty="0" smtClean="0">
                <a:solidFill>
                  <a:schemeClr val="tx1"/>
                </a:solidFill>
              </a:rPr>
              <a:t>C)	Aynı anda yapılan işlerin planlanması için teknik kararlar alınmasında, güvenlik ve koruma prensiplerinin uygulanmasının koordinasyonunu sağlamak</a:t>
            </a:r>
          </a:p>
          <a:p>
            <a:pPr algn="l"/>
            <a:r>
              <a:rPr lang="tr-TR" sz="2300" dirty="0" smtClean="0">
                <a:solidFill>
                  <a:schemeClr val="tx1"/>
                </a:solidFill>
              </a:rPr>
              <a:t>D)	Çalışanların maaşlarının zamanında ödenmesini sağlamak </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74</a:t>
            </a:fld>
            <a:endParaRPr lang="tr-TR"/>
          </a:p>
        </p:txBody>
      </p:sp>
    </p:spTree>
    <p:extLst>
      <p:ext uri="{BB962C8B-B14F-4D97-AF65-F5344CB8AC3E}">
        <p14:creationId xmlns:p14="http://schemas.microsoft.com/office/powerpoint/2010/main" val="18045697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75.	Kazı çalışmalarında göçük tehlikesine karşı hangi korunma sistemi kazı içine kurulur? </a:t>
            </a:r>
          </a:p>
          <a:p>
            <a:pPr algn="l"/>
            <a:r>
              <a:rPr lang="tr-TR" sz="2800" dirty="0">
                <a:solidFill>
                  <a:schemeClr val="tx1"/>
                </a:solidFill>
              </a:rPr>
              <a:t>A) Güvenlik ağı		B) Korkuluk</a:t>
            </a:r>
          </a:p>
          <a:p>
            <a:pPr algn="l"/>
            <a:r>
              <a:rPr lang="tr-TR" sz="2800" dirty="0">
                <a:solidFill>
                  <a:schemeClr val="tx1"/>
                </a:solidFill>
              </a:rPr>
              <a:t>C) İksa	</a:t>
            </a:r>
            <a:r>
              <a:rPr lang="tr-TR" sz="2800" dirty="0" smtClean="0">
                <a:solidFill>
                  <a:schemeClr val="tx1"/>
                </a:solidFill>
              </a:rPr>
              <a:t>		D</a:t>
            </a:r>
            <a:r>
              <a:rPr lang="tr-TR" sz="2800" dirty="0">
                <a:solidFill>
                  <a:schemeClr val="tx1"/>
                </a:solidFill>
              </a:rPr>
              <a:t>) Mesnet</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75</a:t>
            </a:fld>
            <a:endParaRPr lang="tr-TR"/>
          </a:p>
        </p:txBody>
      </p:sp>
    </p:spTree>
    <p:extLst>
      <p:ext uri="{BB962C8B-B14F-4D97-AF65-F5344CB8AC3E}">
        <p14:creationId xmlns:p14="http://schemas.microsoft.com/office/powerpoint/2010/main" val="5297161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D</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76.	Grizu tehlikesi olan ocaklarda aşağıdakilerden hangisi yapılmamalıdır? </a:t>
            </a:r>
          </a:p>
          <a:p>
            <a:pPr algn="l"/>
            <a:r>
              <a:rPr lang="tr-TR" sz="2400" dirty="0">
                <a:solidFill>
                  <a:schemeClr val="tx1"/>
                </a:solidFill>
              </a:rPr>
              <a:t>A)	Grizu ölçmelerinin sonuçları, noterce onaylı emniyet defterine, ölçmeyi yapan tarafından yazılır ve imzalanır</a:t>
            </a:r>
          </a:p>
          <a:p>
            <a:pPr algn="l"/>
            <a:r>
              <a:rPr lang="tr-TR" sz="2400" dirty="0">
                <a:solidFill>
                  <a:schemeClr val="tx1"/>
                </a:solidFill>
              </a:rPr>
              <a:t>B)	Bütün elektrikli aygıtlar, alev sızdırmaz nitelikte olacaktır</a:t>
            </a:r>
          </a:p>
          <a:p>
            <a:pPr algn="l"/>
            <a:r>
              <a:rPr lang="tr-TR" sz="2400" dirty="0">
                <a:solidFill>
                  <a:schemeClr val="tx1"/>
                </a:solidFill>
              </a:rPr>
              <a:t>C)	Lağım deliklerini doldurmadan önce, 25 metre yarıçapındaki bir alan içinde ve özellikle tavandaki boşluklar, çatlaklar ve oyuklarda grizu ölçmesi yapar</a:t>
            </a:r>
          </a:p>
          <a:p>
            <a:pPr algn="l"/>
            <a:r>
              <a:rPr lang="tr-TR" sz="2400" dirty="0">
                <a:solidFill>
                  <a:schemeClr val="tx1"/>
                </a:solidFill>
              </a:rPr>
              <a:t>D)	Alüminyum </a:t>
            </a:r>
            <a:r>
              <a:rPr lang="tr-TR" sz="2400" dirty="0" err="1">
                <a:solidFill>
                  <a:schemeClr val="tx1"/>
                </a:solidFill>
              </a:rPr>
              <a:t>kovanlı</a:t>
            </a:r>
            <a:r>
              <a:rPr lang="tr-TR" sz="2400" dirty="0">
                <a:solidFill>
                  <a:schemeClr val="tx1"/>
                </a:solidFill>
              </a:rPr>
              <a:t> kapsül kullanılmalıdır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76</a:t>
            </a:fld>
            <a:endParaRPr lang="tr-TR"/>
          </a:p>
        </p:txBody>
      </p:sp>
    </p:spTree>
    <p:extLst>
      <p:ext uri="{BB962C8B-B14F-4D97-AF65-F5344CB8AC3E}">
        <p14:creationId xmlns:p14="http://schemas.microsoft.com/office/powerpoint/2010/main" val="2502474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77.	Maden ocaklarında Metan gazı % kaçın üstünde ise patlatma yapılmaz?</a:t>
            </a:r>
          </a:p>
          <a:p>
            <a:pPr algn="l"/>
            <a:r>
              <a:rPr lang="tr-TR" sz="2800" dirty="0">
                <a:solidFill>
                  <a:schemeClr val="tx1"/>
                </a:solidFill>
              </a:rPr>
              <a:t>A) %1               B) % 2		C) % 4		D) % 5</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77</a:t>
            </a:fld>
            <a:endParaRPr lang="tr-TR"/>
          </a:p>
        </p:txBody>
      </p:sp>
    </p:spTree>
    <p:extLst>
      <p:ext uri="{BB962C8B-B14F-4D97-AF65-F5344CB8AC3E}">
        <p14:creationId xmlns:p14="http://schemas.microsoft.com/office/powerpoint/2010/main" val="3850432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78.	Yer altı işlerinde havalandırma ile ilgili aşağıdakilerden hangisi yanlıştır? </a:t>
            </a:r>
          </a:p>
          <a:p>
            <a:pPr algn="l"/>
            <a:r>
              <a:rPr lang="tr-TR" sz="2400" dirty="0">
                <a:solidFill>
                  <a:schemeClr val="tx1"/>
                </a:solidFill>
              </a:rPr>
              <a:t>A)	Sağlığa uygun solunabilir hava sağlanmalıdır</a:t>
            </a:r>
          </a:p>
          <a:p>
            <a:pPr algn="l"/>
            <a:r>
              <a:rPr lang="tr-TR" sz="2400" dirty="0">
                <a:solidFill>
                  <a:schemeClr val="tx1"/>
                </a:solidFill>
              </a:rPr>
              <a:t>B)	Ortamdaki patlama riski ve solunabilir toz konsantrasyonu kontrol altında tutulmalıdır</a:t>
            </a:r>
          </a:p>
          <a:p>
            <a:pPr algn="l"/>
            <a:r>
              <a:rPr lang="tr-TR" sz="2400" dirty="0">
                <a:solidFill>
                  <a:schemeClr val="tx1"/>
                </a:solidFill>
              </a:rPr>
              <a:t>C)	Mekanik havalandırma sistemi kullanılan ocaklarda hava akımı, olanak varsa doğal hava akımı ters istikamette yönlendirilmelidir</a:t>
            </a:r>
          </a:p>
          <a:p>
            <a:pPr algn="l"/>
            <a:r>
              <a:rPr lang="tr-TR" sz="2400" dirty="0">
                <a:solidFill>
                  <a:schemeClr val="tx1"/>
                </a:solidFill>
              </a:rPr>
              <a:t>D)	Kullanılan çalışma yöntemi ve işçilerin fiziki faaliyetleri dikkate alınarak çalışma koşullarına uygun hava sağlanmalıdır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78</a:t>
            </a:fld>
            <a:endParaRPr lang="tr-TR"/>
          </a:p>
        </p:txBody>
      </p:sp>
    </p:spTree>
    <p:extLst>
      <p:ext uri="{BB962C8B-B14F-4D97-AF65-F5344CB8AC3E}">
        <p14:creationId xmlns:p14="http://schemas.microsoft.com/office/powerpoint/2010/main" val="3234845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79.	Yeraltı ve Yerüstü Maden İşletmelerinde Sağlık ve Güvenlik Şartları Yönetmeliği kapsamına aşağıda belirtilenlerden hangi işi yapan işyerleri girmez? </a:t>
            </a:r>
          </a:p>
          <a:p>
            <a:pPr algn="l"/>
            <a:r>
              <a:rPr lang="tr-TR" sz="2800" dirty="0">
                <a:solidFill>
                  <a:schemeClr val="tx1"/>
                </a:solidFill>
              </a:rPr>
              <a:t>A)	Madenlerin sondaj kuyuları açılarak çıkarılması </a:t>
            </a:r>
          </a:p>
          <a:p>
            <a:pPr algn="l"/>
            <a:r>
              <a:rPr lang="tr-TR" sz="2800" dirty="0">
                <a:solidFill>
                  <a:schemeClr val="tx1"/>
                </a:solidFill>
              </a:rPr>
              <a:t>B)	Madenlerin yeraltı veya yerüstünden çıkarılması </a:t>
            </a:r>
          </a:p>
          <a:p>
            <a:pPr algn="l"/>
            <a:r>
              <a:rPr lang="tr-TR" sz="2800" dirty="0">
                <a:solidFill>
                  <a:schemeClr val="tx1"/>
                </a:solidFill>
              </a:rPr>
              <a:t>C)	Madenlerin çıkarma amacıyla araştırılması </a:t>
            </a:r>
          </a:p>
          <a:p>
            <a:pPr algn="l"/>
            <a:r>
              <a:rPr lang="tr-TR" sz="2800" dirty="0">
                <a:solidFill>
                  <a:schemeClr val="tx1"/>
                </a:solidFill>
              </a:rPr>
              <a:t>D)	Çıkarılan madenlerin işlenmesi hariç satışa hazırlanması</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79</a:t>
            </a:fld>
            <a:endParaRPr lang="tr-TR"/>
          </a:p>
        </p:txBody>
      </p:sp>
    </p:spTree>
    <p:extLst>
      <p:ext uri="{BB962C8B-B14F-4D97-AF65-F5344CB8AC3E}">
        <p14:creationId xmlns:p14="http://schemas.microsoft.com/office/powerpoint/2010/main" val="23061425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8.	İşyerinde 10.10.2000 tarihinde çalışmaya başlayan ve 2013 yılında 38 yaşında olan bir işçinin yıllık ücretli izin süresi kaç günden az olamaz?</a:t>
            </a:r>
          </a:p>
          <a:p>
            <a:pPr algn="l"/>
            <a:r>
              <a:rPr lang="tr-TR" sz="2800" dirty="0">
                <a:solidFill>
                  <a:schemeClr val="tx1"/>
                </a:solidFill>
              </a:rPr>
              <a:t>A) 	10 gün 			B) 14 gün  </a:t>
            </a:r>
          </a:p>
          <a:p>
            <a:pPr algn="l"/>
            <a:r>
              <a:rPr lang="tr-TR" sz="2800" dirty="0">
                <a:solidFill>
                  <a:schemeClr val="tx1"/>
                </a:solidFill>
              </a:rPr>
              <a:t>C)	20 gün			D) 26 gün</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8</a:t>
            </a:fld>
            <a:endParaRPr lang="tr-TR"/>
          </a:p>
        </p:txBody>
      </p:sp>
    </p:spTree>
    <p:extLst>
      <p:ext uri="{BB962C8B-B14F-4D97-AF65-F5344CB8AC3E}">
        <p14:creationId xmlns:p14="http://schemas.microsoft.com/office/powerpoint/2010/main" val="8885712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80.	Kişisel koruyucu donanımların işyerlerinde kullanımı ile ilgili olarak aşağıdakilerden hangisi yanlıştır? </a:t>
            </a:r>
          </a:p>
          <a:p>
            <a:pPr algn="l"/>
            <a:r>
              <a:rPr lang="tr-TR" sz="2800" dirty="0">
                <a:solidFill>
                  <a:schemeClr val="tx1"/>
                </a:solidFill>
              </a:rPr>
              <a:t>A)	Risk yaratmadan ilgili riski önlemeye uygun olmalı</a:t>
            </a:r>
          </a:p>
          <a:p>
            <a:pPr algn="l"/>
            <a:r>
              <a:rPr lang="tr-TR" sz="2800" dirty="0">
                <a:solidFill>
                  <a:schemeClr val="tx1"/>
                </a:solidFill>
              </a:rPr>
              <a:t>B)	Ergonomik gereksinimlere uygun olmalı</a:t>
            </a:r>
          </a:p>
          <a:p>
            <a:pPr algn="l"/>
            <a:r>
              <a:rPr lang="tr-TR" sz="2800" dirty="0">
                <a:solidFill>
                  <a:schemeClr val="tx1"/>
                </a:solidFill>
              </a:rPr>
              <a:t>C)	İstisnai ve özel koşullar uygun olmalı</a:t>
            </a:r>
          </a:p>
          <a:p>
            <a:pPr algn="l"/>
            <a:r>
              <a:rPr lang="tr-TR" sz="2800" dirty="0">
                <a:solidFill>
                  <a:schemeClr val="tx1"/>
                </a:solidFill>
              </a:rPr>
              <a:t>D)	Gerekli ayarlamalar yapıldığında kullanana tam uymalı</a:t>
            </a:r>
          </a:p>
          <a:p>
            <a:pPr algn="l"/>
            <a:endParaRPr lang="tr-TR" sz="2800" dirty="0">
              <a:solidFill>
                <a:schemeClr val="tx1"/>
              </a:solidFill>
            </a:endParaRP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80</a:t>
            </a:fld>
            <a:endParaRPr lang="tr-TR"/>
          </a:p>
        </p:txBody>
      </p:sp>
    </p:spTree>
    <p:extLst>
      <p:ext uri="{BB962C8B-B14F-4D97-AF65-F5344CB8AC3E}">
        <p14:creationId xmlns:p14="http://schemas.microsoft.com/office/powerpoint/2010/main" val="4037353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81.	Aşağıdaki işlerden hangisinde koruyucu eldiven giyilmemelidir? </a:t>
            </a:r>
          </a:p>
          <a:p>
            <a:pPr algn="l"/>
            <a:r>
              <a:rPr lang="tr-TR" sz="2800" dirty="0">
                <a:solidFill>
                  <a:schemeClr val="tx1"/>
                </a:solidFill>
              </a:rPr>
              <a:t>A)	Boru, kalas vb. maddeleri taşırken</a:t>
            </a:r>
          </a:p>
          <a:p>
            <a:pPr algn="l"/>
            <a:r>
              <a:rPr lang="tr-TR" sz="2800" dirty="0">
                <a:solidFill>
                  <a:schemeClr val="tx1"/>
                </a:solidFill>
              </a:rPr>
              <a:t>B)	Torna, pres ve matkap çalıştırırken</a:t>
            </a:r>
          </a:p>
          <a:p>
            <a:pPr algn="l"/>
            <a:r>
              <a:rPr lang="tr-TR" sz="2800" dirty="0">
                <a:solidFill>
                  <a:schemeClr val="tx1"/>
                </a:solidFill>
              </a:rPr>
              <a:t>C)	Düz cam ürünleriyle çalışırken </a:t>
            </a:r>
          </a:p>
          <a:p>
            <a:pPr algn="l"/>
            <a:r>
              <a:rPr lang="tr-TR" sz="2800" dirty="0">
                <a:solidFill>
                  <a:schemeClr val="tx1"/>
                </a:solidFill>
              </a:rPr>
              <a:t>D)	Derin dondurucu odalarda çalışırken</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81</a:t>
            </a:fld>
            <a:endParaRPr lang="tr-TR"/>
          </a:p>
        </p:txBody>
      </p:sp>
    </p:spTree>
    <p:extLst>
      <p:ext uri="{BB962C8B-B14F-4D97-AF65-F5344CB8AC3E}">
        <p14:creationId xmlns:p14="http://schemas.microsoft.com/office/powerpoint/2010/main" val="4075582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82.	Miğfer tipi kulak koruyucularının kullanılmasının asıl amacı aşağıdakilerden hangisidir? </a:t>
            </a:r>
          </a:p>
          <a:p>
            <a:pPr algn="l"/>
            <a:r>
              <a:rPr lang="tr-TR" sz="2800" dirty="0">
                <a:solidFill>
                  <a:schemeClr val="tx1"/>
                </a:solidFill>
              </a:rPr>
              <a:t>A)	Hava yoluyla sesin iç kulağa iletilmesini önlemek</a:t>
            </a:r>
          </a:p>
          <a:p>
            <a:pPr algn="l"/>
            <a:r>
              <a:rPr lang="tr-TR" sz="2800" dirty="0">
                <a:solidFill>
                  <a:schemeClr val="tx1"/>
                </a:solidFill>
              </a:rPr>
              <a:t>B)	Kemik yoluyla sesin iç kulağa iletilmesini önlemek</a:t>
            </a:r>
          </a:p>
          <a:p>
            <a:pPr algn="l"/>
            <a:r>
              <a:rPr lang="tr-TR" sz="2800" dirty="0">
                <a:solidFill>
                  <a:schemeClr val="tx1"/>
                </a:solidFill>
              </a:rPr>
              <a:t>C)	Yüzü ve kulağı korumak</a:t>
            </a:r>
          </a:p>
          <a:p>
            <a:pPr algn="l"/>
            <a:r>
              <a:rPr lang="tr-TR" sz="2800" dirty="0">
                <a:solidFill>
                  <a:schemeClr val="tx1"/>
                </a:solidFill>
              </a:rPr>
              <a:t>D)	Kaynak ışınlarından gözü korumak</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82</a:t>
            </a:fld>
            <a:endParaRPr lang="tr-TR"/>
          </a:p>
        </p:txBody>
      </p:sp>
    </p:spTree>
    <p:extLst>
      <p:ext uri="{BB962C8B-B14F-4D97-AF65-F5344CB8AC3E}">
        <p14:creationId xmlns:p14="http://schemas.microsoft.com/office/powerpoint/2010/main" val="24200706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83.	Çift el kumanda tertibatı hangi tip koruyucudur? </a:t>
            </a:r>
          </a:p>
          <a:p>
            <a:pPr algn="l"/>
            <a:r>
              <a:rPr lang="tr-TR" sz="2800" dirty="0">
                <a:solidFill>
                  <a:schemeClr val="tx1"/>
                </a:solidFill>
              </a:rPr>
              <a:t>A)	Sabit koruyucu	 </a:t>
            </a:r>
          </a:p>
          <a:p>
            <a:pPr algn="l"/>
            <a:r>
              <a:rPr lang="tr-TR" sz="2800" dirty="0">
                <a:solidFill>
                  <a:schemeClr val="tx1"/>
                </a:solidFill>
              </a:rPr>
              <a:t>B)	Kilitlemeli koruyucu </a:t>
            </a:r>
          </a:p>
          <a:p>
            <a:pPr algn="l"/>
            <a:r>
              <a:rPr lang="tr-TR" sz="2800" dirty="0">
                <a:solidFill>
                  <a:schemeClr val="tx1"/>
                </a:solidFill>
              </a:rPr>
              <a:t>C)	Otomatik koruyucu	 </a:t>
            </a:r>
          </a:p>
          <a:p>
            <a:pPr algn="l"/>
            <a:r>
              <a:rPr lang="tr-TR" sz="2800" dirty="0">
                <a:solidFill>
                  <a:schemeClr val="tx1"/>
                </a:solidFill>
              </a:rPr>
              <a:t>D)	Yaklaşma koruyucu</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83</a:t>
            </a:fld>
            <a:endParaRPr lang="tr-TR"/>
          </a:p>
        </p:txBody>
      </p:sp>
    </p:spTree>
    <p:extLst>
      <p:ext uri="{BB962C8B-B14F-4D97-AF65-F5344CB8AC3E}">
        <p14:creationId xmlns:p14="http://schemas.microsoft.com/office/powerpoint/2010/main" val="22122119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84.	Bir iş makinesi park edildiğinde ne yapılmaması gerekir?</a:t>
            </a:r>
          </a:p>
          <a:p>
            <a:pPr algn="l"/>
            <a:r>
              <a:rPr lang="tr-TR" sz="2800" dirty="0">
                <a:solidFill>
                  <a:schemeClr val="tx1"/>
                </a:solidFill>
              </a:rPr>
              <a:t>A)	Basıncı boşaltır</a:t>
            </a:r>
          </a:p>
          <a:p>
            <a:pPr algn="l"/>
            <a:r>
              <a:rPr lang="tr-TR" sz="2800" dirty="0">
                <a:solidFill>
                  <a:schemeClr val="tx1"/>
                </a:solidFill>
              </a:rPr>
              <a:t>B)	Motor stop edilir</a:t>
            </a:r>
          </a:p>
          <a:p>
            <a:pPr algn="l"/>
            <a:r>
              <a:rPr lang="tr-TR" sz="2800" dirty="0">
                <a:solidFill>
                  <a:schemeClr val="tx1"/>
                </a:solidFill>
              </a:rPr>
              <a:t>C)	Vites boşa alınır</a:t>
            </a:r>
          </a:p>
          <a:p>
            <a:pPr algn="l"/>
            <a:r>
              <a:rPr lang="tr-TR" sz="2800" dirty="0">
                <a:solidFill>
                  <a:schemeClr val="tx1"/>
                </a:solidFill>
              </a:rPr>
              <a:t>D)	Frenleri çekilir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84</a:t>
            </a:fld>
            <a:endParaRPr lang="tr-TR"/>
          </a:p>
        </p:txBody>
      </p:sp>
    </p:spTree>
    <p:extLst>
      <p:ext uri="{BB962C8B-B14F-4D97-AF65-F5344CB8AC3E}">
        <p14:creationId xmlns:p14="http://schemas.microsoft.com/office/powerpoint/2010/main" val="3548333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85.	Aşağıdaki kaza zincirini meydana getiren sebeplerden hangisi kişisel kusurlar içinde yer almaktadır? </a:t>
            </a:r>
          </a:p>
          <a:p>
            <a:pPr algn="l"/>
            <a:r>
              <a:rPr lang="tr-TR" sz="2800" dirty="0">
                <a:solidFill>
                  <a:schemeClr val="tx1"/>
                </a:solidFill>
              </a:rPr>
              <a:t>A) Tabiat şartları 		B) Dikkatsizlik </a:t>
            </a:r>
          </a:p>
          <a:p>
            <a:pPr algn="l"/>
            <a:r>
              <a:rPr lang="tr-TR" sz="2800" dirty="0">
                <a:solidFill>
                  <a:schemeClr val="tx1"/>
                </a:solidFill>
              </a:rPr>
              <a:t>C) Makine hatası 		D) Fiziki yapı</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85</a:t>
            </a:fld>
            <a:endParaRPr lang="tr-TR"/>
          </a:p>
        </p:txBody>
      </p:sp>
    </p:spTree>
    <p:extLst>
      <p:ext uri="{BB962C8B-B14F-4D97-AF65-F5344CB8AC3E}">
        <p14:creationId xmlns:p14="http://schemas.microsoft.com/office/powerpoint/2010/main" val="794996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86.	İş kazaları ve meslek hastalıkları açısından maddi sorumluluk aşağıdakilerden hangisinde tanımlanır?</a:t>
            </a:r>
          </a:p>
          <a:p>
            <a:pPr algn="l"/>
            <a:r>
              <a:rPr lang="tr-TR" sz="2800" dirty="0">
                <a:solidFill>
                  <a:schemeClr val="tx1"/>
                </a:solidFill>
              </a:rPr>
              <a:t>A)	Borçlar kanunu</a:t>
            </a:r>
          </a:p>
          <a:p>
            <a:pPr algn="l"/>
            <a:r>
              <a:rPr lang="tr-TR" sz="2800" dirty="0">
                <a:solidFill>
                  <a:schemeClr val="tx1"/>
                </a:solidFill>
              </a:rPr>
              <a:t>B)	4857 sayılı İş kanunu</a:t>
            </a:r>
          </a:p>
          <a:p>
            <a:pPr algn="l"/>
            <a:r>
              <a:rPr lang="tr-TR" sz="2800" dirty="0">
                <a:solidFill>
                  <a:schemeClr val="tx1"/>
                </a:solidFill>
              </a:rPr>
              <a:t>C)	Ticaret kanunu	 </a:t>
            </a:r>
          </a:p>
          <a:p>
            <a:pPr algn="l"/>
            <a:r>
              <a:rPr lang="tr-TR" sz="2800" dirty="0">
                <a:solidFill>
                  <a:schemeClr val="tx1"/>
                </a:solidFill>
              </a:rPr>
              <a:t>D)	6331 sayılı İSG kanunu</a:t>
            </a:r>
          </a:p>
          <a:p>
            <a:pPr algn="l"/>
            <a:endParaRPr lang="tr-TR" sz="2800" dirty="0">
              <a:solidFill>
                <a:schemeClr val="tx1"/>
              </a:solidFill>
            </a:endParaRP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86</a:t>
            </a:fld>
            <a:endParaRPr lang="tr-TR"/>
          </a:p>
        </p:txBody>
      </p:sp>
    </p:spTree>
    <p:extLst>
      <p:ext uri="{BB962C8B-B14F-4D97-AF65-F5344CB8AC3E}">
        <p14:creationId xmlns:p14="http://schemas.microsoft.com/office/powerpoint/2010/main" val="248169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87.	Aşağıdakilerden hangisi “maruziyet süresini” tanımlar? </a:t>
            </a:r>
          </a:p>
          <a:p>
            <a:pPr algn="l"/>
            <a:r>
              <a:rPr lang="tr-TR" sz="2400" dirty="0">
                <a:solidFill>
                  <a:schemeClr val="tx1"/>
                </a:solidFill>
              </a:rPr>
              <a:t>A)	Zararlı etkinin başlamasıyla hastalık belirtilerinin ortaya çıkması için gereken en uygun süredir.</a:t>
            </a:r>
          </a:p>
          <a:p>
            <a:pPr algn="l"/>
            <a:r>
              <a:rPr lang="tr-TR" sz="2400" dirty="0">
                <a:solidFill>
                  <a:schemeClr val="tx1"/>
                </a:solidFill>
              </a:rPr>
              <a:t>B)	Zararlı etkinin başlamasıyla hastalığın teşhis edilmesi için gereken en uygun süredir.</a:t>
            </a:r>
          </a:p>
          <a:p>
            <a:pPr algn="l"/>
            <a:r>
              <a:rPr lang="tr-TR" sz="2400" dirty="0">
                <a:solidFill>
                  <a:schemeClr val="tx1"/>
                </a:solidFill>
              </a:rPr>
              <a:t>C)	Zararlı etkinin başlamasıyla hastalık belirtilerinin ortaya çıkması için gereken en kısa süredir.</a:t>
            </a:r>
          </a:p>
          <a:p>
            <a:pPr algn="l"/>
            <a:r>
              <a:rPr lang="tr-TR" sz="2400" dirty="0">
                <a:solidFill>
                  <a:schemeClr val="tx1"/>
                </a:solidFill>
              </a:rPr>
              <a:t>D)	Zararlı etkinin başlamasıyla hastalığın teşhis edilmesi için gereken en kısa süredir.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87</a:t>
            </a:fld>
            <a:endParaRPr lang="tr-TR"/>
          </a:p>
        </p:txBody>
      </p:sp>
    </p:spTree>
    <p:extLst>
      <p:ext uri="{BB962C8B-B14F-4D97-AF65-F5344CB8AC3E}">
        <p14:creationId xmlns:p14="http://schemas.microsoft.com/office/powerpoint/2010/main" val="2873545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88.	Mevzuatımıza göre aşağıdakilerden hangisi C grubu meslek hastalığı sayılmaktadır? </a:t>
            </a:r>
          </a:p>
          <a:p>
            <a:pPr algn="l"/>
            <a:r>
              <a:rPr lang="tr-TR" sz="2800" dirty="0">
                <a:solidFill>
                  <a:schemeClr val="tx1"/>
                </a:solidFill>
              </a:rPr>
              <a:t>A)	Deri kanseri</a:t>
            </a:r>
          </a:p>
          <a:p>
            <a:pPr algn="l"/>
            <a:r>
              <a:rPr lang="tr-TR" sz="2800" dirty="0">
                <a:solidFill>
                  <a:schemeClr val="tx1"/>
                </a:solidFill>
              </a:rPr>
              <a:t>B)	Mesleki solunum sistemi hastalıkları</a:t>
            </a:r>
          </a:p>
          <a:p>
            <a:pPr algn="l"/>
            <a:r>
              <a:rPr lang="tr-TR" sz="2800" dirty="0">
                <a:solidFill>
                  <a:schemeClr val="tx1"/>
                </a:solidFill>
              </a:rPr>
              <a:t>C)	Cıva nedeniyle oluşan hastalıklar</a:t>
            </a:r>
          </a:p>
          <a:p>
            <a:pPr algn="l"/>
            <a:r>
              <a:rPr lang="tr-TR" sz="2800" dirty="0">
                <a:solidFill>
                  <a:schemeClr val="tx1"/>
                </a:solidFill>
              </a:rPr>
              <a:t>D)	Kemik ve eklem zararları</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88</a:t>
            </a:fld>
            <a:endParaRPr lang="tr-TR"/>
          </a:p>
        </p:txBody>
      </p:sp>
    </p:spTree>
    <p:extLst>
      <p:ext uri="{BB962C8B-B14F-4D97-AF65-F5344CB8AC3E}">
        <p14:creationId xmlns:p14="http://schemas.microsoft.com/office/powerpoint/2010/main" val="79198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89.	İşyeri ile ilgili olarak iş sağlığı ve güvenliği önerilerinin yazıldığı defter için aşağıdakilerden hangisi doğrudur?</a:t>
            </a:r>
          </a:p>
          <a:p>
            <a:pPr algn="l"/>
            <a:r>
              <a:rPr lang="tr-TR" sz="2400" dirty="0">
                <a:solidFill>
                  <a:schemeClr val="tx1"/>
                </a:solidFill>
              </a:rPr>
              <a:t>A)	Defteri temin etmek ve imzalatmak, iş güvenliği uzmanının sorumluluğundadır. </a:t>
            </a:r>
          </a:p>
          <a:p>
            <a:pPr algn="l"/>
            <a:r>
              <a:rPr lang="tr-TR" sz="2400" dirty="0">
                <a:solidFill>
                  <a:schemeClr val="tx1"/>
                </a:solidFill>
              </a:rPr>
              <a:t>B)	Deftere yazılan öneriler işverene tavsiye niteliğindedir.</a:t>
            </a:r>
          </a:p>
          <a:p>
            <a:pPr algn="l"/>
            <a:r>
              <a:rPr lang="tr-TR" sz="2400" dirty="0">
                <a:solidFill>
                  <a:schemeClr val="tx1"/>
                </a:solidFill>
              </a:rPr>
              <a:t>C)	Defterin öneriler yazılı her bir sayfası, iş güvenliği uzmanı, işyeri hekimi ve işveren tarafından imzalanır.</a:t>
            </a:r>
          </a:p>
          <a:p>
            <a:pPr algn="l"/>
            <a:r>
              <a:rPr lang="tr-TR" sz="2400" dirty="0">
                <a:solidFill>
                  <a:schemeClr val="tx1"/>
                </a:solidFill>
              </a:rPr>
              <a:t>D)	İş sağlığı- iş güvenliği önerileri defteri mutlaka noterden onaylatılmalıdır.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89</a:t>
            </a:fld>
            <a:endParaRPr lang="tr-TR"/>
          </a:p>
        </p:txBody>
      </p:sp>
    </p:spTree>
    <p:extLst>
      <p:ext uri="{BB962C8B-B14F-4D97-AF65-F5344CB8AC3E}">
        <p14:creationId xmlns:p14="http://schemas.microsoft.com/office/powerpoint/2010/main" val="259443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9.	Telafi çalışması aşağıdaki hangi nedenlere dayalı olarak yapılamaz? </a:t>
            </a:r>
          </a:p>
          <a:p>
            <a:pPr algn="l"/>
            <a:r>
              <a:rPr lang="tr-TR" sz="2800" dirty="0">
                <a:solidFill>
                  <a:schemeClr val="tx1"/>
                </a:solidFill>
              </a:rPr>
              <a:t>A)	Zorunlu nedenlerle işin durması</a:t>
            </a:r>
          </a:p>
          <a:p>
            <a:pPr algn="l"/>
            <a:r>
              <a:rPr lang="tr-TR" sz="2800" dirty="0">
                <a:solidFill>
                  <a:schemeClr val="tx1"/>
                </a:solidFill>
              </a:rPr>
              <a:t>B)	Ulusal bayramlarda çalışılmaması nedeniyle</a:t>
            </a:r>
          </a:p>
          <a:p>
            <a:pPr algn="l"/>
            <a:r>
              <a:rPr lang="tr-TR" sz="2800" dirty="0">
                <a:solidFill>
                  <a:schemeClr val="tx1"/>
                </a:solidFill>
              </a:rPr>
              <a:t>C)	İşyerinde normal çalışma süresinin önemli ölçüde çalışılması</a:t>
            </a:r>
          </a:p>
          <a:p>
            <a:pPr algn="l"/>
            <a:r>
              <a:rPr lang="tr-TR" sz="2800" dirty="0">
                <a:solidFill>
                  <a:schemeClr val="tx1"/>
                </a:solidFill>
              </a:rPr>
              <a:t>D)	Arife gününün tamamında işyerinin tatil edilmesi nedeniyle</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9</a:t>
            </a:fld>
            <a:endParaRPr lang="tr-TR"/>
          </a:p>
        </p:txBody>
      </p:sp>
    </p:spTree>
    <p:extLst>
      <p:ext uri="{BB962C8B-B14F-4D97-AF65-F5344CB8AC3E}">
        <p14:creationId xmlns:p14="http://schemas.microsoft.com/office/powerpoint/2010/main" val="40547643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90.	Gebe işçinin doğumdan ne kadar önce çalıştırılmaması esastır? </a:t>
            </a:r>
          </a:p>
          <a:p>
            <a:pPr algn="l"/>
            <a:r>
              <a:rPr lang="tr-TR" sz="2800" dirty="0">
                <a:solidFill>
                  <a:schemeClr val="tx1"/>
                </a:solidFill>
              </a:rPr>
              <a:t>A) 12 hafta		B) 10 hafta</a:t>
            </a:r>
          </a:p>
          <a:p>
            <a:pPr algn="l"/>
            <a:r>
              <a:rPr lang="tr-TR" sz="2800" dirty="0">
                <a:solidFill>
                  <a:schemeClr val="tx1"/>
                </a:solidFill>
              </a:rPr>
              <a:t>C) 8 hafta		D) 6 hafta</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90</a:t>
            </a:fld>
            <a:endParaRPr lang="tr-TR"/>
          </a:p>
        </p:txBody>
      </p:sp>
    </p:spTree>
    <p:extLst>
      <p:ext uri="{BB962C8B-B14F-4D97-AF65-F5344CB8AC3E}">
        <p14:creationId xmlns:p14="http://schemas.microsoft.com/office/powerpoint/2010/main" val="3880767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91.	Aşağıdakilerden hangisi “Emzirme Odaları” için en doğru tanımdır? </a:t>
            </a:r>
          </a:p>
          <a:p>
            <a:pPr algn="l"/>
            <a:r>
              <a:rPr lang="tr-TR" sz="2400" dirty="0">
                <a:solidFill>
                  <a:schemeClr val="tx1"/>
                </a:solidFill>
              </a:rPr>
              <a:t>A)	6 aydan küçük çocukların bırakılması, bakılması ve işçilerin çocuklarını emzirmeleri için ayrılan odalardır.</a:t>
            </a:r>
          </a:p>
          <a:p>
            <a:pPr algn="l"/>
            <a:r>
              <a:rPr lang="tr-TR" sz="2400" dirty="0">
                <a:solidFill>
                  <a:schemeClr val="tx1"/>
                </a:solidFill>
              </a:rPr>
              <a:t>B)	4 aydan küçük çocukların bırakılması, bakılması ve işçilerin çocuklarını emzirmek için ayrılan odalardır.</a:t>
            </a:r>
          </a:p>
          <a:p>
            <a:pPr algn="l"/>
            <a:r>
              <a:rPr lang="tr-TR" sz="2400" dirty="0">
                <a:solidFill>
                  <a:schemeClr val="tx1"/>
                </a:solidFill>
              </a:rPr>
              <a:t>C)	12 aydan küçük çocukların bırakılması, bakılması ve işçilerin çocuklarını emzirmek için ayrılan odalardır.</a:t>
            </a:r>
          </a:p>
          <a:p>
            <a:pPr algn="l"/>
            <a:r>
              <a:rPr lang="tr-TR" sz="2400" dirty="0">
                <a:solidFill>
                  <a:schemeClr val="tx1"/>
                </a:solidFill>
              </a:rPr>
              <a:t>D)	18 ayda küçük çocukların bırakılması, bakılması ve işçilerin çocuklarını emzirmeleri için ayrılan odalardır.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91</a:t>
            </a:fld>
            <a:endParaRPr lang="tr-TR"/>
          </a:p>
        </p:txBody>
      </p:sp>
    </p:spTree>
    <p:extLst>
      <p:ext uri="{BB962C8B-B14F-4D97-AF65-F5344CB8AC3E}">
        <p14:creationId xmlns:p14="http://schemas.microsoft.com/office/powerpoint/2010/main" val="2459206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92.	Vardiyalı çalışmalarda, vardiya değişimi en fazla kaç haftada bir yapılabilir? </a:t>
            </a:r>
          </a:p>
          <a:p>
            <a:pPr algn="l"/>
            <a:r>
              <a:rPr lang="tr-TR" sz="2800" dirty="0">
                <a:solidFill>
                  <a:schemeClr val="tx1"/>
                </a:solidFill>
              </a:rPr>
              <a:t>A) 2 hafta   	B) 3 hafta   </a:t>
            </a:r>
          </a:p>
          <a:p>
            <a:pPr algn="l"/>
            <a:r>
              <a:rPr lang="tr-TR" sz="2800" dirty="0">
                <a:solidFill>
                  <a:schemeClr val="tx1"/>
                </a:solidFill>
              </a:rPr>
              <a:t>C) 4 hafta  	D) 8 hafta</a:t>
            </a:r>
          </a:p>
          <a:p>
            <a:pPr algn="l"/>
            <a:endParaRPr lang="tr-TR" sz="2800" dirty="0">
              <a:solidFill>
                <a:schemeClr val="tx1"/>
              </a:solidFill>
            </a:endParaRP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92</a:t>
            </a:fld>
            <a:endParaRPr lang="tr-TR"/>
          </a:p>
        </p:txBody>
      </p:sp>
    </p:spTree>
    <p:extLst>
      <p:ext uri="{BB962C8B-B14F-4D97-AF65-F5344CB8AC3E}">
        <p14:creationId xmlns:p14="http://schemas.microsoft.com/office/powerpoint/2010/main" val="2556327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93.	Vardiyalı çalışmalarda gece dönemine denk düşen saatlerde kimler çalıştırılamaz? </a:t>
            </a:r>
          </a:p>
          <a:p>
            <a:pPr algn="l"/>
            <a:r>
              <a:rPr lang="tr-TR" sz="2800" dirty="0">
                <a:solidFill>
                  <a:schemeClr val="tx1"/>
                </a:solidFill>
              </a:rPr>
              <a:t>A)	Kadınlar</a:t>
            </a:r>
          </a:p>
          <a:p>
            <a:pPr algn="l"/>
            <a:r>
              <a:rPr lang="tr-TR" sz="2800" dirty="0">
                <a:solidFill>
                  <a:schemeClr val="tx1"/>
                </a:solidFill>
              </a:rPr>
              <a:t>B)	18 yaşını doldurmamış genç işçiler</a:t>
            </a:r>
          </a:p>
          <a:p>
            <a:pPr algn="l"/>
            <a:r>
              <a:rPr lang="tr-TR" sz="2800" dirty="0">
                <a:solidFill>
                  <a:schemeClr val="tx1"/>
                </a:solidFill>
              </a:rPr>
              <a:t>C)	20 yaşını doldurmamış olanlar</a:t>
            </a:r>
          </a:p>
          <a:p>
            <a:pPr algn="l"/>
            <a:r>
              <a:rPr lang="tr-TR" sz="2800" dirty="0">
                <a:solidFill>
                  <a:schemeClr val="tx1"/>
                </a:solidFill>
              </a:rPr>
              <a:t>D)	50 yaşın üstündekiler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93</a:t>
            </a:fld>
            <a:endParaRPr lang="tr-TR"/>
          </a:p>
        </p:txBody>
      </p:sp>
    </p:spTree>
    <p:extLst>
      <p:ext uri="{BB962C8B-B14F-4D97-AF65-F5344CB8AC3E}">
        <p14:creationId xmlns:p14="http://schemas.microsoft.com/office/powerpoint/2010/main" val="41506354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400" dirty="0">
                <a:solidFill>
                  <a:schemeClr val="tx1"/>
                </a:solidFill>
              </a:rPr>
              <a:t>94.	Aşağıdakilerden hangisi işveren teriminin karşılığıdır? </a:t>
            </a:r>
          </a:p>
          <a:p>
            <a:pPr algn="l"/>
            <a:r>
              <a:rPr lang="tr-TR" sz="2400" dirty="0">
                <a:solidFill>
                  <a:schemeClr val="tx1"/>
                </a:solidFill>
              </a:rPr>
              <a:t>A)	Sorumluluğunda bulunan kişilerin sağlık güvencesini temin eden kişidir.</a:t>
            </a:r>
          </a:p>
          <a:p>
            <a:pPr algn="l"/>
            <a:r>
              <a:rPr lang="tr-TR" sz="2400" dirty="0">
                <a:solidFill>
                  <a:schemeClr val="tx1"/>
                </a:solidFill>
              </a:rPr>
              <a:t>B)	Üzerinde karşılıklı anlaşılmış bulunan bir ilişkinin sonucu olarak uğraş alanındaki işçilere karşı yasal sorumluluk, taahhüt ve görev üstlenen kişilerdir</a:t>
            </a:r>
          </a:p>
          <a:p>
            <a:pPr algn="l"/>
            <a:r>
              <a:rPr lang="tr-TR" sz="2400" dirty="0">
                <a:solidFill>
                  <a:schemeClr val="tx1"/>
                </a:solidFill>
              </a:rPr>
              <a:t>C)	Sorumluluğunda bulunan kişilerin geçimini temin eden kişidir</a:t>
            </a:r>
          </a:p>
          <a:p>
            <a:pPr algn="l"/>
            <a:r>
              <a:rPr lang="tr-TR" sz="2400" dirty="0">
                <a:solidFill>
                  <a:schemeClr val="tx1"/>
                </a:solidFill>
              </a:rPr>
              <a:t>D)	Hiçbiri</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94</a:t>
            </a:fld>
            <a:endParaRPr lang="tr-TR"/>
          </a:p>
        </p:txBody>
      </p:sp>
    </p:spTree>
    <p:extLst>
      <p:ext uri="{BB962C8B-B14F-4D97-AF65-F5344CB8AC3E}">
        <p14:creationId xmlns:p14="http://schemas.microsoft.com/office/powerpoint/2010/main" val="15018148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95.	Karbonatlı ve organik fosforlu </a:t>
            </a:r>
            <a:r>
              <a:rPr lang="tr-TR" sz="2800" dirty="0" err="1">
                <a:solidFill>
                  <a:schemeClr val="tx1"/>
                </a:solidFill>
              </a:rPr>
              <a:t>insektisitlerin</a:t>
            </a:r>
            <a:r>
              <a:rPr lang="tr-TR" sz="2800" dirty="0">
                <a:solidFill>
                  <a:schemeClr val="tx1"/>
                </a:solidFill>
              </a:rPr>
              <a:t> yapımı, paketlenmesi, çözelti olarak hazırlanması ve uygulanması işlerinde günde en fazla kaç saat çalışmaya izin verilmiştir?</a:t>
            </a:r>
          </a:p>
          <a:p>
            <a:pPr algn="l"/>
            <a:r>
              <a:rPr lang="tr-TR" sz="2800" dirty="0">
                <a:solidFill>
                  <a:schemeClr val="tx1"/>
                </a:solidFill>
              </a:rPr>
              <a:t>A) 4 saat			B) 5 saat              </a:t>
            </a:r>
          </a:p>
          <a:p>
            <a:pPr algn="l"/>
            <a:r>
              <a:rPr lang="tr-TR" sz="2800" dirty="0">
                <a:solidFill>
                  <a:schemeClr val="tx1"/>
                </a:solidFill>
              </a:rPr>
              <a:t>C) 6 saat			D) 7,5 saat</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95</a:t>
            </a:fld>
            <a:endParaRPr lang="tr-TR"/>
          </a:p>
        </p:txBody>
      </p:sp>
    </p:spTree>
    <p:extLst>
      <p:ext uri="{BB962C8B-B14F-4D97-AF65-F5344CB8AC3E}">
        <p14:creationId xmlns:p14="http://schemas.microsoft.com/office/powerpoint/2010/main" val="2557018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1900" dirty="0">
                <a:solidFill>
                  <a:schemeClr val="tx1"/>
                </a:solidFill>
              </a:rPr>
              <a:t>96.	</a:t>
            </a:r>
          </a:p>
          <a:p>
            <a:pPr algn="l"/>
            <a:r>
              <a:rPr lang="tr-TR" sz="1900" dirty="0">
                <a:solidFill>
                  <a:schemeClr val="tx1"/>
                </a:solidFill>
              </a:rPr>
              <a:t>İş güvenliği uzmanları,  Yönetmelikte belirtilen görevlerini yerine getirmek için aşağıda belirtilen sürelerde görev yaparlar:</a:t>
            </a:r>
          </a:p>
          <a:p>
            <a:pPr algn="l"/>
            <a:r>
              <a:rPr lang="tr-TR" sz="1900" dirty="0">
                <a:solidFill>
                  <a:schemeClr val="tx1"/>
                </a:solidFill>
              </a:rPr>
              <a:t>-10’dan az çalışanı olan ve az tehlikeli sınıfta yer alan işyerlerinde çalışan başına yılda en az 60 dakika.  </a:t>
            </a:r>
          </a:p>
          <a:p>
            <a:pPr algn="l"/>
            <a:r>
              <a:rPr lang="tr-TR" sz="1900" dirty="0">
                <a:solidFill>
                  <a:schemeClr val="tx1"/>
                </a:solidFill>
              </a:rPr>
              <a:t>Diğer işyerlerinde ise</a:t>
            </a:r>
          </a:p>
          <a:p>
            <a:pPr algn="l"/>
            <a:r>
              <a:rPr lang="tr-TR" sz="1900" dirty="0">
                <a:solidFill>
                  <a:schemeClr val="tx1"/>
                </a:solidFill>
              </a:rPr>
              <a:t>-	Az tehlikeli sınıfta yer alanlarda çalışan başına ayda en az…….. dakika.</a:t>
            </a:r>
          </a:p>
          <a:p>
            <a:pPr algn="l"/>
            <a:r>
              <a:rPr lang="tr-TR" sz="1900" dirty="0">
                <a:solidFill>
                  <a:schemeClr val="tx1"/>
                </a:solidFill>
              </a:rPr>
              <a:t>-	Tehlikeli sınıfta yer alanlarda çalışan başına ayda en az…….. dakika.</a:t>
            </a:r>
          </a:p>
          <a:p>
            <a:pPr algn="l"/>
            <a:r>
              <a:rPr lang="tr-TR" sz="1900" dirty="0">
                <a:solidFill>
                  <a:schemeClr val="tx1"/>
                </a:solidFill>
              </a:rPr>
              <a:t>-	Çok tehlikeli sınıfta yer alanlarda çalışan başına ayda en az…….. dakika görev yaparlar.       </a:t>
            </a:r>
          </a:p>
          <a:p>
            <a:pPr algn="l"/>
            <a:r>
              <a:rPr lang="tr-TR" sz="1900" dirty="0">
                <a:solidFill>
                  <a:schemeClr val="tx1"/>
                </a:solidFill>
              </a:rPr>
              <a:t>Boşluklara sırası ile gelmesi gereken doğru rakamlar hangi şıktadır? </a:t>
            </a:r>
          </a:p>
          <a:p>
            <a:pPr algn="l"/>
            <a:r>
              <a:rPr lang="tr-TR" sz="1900" dirty="0">
                <a:solidFill>
                  <a:schemeClr val="tx1"/>
                </a:solidFill>
              </a:rPr>
              <a:t>A) 5 - 10 - 15		B) 10 - 15 - 20           </a:t>
            </a:r>
          </a:p>
          <a:p>
            <a:pPr algn="l"/>
            <a:r>
              <a:rPr lang="tr-TR" sz="1900" dirty="0">
                <a:solidFill>
                  <a:schemeClr val="tx1"/>
                </a:solidFill>
              </a:rPr>
              <a:t>C) 15 - 20 - 30   		D) 20 - 25 - 30</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96</a:t>
            </a:fld>
            <a:endParaRPr lang="tr-TR"/>
          </a:p>
        </p:txBody>
      </p:sp>
    </p:spTree>
    <p:extLst>
      <p:ext uri="{BB962C8B-B14F-4D97-AF65-F5344CB8AC3E}">
        <p14:creationId xmlns:p14="http://schemas.microsoft.com/office/powerpoint/2010/main" val="13816103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C</a:t>
            </a: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97.	İletişimde geri bildirimin yararını belirtmeyen seçenek aşağıdakilerden hangisidir? </a:t>
            </a:r>
          </a:p>
          <a:p>
            <a:pPr algn="l"/>
            <a:r>
              <a:rPr lang="tr-TR" sz="2800" dirty="0">
                <a:solidFill>
                  <a:schemeClr val="tx1"/>
                </a:solidFill>
              </a:rPr>
              <a:t>A)	Kaynak gönderdiği iletinin alıcı tarafından alınıp alınmadığını anlar. </a:t>
            </a:r>
          </a:p>
          <a:p>
            <a:pPr algn="l"/>
            <a:r>
              <a:rPr lang="tr-TR" sz="2800" dirty="0">
                <a:solidFill>
                  <a:schemeClr val="tx1"/>
                </a:solidFill>
              </a:rPr>
              <a:t>B)	İletinin, anlaşılıp anlaşılmadığını ve anlaşılma derecesini anlar.</a:t>
            </a:r>
          </a:p>
          <a:p>
            <a:pPr algn="l"/>
            <a:r>
              <a:rPr lang="tr-TR" sz="2800" dirty="0">
                <a:solidFill>
                  <a:schemeClr val="tx1"/>
                </a:solidFill>
              </a:rPr>
              <a:t>C)	Kaynak, iletiyi alan kişinin kendisi hakkındaki görüşlerini öğrenir.</a:t>
            </a:r>
          </a:p>
          <a:p>
            <a:pPr algn="l"/>
            <a:r>
              <a:rPr lang="tr-TR" sz="2800" dirty="0">
                <a:solidFill>
                  <a:schemeClr val="tx1"/>
                </a:solidFill>
              </a:rPr>
              <a:t>D)	İletinin, benimsenip benimsenmediğini ve nedenlerini anlar.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97</a:t>
            </a:fld>
            <a:endParaRPr lang="tr-TR"/>
          </a:p>
        </p:txBody>
      </p:sp>
    </p:spTree>
    <p:extLst>
      <p:ext uri="{BB962C8B-B14F-4D97-AF65-F5344CB8AC3E}">
        <p14:creationId xmlns:p14="http://schemas.microsoft.com/office/powerpoint/2010/main" val="33729239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A</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98.	Aşağıdakilerden hangisi, yazılı iletişimde dikkat edilmesi gereken kurallardan biri değildir?</a:t>
            </a:r>
          </a:p>
          <a:p>
            <a:pPr algn="l"/>
            <a:r>
              <a:rPr lang="tr-TR" sz="2800" dirty="0">
                <a:solidFill>
                  <a:schemeClr val="tx1"/>
                </a:solidFill>
              </a:rPr>
              <a:t>A)	Ağdalı kelimelerle süslenerek ilgi çekici hale getirilmesi</a:t>
            </a:r>
          </a:p>
          <a:p>
            <a:pPr algn="l"/>
            <a:r>
              <a:rPr lang="tr-TR" sz="2800" dirty="0">
                <a:solidFill>
                  <a:schemeClr val="tx1"/>
                </a:solidFill>
              </a:rPr>
              <a:t>B)	Açık ve anlaşılır ifadelerle yazılması</a:t>
            </a:r>
          </a:p>
          <a:p>
            <a:pPr algn="l"/>
            <a:r>
              <a:rPr lang="tr-TR" sz="2800" dirty="0">
                <a:solidFill>
                  <a:schemeClr val="tx1"/>
                </a:solidFill>
              </a:rPr>
              <a:t>C)	Yazıların gönderilmeden önce tekrar kontrol edilmesi</a:t>
            </a:r>
          </a:p>
          <a:p>
            <a:pPr algn="l"/>
            <a:r>
              <a:rPr lang="tr-TR" sz="2800" dirty="0">
                <a:solidFill>
                  <a:schemeClr val="tx1"/>
                </a:solidFill>
              </a:rPr>
              <a:t>D)	Dilbilgisi kuralları bakımından iyi hazırlanmış olması</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98</a:t>
            </a:fld>
            <a:endParaRPr lang="tr-TR"/>
          </a:p>
        </p:txBody>
      </p:sp>
    </p:spTree>
    <p:extLst>
      <p:ext uri="{BB962C8B-B14F-4D97-AF65-F5344CB8AC3E}">
        <p14:creationId xmlns:p14="http://schemas.microsoft.com/office/powerpoint/2010/main" val="7697412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60350"/>
            <a:ext cx="7772400" cy="720725"/>
          </a:xfrm>
        </p:spPr>
        <p:txBody>
          <a:bodyPr rtlCol="0">
            <a:normAutofit fontScale="90000"/>
          </a:bodyPr>
          <a:lstStyle/>
          <a:p>
            <a:pPr fontAlgn="auto">
              <a:spcAft>
                <a:spcPts val="0"/>
              </a:spcAft>
              <a:defRPr/>
            </a:pPr>
            <a:r>
              <a:rPr lang="tr-TR" dirty="0">
                <a:solidFill>
                  <a:srgbClr val="FF0000"/>
                </a:solidFill>
              </a:rPr>
              <a:t>B</a:t>
            </a:r>
            <a:endParaRPr lang="tr-TR" dirty="0">
              <a:solidFill>
                <a:srgbClr val="FF0000"/>
              </a:solidFill>
            </a:endParaRPr>
          </a:p>
        </p:txBody>
      </p:sp>
      <p:sp>
        <p:nvSpPr>
          <p:cNvPr id="16386" name="Alt Başlık 2"/>
          <p:cNvSpPr>
            <a:spLocks noGrp="1"/>
          </p:cNvSpPr>
          <p:nvPr>
            <p:ph type="subTitle" idx="1"/>
          </p:nvPr>
        </p:nvSpPr>
        <p:spPr>
          <a:xfrm>
            <a:off x="611188" y="1268413"/>
            <a:ext cx="7777162" cy="4752975"/>
          </a:xfrm>
        </p:spPr>
        <p:txBody>
          <a:bodyPr/>
          <a:lstStyle/>
          <a:p>
            <a:pPr algn="l"/>
            <a:r>
              <a:rPr lang="tr-TR" sz="2800" dirty="0">
                <a:solidFill>
                  <a:schemeClr val="tx1"/>
                </a:solidFill>
              </a:rPr>
              <a:t>99.	Aşağıdakilerden hangisi yanlıştır?</a:t>
            </a:r>
          </a:p>
          <a:p>
            <a:pPr algn="l"/>
            <a:r>
              <a:rPr lang="tr-TR" sz="2800" dirty="0">
                <a:solidFill>
                  <a:schemeClr val="tx1"/>
                </a:solidFill>
              </a:rPr>
              <a:t>A)	Öğrenme işlemine katılan duyu organlarımızın sayısı ne kadar fazla ise o kadar iyi öğrenir ve geç unuturuz.</a:t>
            </a:r>
          </a:p>
          <a:p>
            <a:pPr algn="l"/>
            <a:r>
              <a:rPr lang="tr-TR" sz="2800" dirty="0">
                <a:solidFill>
                  <a:schemeClr val="tx1"/>
                </a:solidFill>
              </a:rPr>
              <a:t>B)	En iyi öğretim, soyuttan somuta ve bütünden basite doğru giden öğretimdir.</a:t>
            </a:r>
          </a:p>
          <a:p>
            <a:pPr algn="l"/>
            <a:r>
              <a:rPr lang="tr-TR" sz="2800" dirty="0">
                <a:solidFill>
                  <a:schemeClr val="tx1"/>
                </a:solidFill>
              </a:rPr>
              <a:t>C)	Öğrendiğimiz şeylerin çoğunu gözlerimizin yardımı ile öğrenebiliriz.</a:t>
            </a:r>
          </a:p>
          <a:p>
            <a:pPr algn="l"/>
            <a:r>
              <a:rPr lang="tr-TR" sz="2800" dirty="0">
                <a:solidFill>
                  <a:schemeClr val="tx1"/>
                </a:solidFill>
              </a:rPr>
              <a:t>D)	En iyi öğrendiğimiz şeyler kendi kendimize yaparak öğrendiğimiz şeylerdir.</a:t>
            </a:r>
          </a:p>
          <a:p>
            <a:pPr algn="l"/>
            <a:endParaRPr lang="tr-TR" sz="2800" dirty="0">
              <a:solidFill>
                <a:schemeClr val="tx1"/>
              </a:solidFill>
            </a:endParaRPr>
          </a:p>
        </p:txBody>
      </p:sp>
      <p:pic>
        <p:nvPicPr>
          <p:cNvPr id="16387"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57925"/>
            <a:ext cx="2087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ayt Numarası Yer Tutucusu 5"/>
          <p:cNvSpPr>
            <a:spLocks noGrp="1"/>
          </p:cNvSpPr>
          <p:nvPr>
            <p:ph type="sldNum" sz="quarter" idx="12"/>
          </p:nvPr>
        </p:nvSpPr>
        <p:spPr/>
        <p:txBody>
          <a:bodyPr/>
          <a:lstStyle/>
          <a:p>
            <a:pPr>
              <a:defRPr/>
            </a:pPr>
            <a:fld id="{F21B299B-B459-4FF0-9E60-4D894B535A28}" type="slidenum">
              <a:rPr lang="tr-TR"/>
              <a:pPr>
                <a:defRPr/>
              </a:pPr>
              <a:t>99</a:t>
            </a:fld>
            <a:endParaRPr lang="tr-TR"/>
          </a:p>
        </p:txBody>
      </p:sp>
    </p:spTree>
    <p:extLst>
      <p:ext uri="{BB962C8B-B14F-4D97-AF65-F5344CB8AC3E}">
        <p14:creationId xmlns:p14="http://schemas.microsoft.com/office/powerpoint/2010/main" val="1755624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1885</TotalTime>
  <Words>554</Words>
  <Application>Microsoft Office PowerPoint</Application>
  <PresentationFormat>Ekran Gösterisi (4:3)</PresentationFormat>
  <Paragraphs>775</Paragraphs>
  <Slides>101</Slides>
  <Notes>101</Notes>
  <HiddenSlides>0</HiddenSlides>
  <MMClips>0</MMClips>
  <ScaleCrop>false</ScaleCrop>
  <HeadingPairs>
    <vt:vector size="4" baseType="variant">
      <vt:variant>
        <vt:lpstr>Tema</vt:lpstr>
      </vt:variant>
      <vt:variant>
        <vt:i4>1</vt:i4>
      </vt:variant>
      <vt:variant>
        <vt:lpstr>Slayt Başlıkları</vt:lpstr>
      </vt:variant>
      <vt:variant>
        <vt:i4>101</vt:i4>
      </vt:variant>
    </vt:vector>
  </HeadingPairs>
  <TitlesOfParts>
    <vt:vector size="102" baseType="lpstr">
      <vt:lpstr>Ofis Teması</vt:lpstr>
      <vt:lpstr>B</vt:lpstr>
      <vt:lpstr>D</vt:lpstr>
      <vt:lpstr>A</vt:lpstr>
      <vt:lpstr>A</vt:lpstr>
      <vt:lpstr>C</vt:lpstr>
      <vt:lpstr>A</vt:lpstr>
      <vt:lpstr>C</vt:lpstr>
      <vt:lpstr>C</vt:lpstr>
      <vt:lpstr>B</vt:lpstr>
      <vt:lpstr>C</vt:lpstr>
      <vt:lpstr>B</vt:lpstr>
      <vt:lpstr>B</vt:lpstr>
      <vt:lpstr>C</vt:lpstr>
      <vt:lpstr>C</vt:lpstr>
      <vt:lpstr>B</vt:lpstr>
      <vt:lpstr>C</vt:lpstr>
      <vt:lpstr>B</vt:lpstr>
      <vt:lpstr>C</vt:lpstr>
      <vt:lpstr>C</vt:lpstr>
      <vt:lpstr>B</vt:lpstr>
      <vt:lpstr>A</vt:lpstr>
      <vt:lpstr>C</vt:lpstr>
      <vt:lpstr>C</vt:lpstr>
      <vt:lpstr>B</vt:lpstr>
      <vt:lpstr>D</vt:lpstr>
      <vt:lpstr>C</vt:lpstr>
      <vt:lpstr>B</vt:lpstr>
      <vt:lpstr>B</vt:lpstr>
      <vt:lpstr>A</vt:lpstr>
      <vt:lpstr>A</vt:lpstr>
      <vt:lpstr>C</vt:lpstr>
      <vt:lpstr>A</vt:lpstr>
      <vt:lpstr>A</vt:lpstr>
      <vt:lpstr>C</vt:lpstr>
      <vt:lpstr>A</vt:lpstr>
      <vt:lpstr>B</vt:lpstr>
      <vt:lpstr>B</vt:lpstr>
      <vt:lpstr>A</vt:lpstr>
      <vt:lpstr>C</vt:lpstr>
      <vt:lpstr>D</vt:lpstr>
      <vt:lpstr>A</vt:lpstr>
      <vt:lpstr>B</vt:lpstr>
      <vt:lpstr>C</vt:lpstr>
      <vt:lpstr>B</vt:lpstr>
      <vt:lpstr>D</vt:lpstr>
      <vt:lpstr>C</vt:lpstr>
      <vt:lpstr>B</vt:lpstr>
      <vt:lpstr>B</vt:lpstr>
      <vt:lpstr>A</vt:lpstr>
      <vt:lpstr>C</vt:lpstr>
      <vt:lpstr>B</vt:lpstr>
      <vt:lpstr>B</vt:lpstr>
      <vt:lpstr>B</vt:lpstr>
      <vt:lpstr>C</vt:lpstr>
      <vt:lpstr>D</vt:lpstr>
      <vt:lpstr>C</vt:lpstr>
      <vt:lpstr>D</vt:lpstr>
      <vt:lpstr>C</vt:lpstr>
      <vt:lpstr>C</vt:lpstr>
      <vt:lpstr>A</vt:lpstr>
      <vt:lpstr>C</vt:lpstr>
      <vt:lpstr>D</vt:lpstr>
      <vt:lpstr>A</vt:lpstr>
      <vt:lpstr>C</vt:lpstr>
      <vt:lpstr>A</vt:lpstr>
      <vt:lpstr>C</vt:lpstr>
      <vt:lpstr>C</vt:lpstr>
      <vt:lpstr>D</vt:lpstr>
      <vt:lpstr>A</vt:lpstr>
      <vt:lpstr>B</vt:lpstr>
      <vt:lpstr>A</vt:lpstr>
      <vt:lpstr>B</vt:lpstr>
      <vt:lpstr>C</vt:lpstr>
      <vt:lpstr>D</vt:lpstr>
      <vt:lpstr>C</vt:lpstr>
      <vt:lpstr>D</vt:lpstr>
      <vt:lpstr>A</vt:lpstr>
      <vt:lpstr>C</vt:lpstr>
      <vt:lpstr>A</vt:lpstr>
      <vt:lpstr>C</vt:lpstr>
      <vt:lpstr>B</vt:lpstr>
      <vt:lpstr>B</vt:lpstr>
      <vt:lpstr>B</vt:lpstr>
      <vt:lpstr>C</vt:lpstr>
      <vt:lpstr>B</vt:lpstr>
      <vt:lpstr>A</vt:lpstr>
      <vt:lpstr>C</vt:lpstr>
      <vt:lpstr>B</vt:lpstr>
      <vt:lpstr>C</vt:lpstr>
      <vt:lpstr>C</vt:lpstr>
      <vt:lpstr>C</vt:lpstr>
      <vt:lpstr>A</vt:lpstr>
      <vt:lpstr>B</vt:lpstr>
      <vt:lpstr>B</vt:lpstr>
      <vt:lpstr>C</vt:lpstr>
      <vt:lpstr>B</vt:lpstr>
      <vt:lpstr>C</vt:lpstr>
      <vt:lpstr>A</vt:lpstr>
      <vt:lpstr>B</vt:lpstr>
      <vt:lpstr>D</vt:lpstr>
      <vt:lpstr>İŞ GÜVENLİĞİ UZMANLIĞI  DENEME SINAVI IV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SEMİH</dc:creator>
  <cp:lastModifiedBy>SEMİH</cp:lastModifiedBy>
  <cp:revision>42</cp:revision>
  <dcterms:created xsi:type="dcterms:W3CDTF">2013-04-25T19:51:05Z</dcterms:created>
  <dcterms:modified xsi:type="dcterms:W3CDTF">2013-07-19T12:35:27Z</dcterms:modified>
</cp:coreProperties>
</file>