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9"/>
  </p:notesMasterIdLst>
  <p:sldIdLst>
    <p:sldId id="359" r:id="rId2"/>
    <p:sldId id="259" r:id="rId3"/>
    <p:sldId id="260" r:id="rId4"/>
    <p:sldId id="261" r:id="rId5"/>
    <p:sldId id="262" r:id="rId6"/>
    <p:sldId id="263" r:id="rId7"/>
    <p:sldId id="264" r:id="rId8"/>
    <p:sldId id="360" r:id="rId9"/>
    <p:sldId id="265" r:id="rId10"/>
    <p:sldId id="361" r:id="rId11"/>
    <p:sldId id="266" r:id="rId12"/>
    <p:sldId id="363" r:id="rId13"/>
    <p:sldId id="362" r:id="rId14"/>
    <p:sldId id="267" r:id="rId15"/>
    <p:sldId id="364" r:id="rId16"/>
    <p:sldId id="365" r:id="rId17"/>
    <p:sldId id="366" r:id="rId18"/>
    <p:sldId id="268" r:id="rId19"/>
    <p:sldId id="370" r:id="rId20"/>
    <p:sldId id="269" r:id="rId21"/>
    <p:sldId id="371" r:id="rId22"/>
    <p:sldId id="372" r:id="rId23"/>
    <p:sldId id="373" r:id="rId24"/>
    <p:sldId id="270" r:id="rId25"/>
    <p:sldId id="374" r:id="rId26"/>
    <p:sldId id="375" r:id="rId27"/>
    <p:sldId id="377" r:id="rId28"/>
    <p:sldId id="271" r:id="rId29"/>
    <p:sldId id="378" r:id="rId30"/>
    <p:sldId id="390" r:id="rId31"/>
    <p:sldId id="391" r:id="rId32"/>
    <p:sldId id="387" r:id="rId33"/>
    <p:sldId id="384" r:id="rId34"/>
    <p:sldId id="385" r:id="rId35"/>
    <p:sldId id="386" r:id="rId36"/>
    <p:sldId id="380" r:id="rId37"/>
    <p:sldId id="379" r:id="rId38"/>
    <p:sldId id="381" r:id="rId39"/>
    <p:sldId id="382" r:id="rId40"/>
    <p:sldId id="388" r:id="rId41"/>
    <p:sldId id="389" r:id="rId42"/>
    <p:sldId id="273" r:id="rId43"/>
    <p:sldId id="274" r:id="rId44"/>
    <p:sldId id="275" r:id="rId45"/>
    <p:sldId id="276" r:id="rId46"/>
    <p:sldId id="392" r:id="rId47"/>
    <p:sldId id="277" r:id="rId48"/>
    <p:sldId id="278" r:id="rId49"/>
    <p:sldId id="393" r:id="rId50"/>
    <p:sldId id="279" r:id="rId51"/>
    <p:sldId id="394" r:id="rId52"/>
    <p:sldId id="396" r:id="rId53"/>
    <p:sldId id="395" r:id="rId54"/>
    <p:sldId id="280" r:id="rId55"/>
    <p:sldId id="397" r:id="rId56"/>
    <p:sldId id="281" r:id="rId57"/>
    <p:sldId id="282" r:id="rId58"/>
    <p:sldId id="283" r:id="rId59"/>
    <p:sldId id="284" r:id="rId60"/>
    <p:sldId id="285" r:id="rId61"/>
    <p:sldId id="286" r:id="rId62"/>
    <p:sldId id="287" r:id="rId63"/>
    <p:sldId id="398" r:id="rId64"/>
    <p:sldId id="399" r:id="rId65"/>
    <p:sldId id="288" r:id="rId66"/>
    <p:sldId id="289" r:id="rId67"/>
    <p:sldId id="400" r:id="rId68"/>
    <p:sldId id="290" r:id="rId69"/>
    <p:sldId id="291" r:id="rId70"/>
    <p:sldId id="292" r:id="rId71"/>
    <p:sldId id="293" r:id="rId72"/>
    <p:sldId id="294" r:id="rId73"/>
    <p:sldId id="295" r:id="rId74"/>
    <p:sldId id="296" r:id="rId75"/>
    <p:sldId id="297" r:id="rId76"/>
    <p:sldId id="298" r:id="rId77"/>
    <p:sldId id="299" r:id="rId78"/>
    <p:sldId id="300" r:id="rId79"/>
    <p:sldId id="301" r:id="rId80"/>
    <p:sldId id="302" r:id="rId81"/>
    <p:sldId id="303" r:id="rId82"/>
    <p:sldId id="304" r:id="rId83"/>
    <p:sldId id="305" r:id="rId84"/>
    <p:sldId id="306" r:id="rId85"/>
    <p:sldId id="307" r:id="rId86"/>
    <p:sldId id="308" r:id="rId87"/>
    <p:sldId id="309" r:id="rId88"/>
    <p:sldId id="310" r:id="rId89"/>
    <p:sldId id="311" r:id="rId90"/>
    <p:sldId id="312" r:id="rId91"/>
    <p:sldId id="313" r:id="rId92"/>
    <p:sldId id="314" r:id="rId93"/>
    <p:sldId id="315" r:id="rId94"/>
    <p:sldId id="316" r:id="rId95"/>
    <p:sldId id="317" r:id="rId96"/>
    <p:sldId id="318" r:id="rId97"/>
    <p:sldId id="401" r:id="rId98"/>
    <p:sldId id="319" r:id="rId99"/>
    <p:sldId id="320" r:id="rId100"/>
    <p:sldId id="321" r:id="rId101"/>
    <p:sldId id="322" r:id="rId102"/>
    <p:sldId id="323" r:id="rId103"/>
    <p:sldId id="324" r:id="rId104"/>
    <p:sldId id="325" r:id="rId105"/>
    <p:sldId id="326" r:id="rId106"/>
    <p:sldId id="327" r:id="rId107"/>
    <p:sldId id="328" r:id="rId108"/>
    <p:sldId id="329" r:id="rId109"/>
    <p:sldId id="330" r:id="rId110"/>
    <p:sldId id="331" r:id="rId111"/>
    <p:sldId id="332" r:id="rId112"/>
    <p:sldId id="333" r:id="rId113"/>
    <p:sldId id="334" r:id="rId114"/>
    <p:sldId id="335" r:id="rId115"/>
    <p:sldId id="336" r:id="rId116"/>
    <p:sldId id="337" r:id="rId117"/>
    <p:sldId id="338" r:id="rId118"/>
    <p:sldId id="339" r:id="rId119"/>
    <p:sldId id="340" r:id="rId120"/>
    <p:sldId id="341" r:id="rId121"/>
    <p:sldId id="342" r:id="rId122"/>
    <p:sldId id="343" r:id="rId123"/>
    <p:sldId id="344" r:id="rId124"/>
    <p:sldId id="345" r:id="rId125"/>
    <p:sldId id="346" r:id="rId126"/>
    <p:sldId id="347" r:id="rId127"/>
    <p:sldId id="348" r:id="rId128"/>
    <p:sldId id="349" r:id="rId129"/>
    <p:sldId id="350" r:id="rId130"/>
    <p:sldId id="351" r:id="rId131"/>
    <p:sldId id="352" r:id="rId132"/>
    <p:sldId id="353" r:id="rId133"/>
    <p:sldId id="354" r:id="rId134"/>
    <p:sldId id="355" r:id="rId135"/>
    <p:sldId id="356" r:id="rId136"/>
    <p:sldId id="357" r:id="rId137"/>
    <p:sldId id="358" r:id="rId13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68"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105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289D5A3-DBBB-42E1-98DA-43117015D808}" type="datetimeFigureOut">
              <a:rPr lang="tr-TR"/>
              <a:pPr>
                <a:defRPr/>
              </a:pPr>
              <a:t>04/05/2013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A922BE7-580B-402D-9314-F7857E82FD36}" type="slidenum">
              <a:rPr lang="tr-TR"/>
              <a:pPr>
                <a:defRPr/>
              </a:pPr>
              <a:t>‹#›</a:t>
            </a:fld>
            <a:endParaRPr lang="tr-TR"/>
          </a:p>
        </p:txBody>
      </p:sp>
    </p:spTree>
    <p:extLst>
      <p:ext uri="{BB962C8B-B14F-4D97-AF65-F5344CB8AC3E}">
        <p14:creationId xmlns:p14="http://schemas.microsoft.com/office/powerpoint/2010/main" val="77512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065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222E93-F46D-4722-A8ED-F1DCB9046248}" type="slidenum">
              <a:rPr lang="tr-TR" smtClean="0"/>
              <a:pPr fontAlgn="base">
                <a:spcBef>
                  <a:spcPct val="0"/>
                </a:spcBef>
                <a:spcAft>
                  <a:spcPct val="0"/>
                </a:spcAft>
                <a:defRPr/>
              </a:pPr>
              <a:t>1</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571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82169A-301B-4BC5-B1CB-1496DD3B0A58}" type="slidenum">
              <a:rPr lang="tr-TR" smtClean="0"/>
              <a:pPr fontAlgn="base">
                <a:spcBef>
                  <a:spcPct val="0"/>
                </a:spcBef>
                <a:spcAft>
                  <a:spcPct val="0"/>
                </a:spcAft>
                <a:defRPr/>
              </a:pPr>
              <a:t>14</a:t>
            </a:fld>
            <a:endParaRPr lang="tr-TR"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787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28447-39EF-4B88-83BB-907EFD0BB8FD}" type="slidenum">
              <a:rPr lang="tr-TR" smtClean="0"/>
              <a:pPr fontAlgn="base">
                <a:spcBef>
                  <a:spcPct val="0"/>
                </a:spcBef>
                <a:spcAft>
                  <a:spcPct val="0"/>
                </a:spcAft>
                <a:defRPr/>
              </a:pPr>
              <a:t>136</a:t>
            </a:fld>
            <a:endParaRPr lang="tr-TR"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89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40072A-0F34-49E5-A746-A6198B04BC1D}" type="slidenum">
              <a:rPr lang="tr-TR" smtClean="0"/>
              <a:pPr fontAlgn="base">
                <a:spcBef>
                  <a:spcPct val="0"/>
                </a:spcBef>
                <a:spcAft>
                  <a:spcPct val="0"/>
                </a:spcAft>
                <a:defRPr/>
              </a:pPr>
              <a:t>137</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674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DED5F9-B3EF-439C-B006-3CDE121E9E1F}" type="slidenum">
              <a:rPr lang="tr-TR" smtClean="0"/>
              <a:pPr fontAlgn="base">
                <a:spcBef>
                  <a:spcPct val="0"/>
                </a:spcBef>
                <a:spcAft>
                  <a:spcPct val="0"/>
                </a:spcAft>
                <a:defRPr/>
              </a:pPr>
              <a:t>18</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776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817BF-924F-494A-9D83-5E03DED9E659}" type="slidenum">
              <a:rPr lang="tr-TR" smtClean="0"/>
              <a:pPr fontAlgn="base">
                <a:spcBef>
                  <a:spcPct val="0"/>
                </a:spcBef>
                <a:spcAft>
                  <a:spcPct val="0"/>
                </a:spcAft>
                <a:defRPr/>
              </a:pPr>
              <a:t>20</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878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E8AA7-96FA-4AE0-A3A2-A409CBE366E0}" type="slidenum">
              <a:rPr lang="tr-TR" smtClean="0"/>
              <a:pPr fontAlgn="base">
                <a:spcBef>
                  <a:spcPct val="0"/>
                </a:spcBef>
                <a:spcAft>
                  <a:spcPct val="0"/>
                </a:spcAft>
                <a:defRPr/>
              </a:pPr>
              <a:t>24</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981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1229FF-4450-4BEC-8582-E7A98D767727}" type="slidenum">
              <a:rPr lang="tr-TR" smtClean="0"/>
              <a:pPr fontAlgn="base">
                <a:spcBef>
                  <a:spcPct val="0"/>
                </a:spcBef>
                <a:spcAft>
                  <a:spcPct val="0"/>
                </a:spcAft>
                <a:defRPr/>
              </a:pPr>
              <a:t>28</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2083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3460B5-9466-4FFA-B5B0-8D8B64B94195}" type="slidenum">
              <a:rPr lang="tr-TR" smtClean="0"/>
              <a:pPr fontAlgn="base">
                <a:spcBef>
                  <a:spcPct val="0"/>
                </a:spcBef>
                <a:spcAft>
                  <a:spcPct val="0"/>
                </a:spcAft>
                <a:defRPr/>
              </a:pPr>
              <a:t>30</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2186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D9DCC-278F-4E0F-B1C5-9DCB8590C6A2}" type="slidenum">
              <a:rPr lang="tr-TR" smtClean="0"/>
              <a:pPr fontAlgn="base">
                <a:spcBef>
                  <a:spcPct val="0"/>
                </a:spcBef>
                <a:spcAft>
                  <a:spcPct val="0"/>
                </a:spcAft>
                <a:defRPr/>
              </a:pPr>
              <a:t>42</a:t>
            </a:fld>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2288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4F11A-AD6C-4FF2-911A-BB5CE49D73E3}" type="slidenum">
              <a:rPr lang="tr-TR" smtClean="0"/>
              <a:pPr fontAlgn="base">
                <a:spcBef>
                  <a:spcPct val="0"/>
                </a:spcBef>
                <a:spcAft>
                  <a:spcPct val="0"/>
                </a:spcAft>
                <a:defRPr/>
              </a:pPr>
              <a:t>43</a:t>
            </a:fld>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2390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0FE876-56CB-4DB3-AF3D-EF3E36A2A20F}" type="slidenum">
              <a:rPr lang="tr-TR" smtClean="0"/>
              <a:pPr fontAlgn="base">
                <a:spcBef>
                  <a:spcPct val="0"/>
                </a:spcBef>
                <a:spcAft>
                  <a:spcPct val="0"/>
                </a:spcAft>
                <a:defRPr/>
              </a:pPr>
              <a:t>44</a:t>
            </a:fld>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2493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A31300-7AF6-4A1C-A929-7AC251977847}" type="slidenum">
              <a:rPr lang="tr-TR" smtClean="0"/>
              <a:pPr fontAlgn="base">
                <a:spcBef>
                  <a:spcPct val="0"/>
                </a:spcBef>
                <a:spcAft>
                  <a:spcPct val="0"/>
                </a:spcAft>
                <a:defRPr/>
              </a:pPr>
              <a:t>45</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0752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40A110-651C-4496-B66B-096DC09A7BAF}"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2595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67A63F-CD2E-48D7-AF08-F7BB8EB48132}" type="slidenum">
              <a:rPr lang="tr-TR" smtClean="0"/>
              <a:pPr fontAlgn="base">
                <a:spcBef>
                  <a:spcPct val="0"/>
                </a:spcBef>
                <a:spcAft>
                  <a:spcPct val="0"/>
                </a:spcAft>
                <a:defRPr/>
              </a:pPr>
              <a:t>47</a:t>
            </a:fld>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2698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EF755-0CC3-436E-A1D5-A1A2CA16D667}" type="slidenum">
              <a:rPr lang="tr-TR" smtClean="0"/>
              <a:pPr fontAlgn="base">
                <a:spcBef>
                  <a:spcPct val="0"/>
                </a:spcBef>
                <a:spcAft>
                  <a:spcPct val="0"/>
                </a:spcAft>
                <a:defRPr/>
              </a:pPr>
              <a:t>48</a:t>
            </a:fld>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2800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70138F-4921-41DF-AB74-D37ECFD91B56}" type="slidenum">
              <a:rPr lang="tr-TR" smtClean="0"/>
              <a:pPr fontAlgn="base">
                <a:spcBef>
                  <a:spcPct val="0"/>
                </a:spcBef>
                <a:spcAft>
                  <a:spcPct val="0"/>
                </a:spcAft>
                <a:defRPr/>
              </a:pPr>
              <a:t>50</a:t>
            </a:fld>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2902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CC95AF-3977-4A01-A850-D9996B0E96F6}" type="slidenum">
              <a:rPr lang="tr-TR" smtClean="0"/>
              <a:pPr fontAlgn="base">
                <a:spcBef>
                  <a:spcPct val="0"/>
                </a:spcBef>
                <a:spcAft>
                  <a:spcPct val="0"/>
                </a:spcAft>
                <a:defRPr/>
              </a:pPr>
              <a:t>54</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005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F9078A-B83F-4783-9214-A494C8C8EA97}" type="slidenum">
              <a:rPr lang="tr-TR" smtClean="0"/>
              <a:pPr fontAlgn="base">
                <a:spcBef>
                  <a:spcPct val="0"/>
                </a:spcBef>
                <a:spcAft>
                  <a:spcPct val="0"/>
                </a:spcAft>
                <a:defRPr/>
              </a:pPr>
              <a:t>56</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107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E4A233-61D0-4010-92C5-2A41B4EF5B67}" type="slidenum">
              <a:rPr lang="tr-TR" smtClean="0"/>
              <a:pPr fontAlgn="base">
                <a:spcBef>
                  <a:spcPct val="0"/>
                </a:spcBef>
                <a:spcAft>
                  <a:spcPct val="0"/>
                </a:spcAft>
                <a:defRPr/>
              </a:pPr>
              <a:t>57</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21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E47DF-4E1B-4500-85B2-B48E2A3598EF}" type="slidenum">
              <a:rPr lang="tr-TR" smtClean="0"/>
              <a:pPr fontAlgn="base">
                <a:spcBef>
                  <a:spcPct val="0"/>
                </a:spcBef>
                <a:spcAft>
                  <a:spcPct val="0"/>
                </a:spcAft>
                <a:defRPr/>
              </a:pPr>
              <a:t>58</a:t>
            </a:fld>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312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1D8D1-6302-4A9A-8776-C298BCCB84AF}" type="slidenum">
              <a:rPr lang="tr-TR" smtClean="0"/>
              <a:pPr fontAlgn="base">
                <a:spcBef>
                  <a:spcPct val="0"/>
                </a:spcBef>
                <a:spcAft>
                  <a:spcPct val="0"/>
                </a:spcAft>
                <a:defRPr/>
              </a:pPr>
              <a:t>59</a:t>
            </a:fld>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414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BB0EB3-F096-442F-A1DF-47DB8AEAF32D}" type="slidenum">
              <a:rPr lang="tr-TR" smtClean="0"/>
              <a:pPr fontAlgn="base">
                <a:spcBef>
                  <a:spcPct val="0"/>
                </a:spcBef>
                <a:spcAft>
                  <a:spcPct val="0"/>
                </a:spcAft>
                <a:defRPr/>
              </a:pPr>
              <a:t>60</a:t>
            </a:fld>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517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EAD76-A732-4804-91A3-0BC3CE39CAA6}" type="slidenum">
              <a:rPr lang="tr-TR" smtClean="0"/>
              <a:pPr fontAlgn="base">
                <a:spcBef>
                  <a:spcPct val="0"/>
                </a:spcBef>
                <a:spcAft>
                  <a:spcPct val="0"/>
                </a:spcAft>
                <a:defRPr/>
              </a:pPr>
              <a:t>61</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0854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4E210B-3C1A-451C-A63A-FD51164DA273}" type="slidenum">
              <a:rPr lang="tr-TR" smtClean="0"/>
              <a:pPr fontAlgn="base">
                <a:spcBef>
                  <a:spcPct val="0"/>
                </a:spcBef>
                <a:spcAft>
                  <a:spcPct val="0"/>
                </a:spcAft>
                <a:defRPr/>
              </a:pPr>
              <a:t>3</a:t>
            </a:fld>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619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45EB6-0CE4-4D03-AE48-E5D2C33D2B9F}" type="slidenum">
              <a:rPr lang="tr-TR" smtClean="0"/>
              <a:pPr fontAlgn="base">
                <a:spcBef>
                  <a:spcPct val="0"/>
                </a:spcBef>
                <a:spcAft>
                  <a:spcPct val="0"/>
                </a:spcAft>
                <a:defRPr/>
              </a:pPr>
              <a:t>62</a:t>
            </a:fld>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722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DB3698-B867-4D9E-B54C-4CEE5A872CD4}" type="slidenum">
              <a:rPr lang="tr-TR" smtClean="0"/>
              <a:pPr fontAlgn="base">
                <a:spcBef>
                  <a:spcPct val="0"/>
                </a:spcBef>
                <a:spcAft>
                  <a:spcPct val="0"/>
                </a:spcAft>
                <a:defRPr/>
              </a:pPr>
              <a:t>65</a:t>
            </a:fld>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824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4D953-C9BE-4AA6-AF19-E5D6A01E04F1}" type="slidenum">
              <a:rPr lang="tr-TR" smtClean="0"/>
              <a:pPr fontAlgn="base">
                <a:spcBef>
                  <a:spcPct val="0"/>
                </a:spcBef>
                <a:spcAft>
                  <a:spcPct val="0"/>
                </a:spcAft>
                <a:defRPr/>
              </a:pPr>
              <a:t>66</a:t>
            </a:fld>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3926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D6CDD8-9FD1-4B83-BBB5-CB03033AAE1F}" type="slidenum">
              <a:rPr lang="tr-TR" smtClean="0"/>
              <a:pPr fontAlgn="base">
                <a:spcBef>
                  <a:spcPct val="0"/>
                </a:spcBef>
                <a:spcAft>
                  <a:spcPct val="0"/>
                </a:spcAft>
                <a:defRPr/>
              </a:pPr>
              <a:t>68</a:t>
            </a:fld>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029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E4F2A-947F-406A-84AA-AB961076C49D}" type="slidenum">
              <a:rPr lang="tr-TR" smtClean="0"/>
              <a:pPr fontAlgn="base">
                <a:spcBef>
                  <a:spcPct val="0"/>
                </a:spcBef>
                <a:spcAft>
                  <a:spcPct val="0"/>
                </a:spcAft>
                <a:defRPr/>
              </a:pPr>
              <a:t>69</a:t>
            </a:fld>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131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14455A-1BF9-439D-A807-B56732BBC774}" type="slidenum">
              <a:rPr lang="tr-TR" smtClean="0"/>
              <a:pPr fontAlgn="base">
                <a:spcBef>
                  <a:spcPct val="0"/>
                </a:spcBef>
                <a:spcAft>
                  <a:spcPct val="0"/>
                </a:spcAft>
                <a:defRPr/>
              </a:pPr>
              <a:t>70</a:t>
            </a:fld>
            <a:endParaRPr 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234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9C5FD2-47C2-47EA-9FF4-571BA059A9C9}" type="slidenum">
              <a:rPr lang="tr-TR" smtClean="0"/>
              <a:pPr fontAlgn="base">
                <a:spcBef>
                  <a:spcPct val="0"/>
                </a:spcBef>
                <a:spcAft>
                  <a:spcPct val="0"/>
                </a:spcAft>
                <a:defRPr/>
              </a:pPr>
              <a:t>71</a:t>
            </a:fld>
            <a:endParaRPr 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336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FB03EE-CA64-46B2-85C2-A56FCD04312A}" type="slidenum">
              <a:rPr lang="tr-TR" smtClean="0"/>
              <a:pPr fontAlgn="base">
                <a:spcBef>
                  <a:spcPct val="0"/>
                </a:spcBef>
                <a:spcAft>
                  <a:spcPct val="0"/>
                </a:spcAft>
                <a:defRPr/>
              </a:pPr>
              <a:t>72</a:t>
            </a:fld>
            <a:endParaRPr 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438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D340FD-470C-4C86-BF5C-BB387E3DC979}" type="slidenum">
              <a:rPr lang="tr-TR" smtClean="0"/>
              <a:pPr fontAlgn="base">
                <a:spcBef>
                  <a:spcPct val="0"/>
                </a:spcBef>
                <a:spcAft>
                  <a:spcPct val="0"/>
                </a:spcAft>
                <a:defRPr/>
              </a:pPr>
              <a:t>73</a:t>
            </a:fld>
            <a:endParaRPr 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541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5B8DD6-B9C7-4F97-BABF-0637B2DC8C9A}" type="slidenum">
              <a:rPr lang="tr-TR" smtClean="0"/>
              <a:pPr fontAlgn="base">
                <a:spcBef>
                  <a:spcPct val="0"/>
                </a:spcBef>
                <a:spcAft>
                  <a:spcPct val="0"/>
                </a:spcAft>
                <a:defRPr/>
              </a:pPr>
              <a:t>74</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0957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31E708-C9E1-4353-B3FB-1591CC848FEC}" type="slidenum">
              <a:rPr lang="tr-TR" smtClean="0"/>
              <a:pPr fontAlgn="base">
                <a:spcBef>
                  <a:spcPct val="0"/>
                </a:spcBef>
                <a:spcAft>
                  <a:spcPct val="0"/>
                </a:spcAft>
                <a:defRPr/>
              </a:pPr>
              <a:t>4</a:t>
            </a:fld>
            <a:endParaRPr 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643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0E1169-4045-4824-80B5-760C6E8BBB16}" type="slidenum">
              <a:rPr lang="tr-TR" smtClean="0"/>
              <a:pPr fontAlgn="base">
                <a:spcBef>
                  <a:spcPct val="0"/>
                </a:spcBef>
                <a:spcAft>
                  <a:spcPct val="0"/>
                </a:spcAft>
                <a:defRPr/>
              </a:pPr>
              <a:t>75</a:t>
            </a:fld>
            <a:endParaRPr 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746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4D554F-6E63-405B-919B-298436ED8897}" type="slidenum">
              <a:rPr lang="tr-TR" smtClean="0"/>
              <a:pPr fontAlgn="base">
                <a:spcBef>
                  <a:spcPct val="0"/>
                </a:spcBef>
                <a:spcAft>
                  <a:spcPct val="0"/>
                </a:spcAft>
                <a:defRPr/>
              </a:pPr>
              <a:t>76</a:t>
            </a:fld>
            <a:endParaRPr 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848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39907D-7990-42CC-A2F9-19630792832D}" type="slidenum">
              <a:rPr lang="tr-TR" smtClean="0"/>
              <a:pPr fontAlgn="base">
                <a:spcBef>
                  <a:spcPct val="0"/>
                </a:spcBef>
                <a:spcAft>
                  <a:spcPct val="0"/>
                </a:spcAft>
                <a:defRPr/>
              </a:pPr>
              <a:t>77</a:t>
            </a:fld>
            <a:endParaRPr 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4950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A5E79-D099-4AB9-8A57-40CF315BC365}" type="slidenum">
              <a:rPr lang="tr-TR" smtClean="0"/>
              <a:pPr fontAlgn="base">
                <a:spcBef>
                  <a:spcPct val="0"/>
                </a:spcBef>
                <a:spcAft>
                  <a:spcPct val="0"/>
                </a:spcAft>
                <a:defRPr/>
              </a:pPr>
              <a:t>78</a:t>
            </a:fld>
            <a:endParaRPr lang="tr-T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053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0E6D90-B519-4FCD-97B2-01F4C396BC63}" type="slidenum">
              <a:rPr lang="tr-TR" smtClean="0"/>
              <a:pPr fontAlgn="base">
                <a:spcBef>
                  <a:spcPct val="0"/>
                </a:spcBef>
                <a:spcAft>
                  <a:spcPct val="0"/>
                </a:spcAft>
                <a:defRPr/>
              </a:pPr>
              <a:t>79</a:t>
            </a:fld>
            <a:endParaRPr lang="tr-T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155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2B1497-7050-42AE-9416-C2B29E0DBCA3}" type="slidenum">
              <a:rPr lang="tr-TR" smtClean="0"/>
              <a:pPr fontAlgn="base">
                <a:spcBef>
                  <a:spcPct val="0"/>
                </a:spcBef>
                <a:spcAft>
                  <a:spcPct val="0"/>
                </a:spcAft>
                <a:defRPr/>
              </a:pPr>
              <a:t>80</a:t>
            </a:fld>
            <a:endParaRPr lang="tr-T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258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0109F7-9BA0-41D9-80E3-71F16ABD230C}" type="slidenum">
              <a:rPr lang="tr-TR" smtClean="0"/>
              <a:pPr fontAlgn="base">
                <a:spcBef>
                  <a:spcPct val="0"/>
                </a:spcBef>
                <a:spcAft>
                  <a:spcPct val="0"/>
                </a:spcAft>
                <a:defRPr/>
              </a:pPr>
              <a:t>81</a:t>
            </a:fld>
            <a:endParaRPr 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360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3FA39F-2B76-421E-8B9C-086F9FEDC39A}" type="slidenum">
              <a:rPr lang="tr-TR" smtClean="0"/>
              <a:pPr fontAlgn="base">
                <a:spcBef>
                  <a:spcPct val="0"/>
                </a:spcBef>
                <a:spcAft>
                  <a:spcPct val="0"/>
                </a:spcAft>
                <a:defRPr/>
              </a:pPr>
              <a:t>82</a:t>
            </a:fld>
            <a:endParaRPr 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462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6384E7-9671-43E8-8F3F-A2691C952369}" type="slidenum">
              <a:rPr lang="tr-TR" smtClean="0"/>
              <a:pPr fontAlgn="base">
                <a:spcBef>
                  <a:spcPct val="0"/>
                </a:spcBef>
                <a:spcAft>
                  <a:spcPct val="0"/>
                </a:spcAft>
                <a:defRPr/>
              </a:pPr>
              <a:t>83</a:t>
            </a:fld>
            <a:endParaRPr 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565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83863B-18F8-45DD-96DA-9B21380207FC}" type="slidenum">
              <a:rPr lang="tr-TR" smtClean="0"/>
              <a:pPr fontAlgn="base">
                <a:spcBef>
                  <a:spcPct val="0"/>
                </a:spcBef>
                <a:spcAft>
                  <a:spcPct val="0"/>
                </a:spcAft>
                <a:defRPr/>
              </a:pPr>
              <a:t>84</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059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3381C9-D179-4611-820A-595EB41C30B7}" type="slidenum">
              <a:rPr lang="tr-TR" smtClean="0"/>
              <a:pPr fontAlgn="base">
                <a:spcBef>
                  <a:spcPct val="0"/>
                </a:spcBef>
                <a:spcAft>
                  <a:spcPct val="0"/>
                </a:spcAft>
                <a:defRPr/>
              </a:pPr>
              <a:t>5</a:t>
            </a:fld>
            <a:endParaRPr lang="tr-T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667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04D1B3-8877-4D73-A91A-508B473C69EE}" type="slidenum">
              <a:rPr lang="tr-TR" smtClean="0"/>
              <a:pPr fontAlgn="base">
                <a:spcBef>
                  <a:spcPct val="0"/>
                </a:spcBef>
                <a:spcAft>
                  <a:spcPct val="0"/>
                </a:spcAft>
                <a:defRPr/>
              </a:pPr>
              <a:t>85</a:t>
            </a:fld>
            <a:endParaRPr 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77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6B9D3C-9715-4308-8CA0-F28255F48521}" type="slidenum">
              <a:rPr lang="tr-TR" smtClean="0"/>
              <a:pPr fontAlgn="base">
                <a:spcBef>
                  <a:spcPct val="0"/>
                </a:spcBef>
                <a:spcAft>
                  <a:spcPct val="0"/>
                </a:spcAft>
                <a:defRPr/>
              </a:pPr>
              <a:t>86</a:t>
            </a:fld>
            <a:endParaRPr 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872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59E7C-2B1F-4689-902C-D47A898750D5}" type="slidenum">
              <a:rPr lang="tr-TR" smtClean="0"/>
              <a:pPr fontAlgn="base">
                <a:spcBef>
                  <a:spcPct val="0"/>
                </a:spcBef>
                <a:spcAft>
                  <a:spcPct val="0"/>
                </a:spcAft>
                <a:defRPr/>
              </a:pPr>
              <a:t>87</a:t>
            </a:fld>
            <a:endParaRPr lang="tr-T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5974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124EEC-2091-498C-8F2C-65CF7B2CA73C}" type="slidenum">
              <a:rPr lang="tr-TR" smtClean="0"/>
              <a:pPr fontAlgn="base">
                <a:spcBef>
                  <a:spcPct val="0"/>
                </a:spcBef>
                <a:spcAft>
                  <a:spcPct val="0"/>
                </a:spcAft>
                <a:defRPr/>
              </a:pPr>
              <a:t>88</a:t>
            </a:fld>
            <a:endParaRPr lang="tr-T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077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807AC5-F37C-4A2F-899A-5BC9EC3E5DBA}" type="slidenum">
              <a:rPr lang="tr-TR" smtClean="0"/>
              <a:pPr fontAlgn="base">
                <a:spcBef>
                  <a:spcPct val="0"/>
                </a:spcBef>
                <a:spcAft>
                  <a:spcPct val="0"/>
                </a:spcAft>
                <a:defRPr/>
              </a:pPr>
              <a:t>89</a:t>
            </a:fld>
            <a:endParaRPr lang="tr-T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179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3C3D45-4E27-4B51-871E-AD8610A41D13}" type="slidenum">
              <a:rPr lang="tr-TR" smtClean="0"/>
              <a:pPr fontAlgn="base">
                <a:spcBef>
                  <a:spcPct val="0"/>
                </a:spcBef>
                <a:spcAft>
                  <a:spcPct val="0"/>
                </a:spcAft>
                <a:defRPr/>
              </a:pPr>
              <a:t>90</a:t>
            </a:fld>
            <a:endParaRPr lang="tr-T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282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8129E-F0AC-4D78-98D7-982ABD3E18A8}" type="slidenum">
              <a:rPr lang="tr-TR" smtClean="0"/>
              <a:pPr fontAlgn="base">
                <a:spcBef>
                  <a:spcPct val="0"/>
                </a:spcBef>
                <a:spcAft>
                  <a:spcPct val="0"/>
                </a:spcAft>
                <a:defRPr/>
              </a:pPr>
              <a:t>91</a:t>
            </a:fld>
            <a:endParaRPr lang="tr-T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384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D92043-ABDA-4999-B090-6DAB519196A5}" type="slidenum">
              <a:rPr lang="tr-TR" smtClean="0"/>
              <a:pPr fontAlgn="base">
                <a:spcBef>
                  <a:spcPct val="0"/>
                </a:spcBef>
                <a:spcAft>
                  <a:spcPct val="0"/>
                </a:spcAft>
                <a:defRPr/>
              </a:pPr>
              <a:t>92</a:t>
            </a:fld>
            <a:endParaRPr lang="tr-T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486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A7FB6B-04AD-4935-8232-9E69CA34E81D}" type="slidenum">
              <a:rPr lang="tr-TR" smtClean="0"/>
              <a:pPr fontAlgn="base">
                <a:spcBef>
                  <a:spcPct val="0"/>
                </a:spcBef>
                <a:spcAft>
                  <a:spcPct val="0"/>
                </a:spcAft>
                <a:defRPr/>
              </a:pPr>
              <a:t>93</a:t>
            </a:fld>
            <a:endParaRPr lang="tr-T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589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533A0E-6DED-4877-A59D-076A2803A224}" type="slidenum">
              <a:rPr lang="tr-TR" smtClean="0"/>
              <a:pPr fontAlgn="base">
                <a:spcBef>
                  <a:spcPct val="0"/>
                </a:spcBef>
                <a:spcAft>
                  <a:spcPct val="0"/>
                </a:spcAft>
                <a:defRPr/>
              </a:pPr>
              <a:t>94</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162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6C621-1560-4107-B789-76BD27B09087}" type="slidenum">
              <a:rPr lang="tr-TR" smtClean="0"/>
              <a:pPr fontAlgn="base">
                <a:spcBef>
                  <a:spcPct val="0"/>
                </a:spcBef>
                <a:spcAft>
                  <a:spcPct val="0"/>
                </a:spcAft>
                <a:defRPr/>
              </a:pPr>
              <a:t>6</a:t>
            </a:fld>
            <a:endParaRPr lang="tr-T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691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D89147-19A7-45FB-BDFB-6CFB841393CE}" type="slidenum">
              <a:rPr lang="tr-TR" smtClean="0"/>
              <a:pPr fontAlgn="base">
                <a:spcBef>
                  <a:spcPct val="0"/>
                </a:spcBef>
                <a:spcAft>
                  <a:spcPct val="0"/>
                </a:spcAft>
                <a:defRPr/>
              </a:pPr>
              <a:t>95</a:t>
            </a:fld>
            <a:endParaRPr lang="tr-T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794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1CAFA7-A3DA-4E4F-9841-1A1F9F91716C}" type="slidenum">
              <a:rPr lang="tr-TR" smtClean="0"/>
              <a:pPr fontAlgn="base">
                <a:spcBef>
                  <a:spcPct val="0"/>
                </a:spcBef>
                <a:spcAft>
                  <a:spcPct val="0"/>
                </a:spcAft>
                <a:defRPr/>
              </a:pPr>
              <a:t>96</a:t>
            </a:fld>
            <a:endParaRPr lang="tr-T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896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C2ADCE-170E-4AE0-B503-1A858EABDD2C}" type="slidenum">
              <a:rPr lang="tr-TR" smtClean="0"/>
              <a:pPr fontAlgn="base">
                <a:spcBef>
                  <a:spcPct val="0"/>
                </a:spcBef>
                <a:spcAft>
                  <a:spcPct val="0"/>
                </a:spcAft>
                <a:defRPr/>
              </a:pPr>
              <a:t>98</a:t>
            </a:fld>
            <a:endParaRPr lang="tr-T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6998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684664-7B02-491C-A5B7-C35CC2A2ED9B}" type="slidenum">
              <a:rPr lang="tr-TR" smtClean="0"/>
              <a:pPr fontAlgn="base">
                <a:spcBef>
                  <a:spcPct val="0"/>
                </a:spcBef>
                <a:spcAft>
                  <a:spcPct val="0"/>
                </a:spcAft>
                <a:defRPr/>
              </a:pPr>
              <a:t>99</a:t>
            </a:fld>
            <a:endParaRPr lang="tr-T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101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931BE-BD0C-4BD5-A08F-2582EC6F97D4}" type="slidenum">
              <a:rPr lang="tr-TR" smtClean="0"/>
              <a:pPr fontAlgn="base">
                <a:spcBef>
                  <a:spcPct val="0"/>
                </a:spcBef>
                <a:spcAft>
                  <a:spcPct val="0"/>
                </a:spcAft>
                <a:defRPr/>
              </a:pPr>
              <a:t>100</a:t>
            </a:fld>
            <a:endParaRPr lang="tr-T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203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31B5D2-FE76-4A9A-AE14-7618E62EC699}" type="slidenum">
              <a:rPr lang="tr-TR" smtClean="0"/>
              <a:pPr fontAlgn="base">
                <a:spcBef>
                  <a:spcPct val="0"/>
                </a:spcBef>
                <a:spcAft>
                  <a:spcPct val="0"/>
                </a:spcAft>
                <a:defRPr/>
              </a:pPr>
              <a:t>101</a:t>
            </a:fld>
            <a:endParaRPr lang="tr-T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306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4424AA-5D85-4434-A9EF-E0B61663D40A}" type="slidenum">
              <a:rPr lang="tr-TR" smtClean="0"/>
              <a:pPr fontAlgn="base">
                <a:spcBef>
                  <a:spcPct val="0"/>
                </a:spcBef>
                <a:spcAft>
                  <a:spcPct val="0"/>
                </a:spcAft>
                <a:defRPr/>
              </a:pPr>
              <a:t>102</a:t>
            </a:fld>
            <a:endParaRPr lang="tr-T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408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20769E-539B-4ACC-B29F-4FD5BD362752}" type="slidenum">
              <a:rPr lang="tr-TR" smtClean="0"/>
              <a:pPr fontAlgn="base">
                <a:spcBef>
                  <a:spcPct val="0"/>
                </a:spcBef>
                <a:spcAft>
                  <a:spcPct val="0"/>
                </a:spcAft>
                <a:defRPr/>
              </a:pPr>
              <a:t>103</a:t>
            </a:fld>
            <a:endParaRPr lang="tr-T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510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A6011-BC18-4E49-8990-16CD1D7B1D00}" type="slidenum">
              <a:rPr lang="tr-TR" smtClean="0"/>
              <a:pPr fontAlgn="base">
                <a:spcBef>
                  <a:spcPct val="0"/>
                </a:spcBef>
                <a:spcAft>
                  <a:spcPct val="0"/>
                </a:spcAft>
                <a:defRPr/>
              </a:pPr>
              <a:t>104</a:t>
            </a:fld>
            <a:endParaRPr lang="tr-T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613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F1079-4ACA-4E72-B457-4B87D5550D5C}" type="slidenum">
              <a:rPr lang="tr-TR" smtClean="0"/>
              <a:pPr fontAlgn="base">
                <a:spcBef>
                  <a:spcPct val="0"/>
                </a:spcBef>
                <a:spcAft>
                  <a:spcPct val="0"/>
                </a:spcAft>
                <a:defRPr/>
              </a:pPr>
              <a:t>105</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264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16551E-DCC2-47D3-A14F-EC37F1761D88}" type="slidenum">
              <a:rPr lang="tr-TR" smtClean="0"/>
              <a:pPr fontAlgn="base">
                <a:spcBef>
                  <a:spcPct val="0"/>
                </a:spcBef>
                <a:spcAft>
                  <a:spcPct val="0"/>
                </a:spcAft>
                <a:defRPr/>
              </a:pPr>
              <a:t>7</a:t>
            </a:fld>
            <a:endParaRPr lang="tr-T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715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E8DF2A-23B8-4B3B-BBC8-49C2A140ADC3}" type="slidenum">
              <a:rPr lang="tr-TR" smtClean="0"/>
              <a:pPr fontAlgn="base">
                <a:spcBef>
                  <a:spcPct val="0"/>
                </a:spcBef>
                <a:spcAft>
                  <a:spcPct val="0"/>
                </a:spcAft>
                <a:defRPr/>
              </a:pPr>
              <a:t>106</a:t>
            </a:fld>
            <a:endParaRPr lang="tr-T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818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489E3C-F1E9-4BF7-A504-FBE8C2F1694D}" type="slidenum">
              <a:rPr lang="tr-TR" smtClean="0"/>
              <a:pPr fontAlgn="base">
                <a:spcBef>
                  <a:spcPct val="0"/>
                </a:spcBef>
                <a:spcAft>
                  <a:spcPct val="0"/>
                </a:spcAft>
                <a:defRPr/>
              </a:pPr>
              <a:t>107</a:t>
            </a:fld>
            <a:endParaRPr lang="tr-T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7920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9734D3-B8E0-46BC-85CA-3BE9735FCD46}" type="slidenum">
              <a:rPr lang="tr-TR" smtClean="0"/>
              <a:pPr fontAlgn="base">
                <a:spcBef>
                  <a:spcPct val="0"/>
                </a:spcBef>
                <a:spcAft>
                  <a:spcPct val="0"/>
                </a:spcAft>
                <a:defRPr/>
              </a:pPr>
              <a:t>108</a:t>
            </a:fld>
            <a:endParaRPr lang="tr-T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022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3CC49-DEC1-4046-B563-A0E5B465D10D}" type="slidenum">
              <a:rPr lang="tr-TR" smtClean="0"/>
              <a:pPr fontAlgn="base">
                <a:spcBef>
                  <a:spcPct val="0"/>
                </a:spcBef>
                <a:spcAft>
                  <a:spcPct val="0"/>
                </a:spcAft>
                <a:defRPr/>
              </a:pPr>
              <a:t>109</a:t>
            </a:fld>
            <a:endParaRPr lang="tr-T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125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ABA579-8971-4AA0-971D-5B9384FE208F}" type="slidenum">
              <a:rPr lang="tr-TR" smtClean="0"/>
              <a:pPr fontAlgn="base">
                <a:spcBef>
                  <a:spcPct val="0"/>
                </a:spcBef>
                <a:spcAft>
                  <a:spcPct val="0"/>
                </a:spcAft>
                <a:defRPr/>
              </a:pPr>
              <a:t>110</a:t>
            </a:fld>
            <a:endParaRPr lang="tr-T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227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A01A77-DB30-4A20-B8BE-2C16C273A201}" type="slidenum">
              <a:rPr lang="tr-TR" smtClean="0"/>
              <a:pPr fontAlgn="base">
                <a:spcBef>
                  <a:spcPct val="0"/>
                </a:spcBef>
                <a:spcAft>
                  <a:spcPct val="0"/>
                </a:spcAft>
                <a:defRPr/>
              </a:pPr>
              <a:t>111</a:t>
            </a:fld>
            <a:endParaRPr lang="tr-T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33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3AEC97-ADE9-46B9-8CAD-0CC9300C08EF}" type="slidenum">
              <a:rPr lang="tr-TR" smtClean="0"/>
              <a:pPr fontAlgn="base">
                <a:spcBef>
                  <a:spcPct val="0"/>
                </a:spcBef>
                <a:spcAft>
                  <a:spcPct val="0"/>
                </a:spcAft>
                <a:defRPr/>
              </a:pPr>
              <a:t>112</a:t>
            </a:fld>
            <a:endParaRPr lang="tr-T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432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2E8D77-03D4-429B-8073-D371AC17130D}" type="slidenum">
              <a:rPr lang="tr-TR" smtClean="0"/>
              <a:pPr fontAlgn="base">
                <a:spcBef>
                  <a:spcPct val="0"/>
                </a:spcBef>
                <a:spcAft>
                  <a:spcPct val="0"/>
                </a:spcAft>
                <a:defRPr/>
              </a:pPr>
              <a:t>113</a:t>
            </a:fld>
            <a:endParaRPr lang="tr-T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534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2368D3-6BB9-4065-81A5-D651CCFE85E5}" type="slidenum">
              <a:rPr lang="tr-TR" smtClean="0"/>
              <a:pPr fontAlgn="base">
                <a:spcBef>
                  <a:spcPct val="0"/>
                </a:spcBef>
                <a:spcAft>
                  <a:spcPct val="0"/>
                </a:spcAft>
                <a:defRPr/>
              </a:pPr>
              <a:t>114</a:t>
            </a:fld>
            <a:endParaRPr lang="tr-T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637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CABC11-1109-4250-A6D5-1F359CD22C2E}" type="slidenum">
              <a:rPr lang="tr-TR" smtClean="0"/>
              <a:pPr fontAlgn="base">
                <a:spcBef>
                  <a:spcPct val="0"/>
                </a:spcBef>
                <a:spcAft>
                  <a:spcPct val="0"/>
                </a:spcAft>
                <a:defRPr/>
              </a:pPr>
              <a:t>115</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366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E4BFBA-0836-4AC3-B0F4-305D6D9B026E}" type="slidenum">
              <a:rPr lang="tr-TR" smtClean="0"/>
              <a:pPr fontAlgn="base">
                <a:spcBef>
                  <a:spcPct val="0"/>
                </a:spcBef>
                <a:spcAft>
                  <a:spcPct val="0"/>
                </a:spcAft>
                <a:defRPr/>
              </a:pPr>
              <a:t>9</a:t>
            </a:fld>
            <a:endParaRPr lang="tr-T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739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10857-DC8B-4BBB-8EBA-EB12E4E3FE4D}" type="slidenum">
              <a:rPr lang="tr-TR" smtClean="0"/>
              <a:pPr fontAlgn="base">
                <a:spcBef>
                  <a:spcPct val="0"/>
                </a:spcBef>
                <a:spcAft>
                  <a:spcPct val="0"/>
                </a:spcAft>
                <a:defRPr/>
              </a:pPr>
              <a:t>116</a:t>
            </a:fld>
            <a:endParaRPr lang="tr-T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842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BE560D-C6A8-435E-82AD-91B48F187E5A}" type="slidenum">
              <a:rPr lang="tr-TR" smtClean="0"/>
              <a:pPr fontAlgn="base">
                <a:spcBef>
                  <a:spcPct val="0"/>
                </a:spcBef>
                <a:spcAft>
                  <a:spcPct val="0"/>
                </a:spcAft>
                <a:defRPr/>
              </a:pPr>
              <a:t>117</a:t>
            </a:fld>
            <a:endParaRPr lang="tr-T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8944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1C1773-770C-4694-8E52-9B524EBFBDF5}" type="slidenum">
              <a:rPr lang="tr-TR" smtClean="0"/>
              <a:pPr fontAlgn="base">
                <a:spcBef>
                  <a:spcPct val="0"/>
                </a:spcBef>
                <a:spcAft>
                  <a:spcPct val="0"/>
                </a:spcAft>
                <a:defRPr/>
              </a:pPr>
              <a:t>118</a:t>
            </a:fld>
            <a:endParaRPr lang="tr-TR"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046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CBC537-703F-400D-AFFD-AEE888253984}" type="slidenum">
              <a:rPr lang="tr-TR" smtClean="0"/>
              <a:pPr fontAlgn="base">
                <a:spcBef>
                  <a:spcPct val="0"/>
                </a:spcBef>
                <a:spcAft>
                  <a:spcPct val="0"/>
                </a:spcAft>
                <a:defRPr/>
              </a:pPr>
              <a:t>119</a:t>
            </a:fld>
            <a:endParaRPr lang="tr-TR"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149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03247D-3A83-41A3-B5E6-B0BBA6438633}" type="slidenum">
              <a:rPr lang="tr-TR" smtClean="0"/>
              <a:pPr fontAlgn="base">
                <a:spcBef>
                  <a:spcPct val="0"/>
                </a:spcBef>
                <a:spcAft>
                  <a:spcPct val="0"/>
                </a:spcAft>
                <a:defRPr/>
              </a:pPr>
              <a:t>120</a:t>
            </a:fld>
            <a:endParaRPr lang="tr-TR"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251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E42124-6C39-440A-819E-8BA89BF825C7}" type="slidenum">
              <a:rPr lang="tr-TR" smtClean="0"/>
              <a:pPr fontAlgn="base">
                <a:spcBef>
                  <a:spcPct val="0"/>
                </a:spcBef>
                <a:spcAft>
                  <a:spcPct val="0"/>
                </a:spcAft>
                <a:defRPr/>
              </a:pPr>
              <a:t>121</a:t>
            </a:fld>
            <a:endParaRPr lang="tr-TR"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354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A0C310-DDE5-4E6D-B616-F5C73222BEC6}" type="slidenum">
              <a:rPr lang="tr-TR" smtClean="0"/>
              <a:pPr fontAlgn="base">
                <a:spcBef>
                  <a:spcPct val="0"/>
                </a:spcBef>
                <a:spcAft>
                  <a:spcPct val="0"/>
                </a:spcAft>
                <a:defRPr/>
              </a:pPr>
              <a:t>122</a:t>
            </a:fld>
            <a:endParaRPr lang="tr-TR"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456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8516F-4FF0-4E17-822D-B3DFB76DECC0}" type="slidenum">
              <a:rPr lang="tr-TR" smtClean="0"/>
              <a:pPr fontAlgn="base">
                <a:spcBef>
                  <a:spcPct val="0"/>
                </a:spcBef>
                <a:spcAft>
                  <a:spcPct val="0"/>
                </a:spcAft>
                <a:defRPr/>
              </a:pPr>
              <a:t>123</a:t>
            </a:fld>
            <a:endParaRPr lang="tr-T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558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E183D-C15F-45BE-92F9-2B5B9A0512CA}" type="slidenum">
              <a:rPr lang="tr-TR" smtClean="0"/>
              <a:pPr fontAlgn="base">
                <a:spcBef>
                  <a:spcPct val="0"/>
                </a:spcBef>
                <a:spcAft>
                  <a:spcPct val="0"/>
                </a:spcAft>
                <a:defRPr/>
              </a:pPr>
              <a:t>124</a:t>
            </a:fld>
            <a:endParaRPr lang="tr-T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661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644503-C3DF-4FDC-B20F-C4698BC13AFA}" type="slidenum">
              <a:rPr lang="tr-TR" smtClean="0"/>
              <a:pPr fontAlgn="base">
                <a:spcBef>
                  <a:spcPct val="0"/>
                </a:spcBef>
                <a:spcAft>
                  <a:spcPct val="0"/>
                </a:spcAft>
                <a:defRPr/>
              </a:pPr>
              <a:t>125</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1469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12456-51B4-4BA6-8F4F-2DD03A079C4E}" type="slidenum">
              <a:rPr lang="tr-TR" smtClean="0"/>
              <a:pPr fontAlgn="base">
                <a:spcBef>
                  <a:spcPct val="0"/>
                </a:spcBef>
                <a:spcAft>
                  <a:spcPct val="0"/>
                </a:spcAft>
                <a:defRPr/>
              </a:pPr>
              <a:t>11</a:t>
            </a:fld>
            <a:endParaRPr lang="tr-TR"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763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9C86A9-6BE3-4D19-9263-B85634BAE0A7}" type="slidenum">
              <a:rPr lang="tr-TR" smtClean="0"/>
              <a:pPr fontAlgn="base">
                <a:spcBef>
                  <a:spcPct val="0"/>
                </a:spcBef>
                <a:spcAft>
                  <a:spcPct val="0"/>
                </a:spcAft>
                <a:defRPr/>
              </a:pPr>
              <a:t>126</a:t>
            </a:fld>
            <a:endParaRPr lang="tr-T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866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71C67A-EFAE-4E8E-9C62-C89F9F9852F6}" type="slidenum">
              <a:rPr lang="tr-TR" smtClean="0"/>
              <a:pPr fontAlgn="base">
                <a:spcBef>
                  <a:spcPct val="0"/>
                </a:spcBef>
                <a:spcAft>
                  <a:spcPct val="0"/>
                </a:spcAft>
                <a:defRPr/>
              </a:pPr>
              <a:t>127</a:t>
            </a:fld>
            <a:endParaRPr lang="tr-TR"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19968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B2C558-F81D-463A-AE9A-C20C36E5B450}" type="slidenum">
              <a:rPr lang="tr-TR" smtClean="0"/>
              <a:pPr fontAlgn="base">
                <a:spcBef>
                  <a:spcPct val="0"/>
                </a:spcBef>
                <a:spcAft>
                  <a:spcPct val="0"/>
                </a:spcAft>
                <a:defRPr/>
              </a:pPr>
              <a:t>128</a:t>
            </a:fld>
            <a:endParaRPr lang="tr-TR"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070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8B9EFB-DCBE-4078-BB8C-B79322B98015}" type="slidenum">
              <a:rPr lang="tr-TR" smtClean="0"/>
              <a:pPr fontAlgn="base">
                <a:spcBef>
                  <a:spcPct val="0"/>
                </a:spcBef>
                <a:spcAft>
                  <a:spcPct val="0"/>
                </a:spcAft>
                <a:defRPr/>
              </a:pPr>
              <a:t>129</a:t>
            </a:fld>
            <a:endParaRPr lang="tr-TR"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173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4A38A-0DE9-4557-B2A6-E0237725A2FF}" type="slidenum">
              <a:rPr lang="tr-TR" smtClean="0"/>
              <a:pPr fontAlgn="base">
                <a:spcBef>
                  <a:spcPct val="0"/>
                </a:spcBef>
                <a:spcAft>
                  <a:spcPct val="0"/>
                </a:spcAft>
                <a:defRPr/>
              </a:pPr>
              <a:t>130</a:t>
            </a:fld>
            <a:endParaRPr lang="tr-TR"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2756"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96B09-A907-406E-AEB2-98B59B94B80A}" type="slidenum">
              <a:rPr lang="tr-TR" smtClean="0"/>
              <a:pPr fontAlgn="base">
                <a:spcBef>
                  <a:spcPct val="0"/>
                </a:spcBef>
                <a:spcAft>
                  <a:spcPct val="0"/>
                </a:spcAft>
                <a:defRPr/>
              </a:pPr>
              <a:t>131</a:t>
            </a:fld>
            <a:endParaRPr lang="tr-TR"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378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3624C3-CEE5-4BA8-8DA9-B71A69AED45A}" type="slidenum">
              <a:rPr lang="tr-TR" smtClean="0"/>
              <a:pPr fontAlgn="base">
                <a:spcBef>
                  <a:spcPct val="0"/>
                </a:spcBef>
                <a:spcAft>
                  <a:spcPct val="0"/>
                </a:spcAft>
                <a:defRPr/>
              </a:pPr>
              <a:t>132</a:t>
            </a:fld>
            <a:endParaRPr lang="tr-TR"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480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1B9D45-FEEB-4618-9436-6DCEDDA86E1B}" type="slidenum">
              <a:rPr lang="tr-TR" smtClean="0"/>
              <a:pPr fontAlgn="base">
                <a:spcBef>
                  <a:spcPct val="0"/>
                </a:spcBef>
                <a:spcAft>
                  <a:spcPct val="0"/>
                </a:spcAft>
                <a:defRPr/>
              </a:pPr>
              <a:t>133</a:t>
            </a:fld>
            <a:endParaRPr lang="tr-TR"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5828"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F6D61C-D2C1-4352-A5BB-6B8BACDF81A3}" type="slidenum">
              <a:rPr lang="tr-TR" smtClean="0"/>
              <a:pPr fontAlgn="base">
                <a:spcBef>
                  <a:spcPct val="0"/>
                </a:spcBef>
                <a:spcAft>
                  <a:spcPct val="0"/>
                </a:spcAft>
                <a:defRPr/>
              </a:pPr>
              <a:t>134</a:t>
            </a:fld>
            <a:endParaRPr lang="tr-TR"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20685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D87A3-5C12-4984-A364-5CA6CE4857D9}" type="slidenum">
              <a:rPr lang="tr-TR" smtClean="0"/>
              <a:pPr fontAlgn="base">
                <a:spcBef>
                  <a:spcPct val="0"/>
                </a:spcBef>
                <a:spcAft>
                  <a:spcPct val="0"/>
                </a:spcAft>
                <a:defRPr/>
              </a:pPr>
              <a:t>135</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1DA5663F-5874-429E-8E12-30D29444F9A2}" type="datetimeFigureOut">
              <a:rPr lang="tr-TR"/>
              <a:pPr>
                <a:defRPr/>
              </a:pPr>
              <a:t>04/05/2013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5A839C6D-2580-48D1-A30A-CB50338EE1D8}" type="slidenum">
              <a:rPr lang="tr-TR"/>
              <a:pPr>
                <a:defRPr/>
              </a:pPr>
              <a:t>‹#›</a:t>
            </a:fld>
            <a:endParaRPr lang="tr-TR"/>
          </a:p>
        </p:txBody>
      </p:sp>
    </p:spTree>
    <p:extLst>
      <p:ext uri="{BB962C8B-B14F-4D97-AF65-F5344CB8AC3E}">
        <p14:creationId xmlns:p14="http://schemas.microsoft.com/office/powerpoint/2010/main" val="370442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A7AB0EF-99D7-446A-BF26-AF5520DF2DE8}" type="datetimeFigureOut">
              <a:rPr lang="tr-TR"/>
              <a:pPr>
                <a:defRPr/>
              </a:pPr>
              <a:t>04/05/2013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5A12C1E-8DA8-4185-BB15-491FF96180B6}" type="slidenum">
              <a:rPr lang="tr-TR"/>
              <a:pPr>
                <a:defRPr/>
              </a:pPr>
              <a:t>‹#›</a:t>
            </a:fld>
            <a:endParaRPr lang="tr-TR"/>
          </a:p>
        </p:txBody>
      </p:sp>
    </p:spTree>
    <p:extLst>
      <p:ext uri="{BB962C8B-B14F-4D97-AF65-F5344CB8AC3E}">
        <p14:creationId xmlns:p14="http://schemas.microsoft.com/office/powerpoint/2010/main" val="317405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7931FCB-5B47-4F0D-817B-9D71D4C90EB3}" type="datetimeFigureOut">
              <a:rPr lang="tr-TR"/>
              <a:pPr>
                <a:defRPr/>
              </a:pPr>
              <a:t>04/05/2013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ABA78E0-8E53-4E3D-B5D2-7A35CAA99153}" type="slidenum">
              <a:rPr lang="tr-TR"/>
              <a:pPr>
                <a:defRPr/>
              </a:pPr>
              <a:t>‹#›</a:t>
            </a:fld>
            <a:endParaRPr lang="tr-TR"/>
          </a:p>
        </p:txBody>
      </p:sp>
    </p:spTree>
    <p:extLst>
      <p:ext uri="{BB962C8B-B14F-4D97-AF65-F5344CB8AC3E}">
        <p14:creationId xmlns:p14="http://schemas.microsoft.com/office/powerpoint/2010/main" val="51182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EA0756A-8470-479B-BD13-593F8878C82C}" type="datetimeFigureOut">
              <a:rPr lang="tr-TR"/>
              <a:pPr>
                <a:defRPr/>
              </a:pPr>
              <a:t>04/05/2013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DD5336B-2774-400B-AE1A-2B563CC6CD4C}" type="slidenum">
              <a:rPr lang="tr-TR"/>
              <a:pPr>
                <a:defRPr/>
              </a:pPr>
              <a:t>‹#›</a:t>
            </a:fld>
            <a:endParaRPr lang="tr-TR"/>
          </a:p>
        </p:txBody>
      </p:sp>
    </p:spTree>
    <p:extLst>
      <p:ext uri="{BB962C8B-B14F-4D97-AF65-F5344CB8AC3E}">
        <p14:creationId xmlns:p14="http://schemas.microsoft.com/office/powerpoint/2010/main" val="358910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65A88815-86A9-458A-8DF0-4C476952C5E2}" type="datetimeFigureOut">
              <a:rPr lang="tr-TR"/>
              <a:pPr>
                <a:defRPr/>
              </a:pPr>
              <a:t>04/05/2013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52243E24-4122-4C15-A206-98BAFF25B1BA}" type="slidenum">
              <a:rPr lang="tr-TR"/>
              <a:pPr>
                <a:defRPr/>
              </a:pPr>
              <a:t>‹#›</a:t>
            </a:fld>
            <a:endParaRPr lang="tr-TR"/>
          </a:p>
        </p:txBody>
      </p:sp>
    </p:spTree>
    <p:extLst>
      <p:ext uri="{BB962C8B-B14F-4D97-AF65-F5344CB8AC3E}">
        <p14:creationId xmlns:p14="http://schemas.microsoft.com/office/powerpoint/2010/main" val="178215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D50E4443-C3E3-4D58-9DCB-1997F111FF31}" type="datetimeFigureOut">
              <a:rPr lang="tr-TR"/>
              <a:pPr>
                <a:defRPr/>
              </a:pPr>
              <a:t>04/05/2013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D41565C4-BB16-4E89-A848-DEF97988B43D}" type="slidenum">
              <a:rPr lang="tr-TR"/>
              <a:pPr>
                <a:defRPr/>
              </a:pPr>
              <a:t>‹#›</a:t>
            </a:fld>
            <a:endParaRPr lang="tr-TR"/>
          </a:p>
        </p:txBody>
      </p:sp>
    </p:spTree>
    <p:extLst>
      <p:ext uri="{BB962C8B-B14F-4D97-AF65-F5344CB8AC3E}">
        <p14:creationId xmlns:p14="http://schemas.microsoft.com/office/powerpoint/2010/main" val="160963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5F5F8C58-5A05-4059-B162-4CD62A21D678}" type="datetimeFigureOut">
              <a:rPr lang="tr-TR"/>
              <a:pPr>
                <a:defRPr/>
              </a:pPr>
              <a:t>04/05/2013</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B0FBD39-19CE-4E93-90E3-985ACADAC057}" type="slidenum">
              <a:rPr lang="tr-TR"/>
              <a:pPr>
                <a:defRPr/>
              </a:pPr>
              <a:t>‹#›</a:t>
            </a:fld>
            <a:endParaRPr lang="tr-TR"/>
          </a:p>
        </p:txBody>
      </p:sp>
    </p:spTree>
    <p:extLst>
      <p:ext uri="{BB962C8B-B14F-4D97-AF65-F5344CB8AC3E}">
        <p14:creationId xmlns:p14="http://schemas.microsoft.com/office/powerpoint/2010/main" val="293031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F0001B70-FD68-4D2E-B5F6-EC769697CEE0}" type="datetimeFigureOut">
              <a:rPr lang="tr-TR"/>
              <a:pPr>
                <a:defRPr/>
              </a:pPr>
              <a:t>04/05/2013</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DC841DE-11B9-4C8E-A96D-A09143AFC608}" type="slidenum">
              <a:rPr lang="tr-TR"/>
              <a:pPr>
                <a:defRPr/>
              </a:pPr>
              <a:t>‹#›</a:t>
            </a:fld>
            <a:endParaRPr lang="tr-TR"/>
          </a:p>
        </p:txBody>
      </p:sp>
    </p:spTree>
    <p:extLst>
      <p:ext uri="{BB962C8B-B14F-4D97-AF65-F5344CB8AC3E}">
        <p14:creationId xmlns:p14="http://schemas.microsoft.com/office/powerpoint/2010/main" val="4338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AA5FCFB6-E52C-4413-B3B1-AA15DD46C880}" type="datetimeFigureOut">
              <a:rPr lang="tr-TR"/>
              <a:pPr>
                <a:defRPr/>
              </a:pPr>
              <a:t>04/05/2013</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A7DEBA1A-0ECE-450A-994C-0FD513189C13}" type="slidenum">
              <a:rPr lang="tr-TR"/>
              <a:pPr>
                <a:defRPr/>
              </a:pPr>
              <a:t>‹#›</a:t>
            </a:fld>
            <a:endParaRPr lang="tr-TR"/>
          </a:p>
        </p:txBody>
      </p:sp>
    </p:spTree>
    <p:extLst>
      <p:ext uri="{BB962C8B-B14F-4D97-AF65-F5344CB8AC3E}">
        <p14:creationId xmlns:p14="http://schemas.microsoft.com/office/powerpoint/2010/main" val="33651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2A29116-0017-4606-ACB9-B0465254A334}" type="datetimeFigureOut">
              <a:rPr lang="tr-TR"/>
              <a:pPr>
                <a:defRPr/>
              </a:pPr>
              <a:t>04/05/2013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33089A4-4FBB-4EDA-858B-016359F5E13E}" type="slidenum">
              <a:rPr lang="tr-TR"/>
              <a:pPr>
                <a:defRPr/>
              </a:pPr>
              <a:t>‹#›</a:t>
            </a:fld>
            <a:endParaRPr lang="tr-TR"/>
          </a:p>
        </p:txBody>
      </p:sp>
    </p:spTree>
    <p:extLst>
      <p:ext uri="{BB962C8B-B14F-4D97-AF65-F5344CB8AC3E}">
        <p14:creationId xmlns:p14="http://schemas.microsoft.com/office/powerpoint/2010/main" val="417642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70BA0164-A92D-4C28-B3D5-248202FF5588}" type="datetimeFigureOut">
              <a:rPr lang="tr-TR"/>
              <a:pPr>
                <a:defRPr/>
              </a:pPr>
              <a:t>04/05/2013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A47DF80-2466-42D5-AFC6-716D167C149A}" type="slidenum">
              <a:rPr lang="tr-TR"/>
              <a:pPr>
                <a:defRPr/>
              </a:pPr>
              <a:t>‹#›</a:t>
            </a:fld>
            <a:endParaRPr lang="tr-TR"/>
          </a:p>
        </p:txBody>
      </p:sp>
    </p:spTree>
    <p:extLst>
      <p:ext uri="{BB962C8B-B14F-4D97-AF65-F5344CB8AC3E}">
        <p14:creationId xmlns:p14="http://schemas.microsoft.com/office/powerpoint/2010/main" val="308639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FE7514-8D81-455B-B237-1CFBE5E2D21F}" type="datetimeFigureOut">
              <a:rPr lang="tr-TR"/>
              <a:pPr>
                <a:defRPr/>
              </a:pPr>
              <a:t>04/05/2013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D5A1E0-21CE-46B3-816A-AA1DCF01600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570037"/>
          </a:xfrm>
        </p:spPr>
        <p:txBody>
          <a:bodyPr rtlCol="0">
            <a:normAutofit/>
          </a:bodyPr>
          <a:lstStyle/>
          <a:p>
            <a:pPr eaLnBrk="1" fontAlgn="auto" hangingPunct="1">
              <a:spcAft>
                <a:spcPts val="0"/>
              </a:spcAft>
              <a:defRPr/>
            </a:pPr>
            <a:r>
              <a:rPr lang="tr-TR" dirty="0" smtClean="0">
                <a:solidFill>
                  <a:schemeClr val="tx2"/>
                </a:solidFill>
                <a:effectLst>
                  <a:outerShdw blurRad="38100" dist="38100" dir="2700000" algn="tl">
                    <a:srgbClr val="000000">
                      <a:alpha val="43137"/>
                    </a:srgbClr>
                  </a:outerShdw>
                </a:effectLst>
              </a:rPr>
              <a:t>İŞYERİ HEKİMLİĞİ</a:t>
            </a:r>
            <a:br>
              <a:rPr lang="tr-TR" dirty="0" smtClean="0">
                <a:solidFill>
                  <a:schemeClr val="tx2"/>
                </a:solidFill>
                <a:effectLst>
                  <a:outerShdw blurRad="38100" dist="38100" dir="2700000" algn="tl">
                    <a:srgbClr val="000000">
                      <a:alpha val="43137"/>
                    </a:srgbClr>
                  </a:outerShdw>
                </a:effectLst>
              </a:rPr>
            </a:br>
            <a:r>
              <a:rPr lang="tr-TR" dirty="0" smtClean="0">
                <a:solidFill>
                  <a:schemeClr val="tx2"/>
                </a:solidFill>
                <a:effectLst>
                  <a:outerShdw blurRad="38100" dist="38100" dir="2700000" algn="tl">
                    <a:srgbClr val="000000">
                      <a:alpha val="43137"/>
                    </a:srgbClr>
                  </a:outerShdw>
                </a:effectLst>
              </a:rPr>
              <a:t> DENEME SINAVI II</a:t>
            </a:r>
            <a:endParaRPr lang="tr-TR" dirty="0">
              <a:solidFill>
                <a:schemeClr val="tx2"/>
              </a:solidFill>
              <a:effectLst>
                <a:outerShdw blurRad="38100" dist="38100" dir="2700000" algn="tl">
                  <a:srgbClr val="000000">
                    <a:alpha val="43137"/>
                  </a:srgbClr>
                </a:outerShdw>
              </a:effectLst>
            </a:endParaRPr>
          </a:p>
        </p:txBody>
      </p:sp>
      <p:pic>
        <p:nvPicPr>
          <p:cNvPr id="2051" name="İçerik Yer Tutucusu 5"/>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8313" y="2492375"/>
            <a:ext cx="8272462" cy="2376488"/>
          </a:xfrm>
        </p:spPr>
      </p:pic>
      <p:sp>
        <p:nvSpPr>
          <p:cNvPr id="4" name="Slayt Numarası Yer Tutucusu 3"/>
          <p:cNvSpPr>
            <a:spLocks noGrp="1"/>
          </p:cNvSpPr>
          <p:nvPr>
            <p:ph type="sldNum" sz="quarter" idx="12"/>
          </p:nvPr>
        </p:nvSpPr>
        <p:spPr/>
        <p:txBody>
          <a:bodyPr/>
          <a:lstStyle/>
          <a:p>
            <a:pPr>
              <a:defRPr/>
            </a:pPr>
            <a:fld id="{C395227C-C2FE-40E0-9E64-9C651449B694}" type="slidenum">
              <a:rPr lang="tr-TR"/>
              <a:pPr>
                <a:defRPr/>
              </a:pPr>
              <a:t>1</a:t>
            </a:fld>
            <a:endParaRPr lang="tr-T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pPr eaLnBrk="1" hangingPunct="1"/>
            <a:r>
              <a:rPr lang="tr-TR" smtClean="0"/>
              <a:t>4857 İş Kanunu 2. Madde</a:t>
            </a:r>
          </a:p>
        </p:txBody>
      </p:sp>
      <p:sp>
        <p:nvSpPr>
          <p:cNvPr id="11267" name="2 İçerik Yer Tutucusu"/>
          <p:cNvSpPr>
            <a:spLocks noGrp="1"/>
          </p:cNvSpPr>
          <p:nvPr>
            <p:ph idx="1"/>
          </p:nvPr>
        </p:nvSpPr>
        <p:spPr/>
        <p:txBody>
          <a:bodyPr/>
          <a:lstStyle/>
          <a:p>
            <a:pPr eaLnBrk="1" hangingPunct="1"/>
            <a:r>
              <a:rPr lang="tr-TR" smtClean="0"/>
              <a:t>İşveren adına hareket eden ve işin, işyerinin ve işletmenin yönetiminde görev alan kimselere </a:t>
            </a:r>
            <a:r>
              <a:rPr lang="tr-TR" b="1" smtClean="0"/>
              <a:t>işveren vekili</a:t>
            </a:r>
            <a:r>
              <a:rPr lang="tr-TR" smtClean="0"/>
              <a:t> denir. </a:t>
            </a:r>
          </a:p>
          <a:p>
            <a:pPr eaLnBrk="1" hangingPunct="1"/>
            <a:r>
              <a:rPr lang="tr-TR" smtClean="0"/>
              <a:t>İşveren vekilinin bu sıfatla işçilere karşı işlem ve yükümlülüklerinden doğrudan işveren sorumludur.</a:t>
            </a:r>
          </a:p>
          <a:p>
            <a:pPr eaLnBrk="1" hangingPunct="1"/>
            <a:endParaRPr lang="tr-TR"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fontScale="77500" lnSpcReduction="20000"/>
          </a:bodyPr>
          <a:lstStyle/>
          <a:p>
            <a:pPr algn="l" eaLnBrk="1" fontAlgn="auto" hangingPunct="1">
              <a:spcAft>
                <a:spcPts val="0"/>
              </a:spcAft>
              <a:buFont typeface="Arial" pitchFamily="34" charset="0"/>
              <a:buNone/>
              <a:defRPr/>
            </a:pPr>
            <a:r>
              <a:rPr lang="tr-TR" b="1" dirty="0">
                <a:solidFill>
                  <a:schemeClr val="tx1"/>
                </a:solidFill>
              </a:rPr>
              <a:t>63) 5510 sayılı SGK Kanununa göre aşağıdaki durumlardan hangisi iş kazasına </a:t>
            </a:r>
            <a:r>
              <a:rPr lang="tr-TR" b="1" u="sng" dirty="0">
                <a:solidFill>
                  <a:schemeClr val="tx1"/>
                </a:solidFill>
              </a:rPr>
              <a:t>girmez</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A)Sigortalının işveren tarafından görev ile başka bir yere gönderilmesi yüzünden, asıl işini yapmaksızın geçen zamanlarda</a:t>
            </a:r>
          </a:p>
          <a:p>
            <a:pPr algn="l" eaLnBrk="1" fontAlgn="auto" hangingPunct="1">
              <a:spcAft>
                <a:spcPts val="0"/>
              </a:spcAft>
              <a:buFont typeface="Arial" pitchFamily="34" charset="0"/>
              <a:buNone/>
              <a:defRPr/>
            </a:pPr>
            <a:r>
              <a:rPr lang="tr-TR" dirty="0">
                <a:solidFill>
                  <a:schemeClr val="tx1"/>
                </a:solidFill>
              </a:rPr>
              <a:t>B)Emzikli sigortalı kadının çocuğuna süt vermek için ayrılan zamanlarda</a:t>
            </a:r>
          </a:p>
          <a:p>
            <a:pPr algn="l" eaLnBrk="1" fontAlgn="auto" hangingPunct="1">
              <a:spcAft>
                <a:spcPts val="0"/>
              </a:spcAft>
              <a:buFont typeface="Arial" pitchFamily="34" charset="0"/>
              <a:buNone/>
              <a:defRPr/>
            </a:pPr>
            <a:r>
              <a:rPr lang="tr-TR" dirty="0">
                <a:solidFill>
                  <a:schemeClr val="tx1"/>
                </a:solidFill>
              </a:rPr>
              <a:t>C)İşyerinde yangın sonucu stoktaki malzemelerin yanması durumunda</a:t>
            </a:r>
          </a:p>
          <a:p>
            <a:pPr algn="l" eaLnBrk="1" fontAlgn="auto" hangingPunct="1">
              <a:spcAft>
                <a:spcPts val="0"/>
              </a:spcAft>
              <a:buFont typeface="Arial" pitchFamily="34" charset="0"/>
              <a:buNone/>
              <a:defRPr/>
            </a:pPr>
            <a:r>
              <a:rPr lang="tr-TR" dirty="0">
                <a:solidFill>
                  <a:schemeClr val="tx1"/>
                </a:solidFill>
              </a:rPr>
              <a:t>D) Sigortalının, işverence sağlanan bir taşıtla işin yapıldığı yere toplu olarak götürülüp getirilmeleri sırasında</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594A4696-458B-43F3-869F-5AAB3DC8CE12}" type="slidenum">
              <a:rPr lang="tr-TR"/>
              <a:pPr>
                <a:defRPr/>
              </a:pPr>
              <a:t>100</a:t>
            </a:fld>
            <a:endParaRPr lang="tr-TR"/>
          </a:p>
        </p:txBody>
      </p:sp>
      <p:pic>
        <p:nvPicPr>
          <p:cNvPr id="10240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fontScale="85000" lnSpcReduction="20000"/>
          </a:bodyPr>
          <a:lstStyle/>
          <a:p>
            <a:pPr algn="l" eaLnBrk="1" fontAlgn="auto" hangingPunct="1">
              <a:spcAft>
                <a:spcPts val="0"/>
              </a:spcAft>
              <a:buFont typeface="Arial" pitchFamily="34" charset="0"/>
              <a:buNone/>
              <a:defRPr/>
            </a:pPr>
            <a:r>
              <a:rPr lang="tr-TR" b="1" dirty="0">
                <a:solidFill>
                  <a:schemeClr val="tx1"/>
                </a:solidFill>
              </a:rPr>
              <a:t>64) İşyerlerinde bulunması gereken ilkyardımcı işçilerle ilgili olarak aşağıdaki ifadelerden hangisi doğrudur?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“Ağır ve Tehlikeli İşler” kapsamında bulunan işyerlerinde her 20 işçiden biri “ Temel İlkyardım Eğitimi Sertifikası” almış olmalıdır.</a:t>
            </a:r>
          </a:p>
          <a:p>
            <a:pPr algn="l" eaLnBrk="1" fontAlgn="auto" hangingPunct="1">
              <a:spcAft>
                <a:spcPts val="0"/>
              </a:spcAft>
              <a:buFont typeface="Arial" pitchFamily="34" charset="0"/>
              <a:buNone/>
              <a:defRPr/>
            </a:pPr>
            <a:r>
              <a:rPr lang="tr-TR" dirty="0">
                <a:solidFill>
                  <a:schemeClr val="tx1"/>
                </a:solidFill>
              </a:rPr>
              <a:t>B) Temel İlkyardım Eğitimi sertifikası alındığı tarihten itibaren 3 yıl süreyle geçerlidir.</a:t>
            </a:r>
          </a:p>
          <a:p>
            <a:pPr algn="l" eaLnBrk="1" fontAlgn="auto" hangingPunct="1">
              <a:spcAft>
                <a:spcPts val="0"/>
              </a:spcAft>
              <a:buFont typeface="Arial" pitchFamily="34" charset="0"/>
              <a:buNone/>
              <a:defRPr/>
            </a:pPr>
            <a:r>
              <a:rPr lang="tr-TR" dirty="0">
                <a:solidFill>
                  <a:schemeClr val="tx1"/>
                </a:solidFill>
              </a:rPr>
              <a:t>C) “Temel İlkyardım Eğitimi Sertifikası” işçinin adına düzenlenmiş olsa da, eğer işçi işyerinden ayrılırsa sertifikası geçersiz olur.</a:t>
            </a:r>
          </a:p>
          <a:p>
            <a:pPr algn="l" eaLnBrk="1" fontAlgn="auto" hangingPunct="1">
              <a:spcAft>
                <a:spcPts val="0"/>
              </a:spcAft>
              <a:buFont typeface="Arial" pitchFamily="34" charset="0"/>
              <a:buNone/>
              <a:defRPr/>
            </a:pPr>
            <a:r>
              <a:rPr lang="tr-TR" dirty="0">
                <a:solidFill>
                  <a:schemeClr val="tx1"/>
                </a:solidFill>
              </a:rPr>
              <a:t>D) Tüm işyerlerinde her 10 işçiden biri “Temel İlkyardım Eğitimi Sertifikası” almış olmalıdır.</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AFDFBC33-33DE-40DD-B54E-14D4DC73B6CB}" type="slidenum">
              <a:rPr lang="tr-TR"/>
              <a:pPr>
                <a:defRPr/>
              </a:pPr>
              <a:t>101</a:t>
            </a:fld>
            <a:endParaRPr lang="tr-TR"/>
          </a:p>
        </p:txBody>
      </p:sp>
      <p:pic>
        <p:nvPicPr>
          <p:cNvPr id="10342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10445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65) Aşağıdaki işlerden hangisi en önemli meslek hastalıklarından biri sayılan silikozis’in oluşmasına sebebiyet </a:t>
            </a:r>
            <a:r>
              <a:rPr lang="tr-TR" b="1" u="sng" smtClean="0">
                <a:solidFill>
                  <a:schemeClr val="tx1"/>
                </a:solidFill>
              </a:rPr>
              <a:t>vermez</a:t>
            </a:r>
            <a:r>
              <a:rPr lang="tr-TR" b="1" smtClean="0">
                <a:solidFill>
                  <a:schemeClr val="tx1"/>
                </a:solidFill>
              </a:rPr>
              <a:t>? </a:t>
            </a:r>
            <a:endParaRPr lang="tr-TR" smtClean="0">
              <a:solidFill>
                <a:schemeClr val="tx1"/>
              </a:solidFill>
            </a:endParaRPr>
          </a:p>
          <a:p>
            <a:pPr algn="l" eaLnBrk="1" hangingPunct="1"/>
            <a:r>
              <a:rPr lang="tr-TR" smtClean="0">
                <a:solidFill>
                  <a:schemeClr val="tx1"/>
                </a:solidFill>
              </a:rPr>
              <a:t>A)Pamuklu dokuma 		B)Taş kırma C)Maden işçiliği 		D)Kot taşlama </a:t>
            </a:r>
          </a:p>
        </p:txBody>
      </p:sp>
      <p:sp>
        <p:nvSpPr>
          <p:cNvPr id="6" name="Slayt Numarası Yer Tutucusu 5"/>
          <p:cNvSpPr>
            <a:spLocks noGrp="1"/>
          </p:cNvSpPr>
          <p:nvPr>
            <p:ph type="sldNum" sz="quarter" idx="12"/>
          </p:nvPr>
        </p:nvSpPr>
        <p:spPr/>
        <p:txBody>
          <a:bodyPr/>
          <a:lstStyle/>
          <a:p>
            <a:pPr>
              <a:defRPr/>
            </a:pPr>
            <a:fld id="{C460C4F7-F40A-4492-85F6-281C728C4A05}" type="slidenum">
              <a:rPr lang="tr-TR"/>
              <a:pPr>
                <a:defRPr/>
              </a:pPr>
              <a:t>102</a:t>
            </a:fld>
            <a:endParaRPr lang="tr-TR"/>
          </a:p>
        </p:txBody>
      </p:sp>
      <p:pic>
        <p:nvPicPr>
          <p:cNvPr id="10445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66) Türkiye’de, kayıtlara göre sayısal olarak Kimyasal Etmenlere Bağlı Meslek Hastalıkları içinde en çok tanı konulan hastalık hangisidir? </a:t>
            </a:r>
            <a:endParaRPr lang="tr-TR" dirty="0">
              <a:solidFill>
                <a:schemeClr val="tx1"/>
              </a:solidFill>
            </a:endParaRPr>
          </a:p>
          <a:p>
            <a:pPr algn="l" eaLnBrk="1" fontAlgn="auto" hangingPunct="1">
              <a:spcAft>
                <a:spcPts val="0"/>
              </a:spcAft>
              <a:buFont typeface="Arial" pitchFamily="34" charset="0"/>
              <a:buNone/>
              <a:defRPr/>
            </a:pP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Krom </a:t>
            </a:r>
            <a:r>
              <a:rPr lang="tr-TR" dirty="0" err="1">
                <a:solidFill>
                  <a:schemeClr val="tx1"/>
                </a:solidFill>
              </a:rPr>
              <a:t>intoksikasyonu</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B) </a:t>
            </a:r>
            <a:r>
              <a:rPr lang="tr-TR" dirty="0" err="1">
                <a:solidFill>
                  <a:schemeClr val="tx1"/>
                </a:solidFill>
              </a:rPr>
              <a:t>Civa</a:t>
            </a:r>
            <a:r>
              <a:rPr lang="tr-TR" dirty="0">
                <a:solidFill>
                  <a:schemeClr val="tx1"/>
                </a:solidFill>
              </a:rPr>
              <a:t> </a:t>
            </a:r>
            <a:r>
              <a:rPr lang="tr-TR" dirty="0" err="1">
                <a:solidFill>
                  <a:schemeClr val="tx1"/>
                </a:solidFill>
              </a:rPr>
              <a:t>intoksikasyonu</a:t>
            </a:r>
            <a:r>
              <a:rPr lang="tr-TR" dirty="0">
                <a:solidFill>
                  <a:schemeClr val="tx1"/>
                </a:solidFill>
              </a:rPr>
              <a:t> </a:t>
            </a:r>
          </a:p>
          <a:p>
            <a:pPr algn="l" eaLnBrk="1" fontAlgn="auto" hangingPunct="1">
              <a:spcAft>
                <a:spcPts val="0"/>
              </a:spcAft>
              <a:buFont typeface="Arial" pitchFamily="34" charset="0"/>
              <a:buNone/>
              <a:defRPr/>
            </a:pPr>
            <a:r>
              <a:rPr lang="tr-TR" dirty="0">
                <a:solidFill>
                  <a:schemeClr val="tx1"/>
                </a:solidFill>
              </a:rPr>
              <a:t>C) Nikel </a:t>
            </a:r>
            <a:r>
              <a:rPr lang="tr-TR" dirty="0" err="1">
                <a:solidFill>
                  <a:schemeClr val="tx1"/>
                </a:solidFill>
              </a:rPr>
              <a:t>intoksikasyonu</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D) Kurşun </a:t>
            </a:r>
            <a:r>
              <a:rPr lang="tr-TR" dirty="0" err="1">
                <a:solidFill>
                  <a:schemeClr val="tx1"/>
                </a:solidFill>
              </a:rPr>
              <a:t>intoksikasyonu</a:t>
            </a:r>
            <a:r>
              <a:rPr lang="tr-TR" dirty="0">
                <a:solidFill>
                  <a:schemeClr val="tx1"/>
                </a:solidFill>
              </a:rPr>
              <a:t> </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88096B2D-AB53-488A-9A05-3ADE82BCDB01}" type="slidenum">
              <a:rPr lang="tr-TR"/>
              <a:pPr>
                <a:defRPr/>
              </a:pPr>
              <a:t>103</a:t>
            </a:fld>
            <a:endParaRPr lang="tr-TR"/>
          </a:p>
        </p:txBody>
      </p:sp>
      <p:pic>
        <p:nvPicPr>
          <p:cNvPr id="10547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67) Aşısı olmayan ve meslek hastalıklarına yol açabilen hastalıklardan işçileri koruyabilmek amacıyla serum kullanılması uygulamasına ne ad verilir?</a:t>
            </a:r>
            <a:br>
              <a:rPr lang="tr-TR" b="1" dirty="0">
                <a:solidFill>
                  <a:schemeClr val="tx1"/>
                </a:solidFill>
              </a:rPr>
            </a:br>
            <a:r>
              <a:rPr lang="tr-TR" dirty="0">
                <a:solidFill>
                  <a:schemeClr val="tx1"/>
                </a:solidFill>
              </a:rPr>
              <a:t>A) Aşılama </a:t>
            </a:r>
          </a:p>
          <a:p>
            <a:pPr algn="l" eaLnBrk="1" fontAlgn="auto" hangingPunct="1">
              <a:spcAft>
                <a:spcPts val="0"/>
              </a:spcAft>
              <a:buFont typeface="Arial" pitchFamily="34" charset="0"/>
              <a:buNone/>
              <a:defRPr/>
            </a:pPr>
            <a:r>
              <a:rPr lang="tr-TR" dirty="0">
                <a:solidFill>
                  <a:schemeClr val="tx1"/>
                </a:solidFill>
              </a:rPr>
              <a:t>B)</a:t>
            </a:r>
            <a:r>
              <a:rPr lang="tr-TR" dirty="0" err="1">
                <a:solidFill>
                  <a:schemeClr val="tx1"/>
                </a:solidFill>
              </a:rPr>
              <a:t>Seroprofilaksi</a:t>
            </a:r>
            <a:r>
              <a:rPr lang="tr-TR" dirty="0">
                <a:solidFill>
                  <a:schemeClr val="tx1"/>
                </a:solidFill>
              </a:rPr>
              <a:t> </a:t>
            </a:r>
          </a:p>
          <a:p>
            <a:pPr algn="l" eaLnBrk="1" fontAlgn="auto" hangingPunct="1">
              <a:spcAft>
                <a:spcPts val="0"/>
              </a:spcAft>
              <a:buFont typeface="Arial" pitchFamily="34" charset="0"/>
              <a:buNone/>
              <a:defRPr/>
            </a:pPr>
            <a:r>
              <a:rPr lang="tr-TR" dirty="0">
                <a:solidFill>
                  <a:schemeClr val="tx1"/>
                </a:solidFill>
              </a:rPr>
              <a:t>C) Portör Taraması	</a:t>
            </a:r>
          </a:p>
          <a:p>
            <a:pPr algn="l" eaLnBrk="1" fontAlgn="auto" hangingPunct="1">
              <a:spcAft>
                <a:spcPts val="0"/>
              </a:spcAft>
              <a:buFont typeface="Arial" pitchFamily="34" charset="0"/>
              <a:buNone/>
              <a:defRPr/>
            </a:pPr>
            <a:r>
              <a:rPr lang="tr-TR" dirty="0">
                <a:solidFill>
                  <a:schemeClr val="tx1"/>
                </a:solidFill>
              </a:rPr>
              <a:t>D) </a:t>
            </a:r>
            <a:r>
              <a:rPr lang="tr-TR" dirty="0" err="1">
                <a:solidFill>
                  <a:schemeClr val="tx1"/>
                </a:solidFill>
              </a:rPr>
              <a:t>Kemoprofilaksi</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 </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3DBE096F-197D-4803-824E-C5CDC6C8C955}" type="slidenum">
              <a:rPr lang="tr-TR"/>
              <a:pPr>
                <a:defRPr/>
              </a:pPr>
              <a:t>104</a:t>
            </a:fld>
            <a:endParaRPr lang="tr-TR"/>
          </a:p>
        </p:txBody>
      </p:sp>
      <p:pic>
        <p:nvPicPr>
          <p:cNvPr id="10650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68) İşyerlerinde yaşanan sağlık sorunları görülme sıklığı açısından, en sık rastlanandan başlayarak en az rastlanan gruba doğru sıralanmıştır. Doğru sıralama hangisidir? </a:t>
            </a:r>
            <a:endParaRPr lang="tr-TR" dirty="0">
              <a:solidFill>
                <a:schemeClr val="tx1"/>
              </a:solidFill>
            </a:endParaRPr>
          </a:p>
          <a:p>
            <a:pPr marL="571500" indent="-571500" algn="l" eaLnBrk="1" fontAlgn="auto" hangingPunct="1">
              <a:spcAft>
                <a:spcPts val="0"/>
              </a:spcAft>
              <a:buFont typeface="+mj-lt"/>
              <a:buAutoNum type="romanUcPeriod"/>
              <a:defRPr/>
            </a:pPr>
            <a:r>
              <a:rPr lang="tr-TR" b="1" dirty="0">
                <a:solidFill>
                  <a:schemeClr val="tx1"/>
                </a:solidFill>
              </a:rPr>
              <a:t>İşle ilgili hastalıklar </a:t>
            </a:r>
            <a:endParaRPr lang="tr-TR" dirty="0">
              <a:solidFill>
                <a:schemeClr val="tx1"/>
              </a:solidFill>
            </a:endParaRPr>
          </a:p>
          <a:p>
            <a:pPr marL="571500" indent="-571500" algn="l" eaLnBrk="1" fontAlgn="auto" hangingPunct="1">
              <a:spcAft>
                <a:spcPts val="0"/>
              </a:spcAft>
              <a:buFont typeface="+mj-lt"/>
              <a:buAutoNum type="romanUcPeriod"/>
              <a:defRPr/>
            </a:pPr>
            <a:r>
              <a:rPr lang="tr-TR" b="1" dirty="0" smtClean="0">
                <a:solidFill>
                  <a:schemeClr val="tx1"/>
                </a:solidFill>
              </a:rPr>
              <a:t>Meslek </a:t>
            </a:r>
            <a:r>
              <a:rPr lang="tr-TR" b="1" dirty="0">
                <a:solidFill>
                  <a:schemeClr val="tx1"/>
                </a:solidFill>
              </a:rPr>
              <a:t>hastalıkları 	</a:t>
            </a:r>
            <a:endParaRPr lang="tr-TR" dirty="0">
              <a:solidFill>
                <a:schemeClr val="tx1"/>
              </a:solidFill>
            </a:endParaRPr>
          </a:p>
          <a:p>
            <a:pPr marL="571500" indent="-571500" algn="l" eaLnBrk="1" fontAlgn="auto" hangingPunct="1">
              <a:spcAft>
                <a:spcPts val="0"/>
              </a:spcAft>
              <a:buFont typeface="+mj-lt"/>
              <a:buAutoNum type="romanUcPeriod"/>
              <a:defRPr/>
            </a:pPr>
            <a:r>
              <a:rPr lang="tr-TR" b="1" dirty="0">
                <a:solidFill>
                  <a:schemeClr val="tx1"/>
                </a:solidFill>
              </a:rPr>
              <a:t>Genel hastalıklar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I – II – III		B) III – II – I</a:t>
            </a:r>
          </a:p>
          <a:p>
            <a:pPr algn="l" eaLnBrk="1" fontAlgn="auto" hangingPunct="1">
              <a:spcAft>
                <a:spcPts val="0"/>
              </a:spcAft>
              <a:buFont typeface="Arial" pitchFamily="34" charset="0"/>
              <a:buNone/>
              <a:defRPr/>
            </a:pPr>
            <a:r>
              <a:rPr lang="tr-TR" dirty="0">
                <a:solidFill>
                  <a:schemeClr val="tx1"/>
                </a:solidFill>
              </a:rPr>
              <a:t>C) III – I – II		D) II – I - III</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37D730F7-378D-411B-A454-DDBFA5AF3E57}" type="slidenum">
              <a:rPr lang="tr-TR"/>
              <a:pPr>
                <a:defRPr/>
              </a:pPr>
              <a:t>105</a:t>
            </a:fld>
            <a:endParaRPr lang="tr-TR"/>
          </a:p>
        </p:txBody>
      </p:sp>
      <p:pic>
        <p:nvPicPr>
          <p:cNvPr id="10752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108547"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69) Asbest veya asbestli malzeme ile yapılan çalışmalarda işçilerin sağlık gözetimi en az kaç yılda bir tekrarlanmalıdır? </a:t>
            </a:r>
            <a:endParaRPr lang="tr-TR" smtClean="0">
              <a:solidFill>
                <a:schemeClr val="tx1"/>
              </a:solidFill>
            </a:endParaRPr>
          </a:p>
          <a:p>
            <a:pPr algn="l" eaLnBrk="1" hangingPunct="1"/>
            <a:r>
              <a:rPr lang="tr-TR" smtClean="0">
                <a:solidFill>
                  <a:schemeClr val="tx1"/>
                </a:solidFill>
              </a:rPr>
              <a:t>A) 6 ayda bir defa	</a:t>
            </a:r>
          </a:p>
          <a:p>
            <a:pPr algn="l" eaLnBrk="1" hangingPunct="1"/>
            <a:r>
              <a:rPr lang="tr-TR" smtClean="0">
                <a:solidFill>
                  <a:schemeClr val="tx1"/>
                </a:solidFill>
              </a:rPr>
              <a:t>B) Yılda bir defa</a:t>
            </a:r>
          </a:p>
          <a:p>
            <a:pPr algn="l" eaLnBrk="1" hangingPunct="1"/>
            <a:r>
              <a:rPr lang="tr-TR" smtClean="0">
                <a:solidFill>
                  <a:schemeClr val="tx1"/>
                </a:solidFill>
              </a:rPr>
              <a:t>C) 2 yılda bir defa	</a:t>
            </a:r>
          </a:p>
          <a:p>
            <a:pPr algn="l" eaLnBrk="1" hangingPunct="1"/>
            <a:r>
              <a:rPr lang="tr-TR" smtClean="0">
                <a:solidFill>
                  <a:schemeClr val="tx1"/>
                </a:solidFill>
              </a:rPr>
              <a:t>D) 3 yılda bir defa</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6C1FFA63-D02E-4C9F-937A-AEBF525EE660}" type="slidenum">
              <a:rPr lang="tr-TR"/>
              <a:pPr>
                <a:defRPr/>
              </a:pPr>
              <a:t>106</a:t>
            </a:fld>
            <a:endParaRPr lang="tr-TR"/>
          </a:p>
        </p:txBody>
      </p:sp>
      <p:pic>
        <p:nvPicPr>
          <p:cNvPr id="10854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10957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70) Aşağıdaki meslek hastalıklarından hangisi progresif masif fibrozis türlerinden biri </a:t>
            </a:r>
            <a:r>
              <a:rPr lang="tr-TR" b="1" u="sng" smtClean="0">
                <a:solidFill>
                  <a:schemeClr val="tx1"/>
                </a:solidFill>
              </a:rPr>
              <a:t>değildir</a:t>
            </a:r>
            <a:r>
              <a:rPr lang="tr-TR" b="1" smtClean="0">
                <a:solidFill>
                  <a:schemeClr val="tx1"/>
                </a:solidFill>
              </a:rPr>
              <a:t>?</a:t>
            </a:r>
            <a:endParaRPr lang="tr-TR" smtClean="0">
              <a:solidFill>
                <a:schemeClr val="tx1"/>
              </a:solidFill>
            </a:endParaRPr>
          </a:p>
          <a:p>
            <a:pPr algn="l" eaLnBrk="1" hangingPunct="1"/>
            <a:r>
              <a:rPr lang="tr-TR" smtClean="0">
                <a:solidFill>
                  <a:schemeClr val="tx1"/>
                </a:solidFill>
              </a:rPr>
              <a:t>A) Kömür işçisi pnömokonyozu		</a:t>
            </a:r>
          </a:p>
          <a:p>
            <a:pPr algn="l" eaLnBrk="1" hangingPunct="1"/>
            <a:r>
              <a:rPr lang="tr-TR" smtClean="0">
                <a:solidFill>
                  <a:schemeClr val="tx1"/>
                </a:solidFill>
              </a:rPr>
              <a:t>B) Siderozis</a:t>
            </a:r>
          </a:p>
          <a:p>
            <a:pPr algn="l" eaLnBrk="1" hangingPunct="1"/>
            <a:r>
              <a:rPr lang="tr-TR" smtClean="0">
                <a:solidFill>
                  <a:schemeClr val="tx1"/>
                </a:solidFill>
              </a:rPr>
              <a:t>C) Silikozis</a:t>
            </a:r>
          </a:p>
          <a:p>
            <a:pPr algn="l" eaLnBrk="1" hangingPunct="1"/>
            <a:r>
              <a:rPr lang="tr-TR" smtClean="0">
                <a:solidFill>
                  <a:schemeClr val="tx1"/>
                </a:solidFill>
              </a:rPr>
              <a:t>D) Asbestozis</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162E0D3A-1427-467C-80AF-45A1BD8F1D13}" type="slidenum">
              <a:rPr lang="tr-TR"/>
              <a:pPr>
                <a:defRPr/>
              </a:pPr>
              <a:t>107</a:t>
            </a:fld>
            <a:endParaRPr lang="tr-TR"/>
          </a:p>
        </p:txBody>
      </p:sp>
      <p:pic>
        <p:nvPicPr>
          <p:cNvPr id="10957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11059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71) ) Zorlu vital kapasite (FVC) normal değerleri tablosunda aşağıdaki etkenlerden hangisi esas </a:t>
            </a:r>
            <a:r>
              <a:rPr lang="tr-TR" b="1" u="sng" smtClean="0">
                <a:solidFill>
                  <a:schemeClr val="tx1"/>
                </a:solidFill>
              </a:rPr>
              <a:t>alınmaz</a:t>
            </a:r>
            <a:r>
              <a:rPr lang="tr-TR" b="1" smtClean="0">
                <a:solidFill>
                  <a:schemeClr val="tx1"/>
                </a:solidFill>
              </a:rPr>
              <a:t>?</a:t>
            </a:r>
            <a:endParaRPr lang="tr-TR" smtClean="0">
              <a:solidFill>
                <a:schemeClr val="tx1"/>
              </a:solidFill>
            </a:endParaRPr>
          </a:p>
          <a:p>
            <a:pPr algn="l" eaLnBrk="1" hangingPunct="1"/>
            <a:r>
              <a:rPr lang="tr-TR" smtClean="0">
                <a:solidFill>
                  <a:schemeClr val="tx1"/>
                </a:solidFill>
              </a:rPr>
              <a:t>A) Yaş                                          	B) Boy</a:t>
            </a:r>
          </a:p>
          <a:p>
            <a:pPr algn="l" eaLnBrk="1" hangingPunct="1"/>
            <a:r>
              <a:rPr lang="tr-TR" smtClean="0">
                <a:solidFill>
                  <a:schemeClr val="tx1"/>
                </a:solidFill>
              </a:rPr>
              <a:t>C) Meslek					D) Cinsiyet</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D46BE8B7-C510-4426-82BF-12A4B9DC3ABA}" type="slidenum">
              <a:rPr lang="tr-TR"/>
              <a:pPr>
                <a:defRPr/>
              </a:pPr>
              <a:t>108</a:t>
            </a:fld>
            <a:endParaRPr lang="tr-TR"/>
          </a:p>
        </p:txBody>
      </p:sp>
      <p:pic>
        <p:nvPicPr>
          <p:cNvPr id="11059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111619"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72.  Aşağıdaki etmenlerden hangisinin fazlalığı  değil azlığı kardiyovasküler hastalıklara bağlı ölümleri arttırmaktadır?</a:t>
            </a:r>
            <a:endParaRPr lang="tr-TR" smtClean="0">
              <a:solidFill>
                <a:schemeClr val="tx1"/>
              </a:solidFill>
            </a:endParaRPr>
          </a:p>
          <a:p>
            <a:pPr algn="l" eaLnBrk="1" hangingPunct="1"/>
            <a:r>
              <a:rPr lang="tr-TR" smtClean="0">
                <a:solidFill>
                  <a:schemeClr val="tx1"/>
                </a:solidFill>
              </a:rPr>
              <a:t>A) Kalsiyum			</a:t>
            </a:r>
          </a:p>
          <a:p>
            <a:pPr algn="l" eaLnBrk="1" hangingPunct="1"/>
            <a:r>
              <a:rPr lang="tr-TR" smtClean="0">
                <a:solidFill>
                  <a:schemeClr val="tx1"/>
                </a:solidFill>
              </a:rPr>
              <a:t>B) SO2 </a:t>
            </a:r>
          </a:p>
          <a:p>
            <a:pPr algn="l" eaLnBrk="1" hangingPunct="1"/>
            <a:r>
              <a:rPr lang="tr-TR" smtClean="0">
                <a:solidFill>
                  <a:schemeClr val="tx1"/>
                </a:solidFill>
              </a:rPr>
              <a:t>C) CO 				</a:t>
            </a:r>
          </a:p>
          <a:p>
            <a:pPr algn="l" eaLnBrk="1" hangingPunct="1"/>
            <a:r>
              <a:rPr lang="tr-TR" smtClean="0">
                <a:solidFill>
                  <a:schemeClr val="tx1"/>
                </a:solidFill>
              </a:rPr>
              <a:t>D) Çalışma saatleri</a:t>
            </a:r>
          </a:p>
          <a:p>
            <a:pPr algn="l" eaLnBrk="1" hangingPunct="1"/>
            <a:r>
              <a:rPr lang="tr-TR" smtClean="0">
                <a:solidFill>
                  <a:schemeClr val="tx1"/>
                </a:solidFill>
              </a:rPr>
              <a:t> </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882BEFE7-ED4B-436D-B98A-209D3C456D5B}" type="slidenum">
              <a:rPr lang="tr-TR"/>
              <a:pPr>
                <a:defRPr/>
              </a:pPr>
              <a:t>109</a:t>
            </a:fld>
            <a:endParaRPr lang="tr-TR"/>
          </a:p>
        </p:txBody>
      </p:sp>
      <p:pic>
        <p:nvPicPr>
          <p:cNvPr id="11162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12291"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8) Yasada öngörülen ihbar süresi bakımından aşağıdaki ifadelerden hangisi doğrudur?</a:t>
            </a:r>
          </a:p>
          <a:p>
            <a:pPr algn="l" eaLnBrk="1" hangingPunct="1"/>
            <a:endParaRPr lang="tr-TR" smtClean="0">
              <a:solidFill>
                <a:schemeClr val="tx1"/>
              </a:solidFill>
            </a:endParaRPr>
          </a:p>
          <a:p>
            <a:pPr algn="l" eaLnBrk="1" hangingPunct="1"/>
            <a:r>
              <a:rPr lang="tr-TR" smtClean="0">
                <a:solidFill>
                  <a:schemeClr val="tx1"/>
                </a:solidFill>
              </a:rPr>
              <a:t>a)En az dört hafta en çok sekiz hafta olabilir.</a:t>
            </a:r>
          </a:p>
          <a:p>
            <a:pPr algn="l" eaLnBrk="1" hangingPunct="1"/>
            <a:r>
              <a:rPr lang="tr-TR" smtClean="0">
                <a:solidFill>
                  <a:schemeClr val="tx1"/>
                </a:solidFill>
              </a:rPr>
              <a:t>b)En az iki en çok altı hafta olabilir.</a:t>
            </a:r>
          </a:p>
          <a:p>
            <a:pPr algn="l" eaLnBrk="1" hangingPunct="1"/>
            <a:r>
              <a:rPr lang="tr-TR" smtClean="0">
                <a:solidFill>
                  <a:schemeClr val="tx1"/>
                </a:solidFill>
              </a:rPr>
              <a:t>c)En az iki en çok sekiz hafta olabilir</a:t>
            </a:r>
          </a:p>
          <a:p>
            <a:pPr algn="l" eaLnBrk="1" hangingPunct="1"/>
            <a:r>
              <a:rPr lang="tr-TR" smtClean="0">
                <a:solidFill>
                  <a:schemeClr val="tx1"/>
                </a:solidFill>
              </a:rPr>
              <a:t>d)En az dört en çok altı hafta olabilir</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9D879DA9-7BC3-4FE0-AA5D-BE06B70AD26A}" type="slidenum">
              <a:rPr lang="tr-TR"/>
              <a:pPr>
                <a:defRPr/>
              </a:pPr>
              <a:t>11</a:t>
            </a:fld>
            <a:endParaRPr lang="tr-TR"/>
          </a:p>
        </p:txBody>
      </p:sp>
      <p:pic>
        <p:nvPicPr>
          <p:cNvPr id="1229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fontScale="92500" lnSpcReduction="20000"/>
          </a:bodyPr>
          <a:lstStyle/>
          <a:p>
            <a:pPr algn="l" eaLnBrk="1" fontAlgn="auto" hangingPunct="1">
              <a:spcAft>
                <a:spcPts val="0"/>
              </a:spcAft>
              <a:buFont typeface="Arial" pitchFamily="34" charset="0"/>
              <a:buNone/>
              <a:defRPr/>
            </a:pPr>
            <a:r>
              <a:rPr lang="tr-TR" b="1" dirty="0">
                <a:solidFill>
                  <a:schemeClr val="tx1"/>
                </a:solidFill>
              </a:rPr>
              <a:t>73)  Mesleki deri hastalıklarının kontrolünde işyeri hekimi olarak işçiyle iyi iletişim içinde pek çok önlem alınabilir. Aşağıdaki yöntemlerden hangisi bunlardan birisi </a:t>
            </a:r>
            <a:r>
              <a:rPr lang="tr-TR" b="1" u="sng" dirty="0">
                <a:solidFill>
                  <a:schemeClr val="tx1"/>
                </a:solidFill>
              </a:rPr>
              <a:t>değildir</a:t>
            </a: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Koruyucu giysi kullanımı</a:t>
            </a:r>
          </a:p>
          <a:p>
            <a:pPr algn="l" eaLnBrk="1" fontAlgn="auto" hangingPunct="1">
              <a:spcAft>
                <a:spcPts val="0"/>
              </a:spcAft>
              <a:buFont typeface="Arial" pitchFamily="34" charset="0"/>
              <a:buNone/>
              <a:defRPr/>
            </a:pPr>
            <a:r>
              <a:rPr lang="tr-TR" dirty="0">
                <a:solidFill>
                  <a:schemeClr val="tx1"/>
                </a:solidFill>
              </a:rPr>
              <a:t>B) </a:t>
            </a:r>
            <a:r>
              <a:rPr lang="tr-TR" dirty="0" err="1">
                <a:solidFill>
                  <a:schemeClr val="tx1"/>
                </a:solidFill>
              </a:rPr>
              <a:t>Atopik</a:t>
            </a:r>
            <a:r>
              <a:rPr lang="tr-TR" dirty="0">
                <a:solidFill>
                  <a:schemeClr val="tx1"/>
                </a:solidFill>
              </a:rPr>
              <a:t> </a:t>
            </a:r>
            <a:r>
              <a:rPr lang="tr-TR" dirty="0" err="1">
                <a:solidFill>
                  <a:schemeClr val="tx1"/>
                </a:solidFill>
              </a:rPr>
              <a:t>dermatitli</a:t>
            </a:r>
            <a:r>
              <a:rPr lang="tr-TR" dirty="0">
                <a:solidFill>
                  <a:schemeClr val="tx1"/>
                </a:solidFill>
              </a:rPr>
              <a:t> hastaların yüksek riskli çalışma alanlarından uzak tutulması</a:t>
            </a:r>
          </a:p>
          <a:p>
            <a:pPr algn="l" eaLnBrk="1" fontAlgn="auto" hangingPunct="1">
              <a:spcAft>
                <a:spcPts val="0"/>
              </a:spcAft>
              <a:buFont typeface="Arial" pitchFamily="34" charset="0"/>
              <a:buNone/>
              <a:defRPr/>
            </a:pPr>
            <a:r>
              <a:rPr lang="tr-TR" dirty="0">
                <a:solidFill>
                  <a:schemeClr val="tx1"/>
                </a:solidFill>
              </a:rPr>
              <a:t>C) </a:t>
            </a:r>
            <a:r>
              <a:rPr lang="tr-TR" dirty="0" err="1">
                <a:solidFill>
                  <a:schemeClr val="tx1"/>
                </a:solidFill>
              </a:rPr>
              <a:t>Kontamine</a:t>
            </a:r>
            <a:r>
              <a:rPr lang="tr-TR" dirty="0">
                <a:solidFill>
                  <a:schemeClr val="tx1"/>
                </a:solidFill>
              </a:rPr>
              <a:t> olmuş el aletleri kullanımının önlenmesi</a:t>
            </a:r>
          </a:p>
          <a:p>
            <a:pPr algn="l" eaLnBrk="1" fontAlgn="auto" hangingPunct="1">
              <a:spcAft>
                <a:spcPts val="0"/>
              </a:spcAft>
              <a:buFont typeface="Arial" pitchFamily="34" charset="0"/>
              <a:buNone/>
              <a:defRPr/>
            </a:pPr>
            <a:r>
              <a:rPr lang="tr-TR" dirty="0">
                <a:solidFill>
                  <a:schemeClr val="tx1"/>
                </a:solidFill>
              </a:rPr>
              <a:t>D) İşyerinde </a:t>
            </a:r>
            <a:r>
              <a:rPr lang="tr-TR" dirty="0" err="1">
                <a:solidFill>
                  <a:schemeClr val="tx1"/>
                </a:solidFill>
              </a:rPr>
              <a:t>dermal</a:t>
            </a:r>
            <a:r>
              <a:rPr lang="tr-TR" dirty="0">
                <a:solidFill>
                  <a:schemeClr val="tx1"/>
                </a:solidFill>
              </a:rPr>
              <a:t> </a:t>
            </a:r>
            <a:r>
              <a:rPr lang="tr-TR" dirty="0" err="1">
                <a:solidFill>
                  <a:schemeClr val="tx1"/>
                </a:solidFill>
              </a:rPr>
              <a:t>toksisitesi</a:t>
            </a:r>
            <a:r>
              <a:rPr lang="tr-TR" dirty="0">
                <a:solidFill>
                  <a:schemeClr val="tx1"/>
                </a:solidFill>
              </a:rPr>
              <a:t> düşük materyal kullanımı </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263ABB89-FCF3-412E-BD23-D494ABA7D79B}" type="slidenum">
              <a:rPr lang="tr-TR"/>
              <a:pPr>
                <a:defRPr/>
              </a:pPr>
              <a:t>110</a:t>
            </a:fld>
            <a:endParaRPr lang="tr-TR"/>
          </a:p>
        </p:txBody>
      </p:sp>
      <p:pic>
        <p:nvPicPr>
          <p:cNvPr id="11264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113667"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74) Aşağıdaki dermatozlardan hangisi immünolojik yolla gelişme açısından diğerlerinden farklıdır?</a:t>
            </a:r>
            <a:endParaRPr lang="tr-TR" smtClean="0">
              <a:solidFill>
                <a:schemeClr val="tx1"/>
              </a:solidFill>
            </a:endParaRPr>
          </a:p>
          <a:p>
            <a:pPr algn="l" eaLnBrk="1" hangingPunct="1"/>
            <a:r>
              <a:rPr lang="tr-TR" smtClean="0">
                <a:solidFill>
                  <a:schemeClr val="tx1"/>
                </a:solidFill>
              </a:rPr>
              <a:t>A) Sistemik kontakt dermatit</a:t>
            </a:r>
          </a:p>
          <a:p>
            <a:pPr algn="l" eaLnBrk="1" hangingPunct="1"/>
            <a:r>
              <a:rPr lang="tr-TR" smtClean="0">
                <a:solidFill>
                  <a:schemeClr val="tx1"/>
                </a:solidFill>
              </a:rPr>
              <a:t>B) İrritatif kontakt dermatit</a:t>
            </a:r>
          </a:p>
          <a:p>
            <a:pPr algn="l" eaLnBrk="1" hangingPunct="1"/>
            <a:r>
              <a:rPr lang="tr-TR" smtClean="0">
                <a:solidFill>
                  <a:schemeClr val="tx1"/>
                </a:solidFill>
              </a:rPr>
              <a:t>C) Allerjik kontakt dermatit</a:t>
            </a:r>
          </a:p>
          <a:p>
            <a:pPr algn="l" eaLnBrk="1" hangingPunct="1"/>
            <a:r>
              <a:rPr lang="tr-TR" smtClean="0">
                <a:solidFill>
                  <a:schemeClr val="tx1"/>
                </a:solidFill>
              </a:rPr>
              <a:t>D) İmmünolojik kontakt ürtiker</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8F1C21C4-7B04-4DE3-8083-EA5A75756C21}" type="slidenum">
              <a:rPr lang="tr-TR"/>
              <a:pPr>
                <a:defRPr/>
              </a:pPr>
              <a:t>111</a:t>
            </a:fld>
            <a:endParaRPr lang="tr-TR"/>
          </a:p>
        </p:txBody>
      </p:sp>
      <p:pic>
        <p:nvPicPr>
          <p:cNvPr id="11366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75) Baş ağrısı, sinirlilik, yorgunluk, kol ve bacak ağrıları, bulantı, kusma, karında ağrı, ishaller olan ve genel olarak da tabloya sinir sistemi belirtileri hakim olan semptomlar aşağıdaki işyeri ortam faktörlerinden hangisi ile oluşur? </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 </a:t>
            </a:r>
          </a:p>
          <a:p>
            <a:pPr algn="l" eaLnBrk="1" fontAlgn="auto" hangingPunct="1">
              <a:spcAft>
                <a:spcPts val="0"/>
              </a:spcAft>
              <a:buFont typeface="Arial" pitchFamily="34" charset="0"/>
              <a:buNone/>
              <a:defRPr/>
            </a:pPr>
            <a:r>
              <a:rPr lang="tr-TR" dirty="0">
                <a:solidFill>
                  <a:schemeClr val="tx1"/>
                </a:solidFill>
              </a:rPr>
              <a:t>A) </a:t>
            </a:r>
            <a:r>
              <a:rPr lang="tr-TR" dirty="0" err="1">
                <a:solidFill>
                  <a:schemeClr val="tx1"/>
                </a:solidFill>
              </a:rPr>
              <a:t>Civa</a:t>
            </a:r>
            <a:r>
              <a:rPr lang="tr-TR" dirty="0">
                <a:solidFill>
                  <a:schemeClr val="tx1"/>
                </a:solidFill>
              </a:rPr>
              <a:t>	 			B) Demir</a:t>
            </a:r>
          </a:p>
          <a:p>
            <a:pPr algn="l" eaLnBrk="1" fontAlgn="auto" hangingPunct="1">
              <a:spcAft>
                <a:spcPts val="0"/>
              </a:spcAft>
              <a:buFont typeface="Arial" pitchFamily="34" charset="0"/>
              <a:buNone/>
              <a:defRPr/>
            </a:pPr>
            <a:r>
              <a:rPr lang="tr-TR" dirty="0">
                <a:solidFill>
                  <a:schemeClr val="tx1"/>
                </a:solidFill>
              </a:rPr>
              <a:t>C) Krom 			</a:t>
            </a:r>
            <a:r>
              <a:rPr lang="tr-TR" dirty="0" smtClean="0">
                <a:solidFill>
                  <a:schemeClr val="tx1"/>
                </a:solidFill>
              </a:rPr>
              <a:t>	D</a:t>
            </a:r>
            <a:r>
              <a:rPr lang="tr-TR" dirty="0">
                <a:solidFill>
                  <a:schemeClr val="tx1"/>
                </a:solidFill>
              </a:rPr>
              <a:t>) Kurşun</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4A3A1D04-81B2-46F2-B377-A00C86C5F223}" type="slidenum">
              <a:rPr lang="tr-TR"/>
              <a:pPr>
                <a:defRPr/>
              </a:pPr>
              <a:t>112</a:t>
            </a:fld>
            <a:endParaRPr lang="tr-TR"/>
          </a:p>
        </p:txBody>
      </p:sp>
      <p:pic>
        <p:nvPicPr>
          <p:cNvPr id="11469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11571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76) Bir hastanede aşağıdaki etkenlerden hangisi çalışanların düşük doğum ağırlıklı bebek doğurması açısından risk faktörüdür?</a:t>
            </a:r>
            <a:endParaRPr lang="tr-TR" smtClean="0">
              <a:solidFill>
                <a:schemeClr val="tx1"/>
              </a:solidFill>
            </a:endParaRPr>
          </a:p>
          <a:p>
            <a:pPr algn="l" eaLnBrk="1" hangingPunct="1"/>
            <a:r>
              <a:rPr lang="tr-TR" smtClean="0">
                <a:solidFill>
                  <a:schemeClr val="tx1"/>
                </a:solidFill>
              </a:rPr>
              <a:t>A)  Anestetik gazlar 	</a:t>
            </a:r>
          </a:p>
          <a:p>
            <a:pPr algn="l" eaLnBrk="1" hangingPunct="1"/>
            <a:r>
              <a:rPr lang="tr-TR" smtClean="0">
                <a:solidFill>
                  <a:schemeClr val="tx1"/>
                </a:solidFill>
              </a:rPr>
              <a:t>B)  Formaldehit </a:t>
            </a:r>
          </a:p>
          <a:p>
            <a:pPr algn="l" eaLnBrk="1" hangingPunct="1"/>
            <a:r>
              <a:rPr lang="tr-TR" smtClean="0">
                <a:solidFill>
                  <a:schemeClr val="tx1"/>
                </a:solidFill>
              </a:rPr>
              <a:t>C)  Pasif içicilik		</a:t>
            </a:r>
          </a:p>
          <a:p>
            <a:pPr algn="l" eaLnBrk="1" hangingPunct="1"/>
            <a:r>
              <a:rPr lang="tr-TR" smtClean="0">
                <a:solidFill>
                  <a:schemeClr val="tx1"/>
                </a:solidFill>
              </a:rPr>
              <a:t>D) Hepsi </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8CF46B6F-EDFC-481D-BE88-7DB8D0B4401B}" type="slidenum">
              <a:rPr lang="tr-TR"/>
              <a:pPr>
                <a:defRPr/>
              </a:pPr>
              <a:t>113</a:t>
            </a:fld>
            <a:endParaRPr lang="tr-TR"/>
          </a:p>
        </p:txBody>
      </p:sp>
      <p:pic>
        <p:nvPicPr>
          <p:cNvPr id="11571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116739"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77) Aşağıdaki bulaşıcı hastalıklardan hangisi zoonozlardandır?</a:t>
            </a:r>
            <a:endParaRPr lang="tr-TR" smtClean="0">
              <a:solidFill>
                <a:schemeClr val="tx1"/>
              </a:solidFill>
            </a:endParaRPr>
          </a:p>
          <a:p>
            <a:pPr algn="l" eaLnBrk="1" hangingPunct="1"/>
            <a:r>
              <a:rPr lang="tr-TR" smtClean="0">
                <a:solidFill>
                  <a:schemeClr val="tx1"/>
                </a:solidFill>
              </a:rPr>
              <a:t>A) Hepatit B		</a:t>
            </a:r>
          </a:p>
          <a:p>
            <a:pPr algn="l" eaLnBrk="1" hangingPunct="1"/>
            <a:r>
              <a:rPr lang="tr-TR" smtClean="0">
                <a:solidFill>
                  <a:schemeClr val="tx1"/>
                </a:solidFill>
              </a:rPr>
              <a:t>B) Suçiçeği</a:t>
            </a:r>
          </a:p>
          <a:p>
            <a:pPr algn="l" eaLnBrk="1" hangingPunct="1"/>
            <a:r>
              <a:rPr lang="tr-TR" smtClean="0">
                <a:solidFill>
                  <a:schemeClr val="tx1"/>
                </a:solidFill>
              </a:rPr>
              <a:t>C) Şarbon		</a:t>
            </a:r>
          </a:p>
          <a:p>
            <a:pPr algn="l" eaLnBrk="1" hangingPunct="1"/>
            <a:r>
              <a:rPr lang="tr-TR" smtClean="0">
                <a:solidFill>
                  <a:schemeClr val="tx1"/>
                </a:solidFill>
              </a:rPr>
              <a:t>D) Kızamıkçık</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BB5F23B4-97AA-4428-854F-5A9969889753}" type="slidenum">
              <a:rPr lang="tr-TR"/>
              <a:pPr>
                <a:defRPr/>
              </a:pPr>
              <a:t>114</a:t>
            </a:fld>
            <a:endParaRPr lang="tr-TR"/>
          </a:p>
        </p:txBody>
      </p:sp>
      <p:pic>
        <p:nvPicPr>
          <p:cNvPr id="11674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a:bodyPr>
          <a:lstStyle/>
          <a:p>
            <a:pPr algn="l" eaLnBrk="1" fontAlgn="auto" hangingPunct="1">
              <a:spcAft>
                <a:spcPts val="0"/>
              </a:spcAft>
              <a:buFont typeface="Arial" pitchFamily="34" charset="0"/>
              <a:buNone/>
              <a:defRPr/>
            </a:pPr>
            <a:r>
              <a:rPr lang="tr-TR" b="1" dirty="0"/>
              <a:t>78) Aşağıdakilerden vücut sıvılarından hangisi  bulaşma açısından düşük riskli kabul edilir?</a:t>
            </a:r>
            <a:endParaRPr lang="tr-TR" dirty="0"/>
          </a:p>
          <a:p>
            <a:pPr algn="l" eaLnBrk="1" fontAlgn="auto" hangingPunct="1">
              <a:spcAft>
                <a:spcPts val="0"/>
              </a:spcAft>
              <a:buFont typeface="Arial" pitchFamily="34" charset="0"/>
              <a:buNone/>
              <a:defRPr/>
            </a:pPr>
            <a:r>
              <a:rPr lang="tr-TR" dirty="0"/>
              <a:t>A) İdrar				B) BOS</a:t>
            </a:r>
          </a:p>
          <a:p>
            <a:pPr algn="l" eaLnBrk="1" fontAlgn="auto" hangingPunct="1">
              <a:spcAft>
                <a:spcPts val="0"/>
              </a:spcAft>
              <a:buFont typeface="Arial" pitchFamily="34" charset="0"/>
              <a:buNone/>
              <a:defRPr/>
            </a:pPr>
            <a:r>
              <a:rPr lang="tr-TR" dirty="0"/>
              <a:t>C) Vajinal </a:t>
            </a:r>
            <a:r>
              <a:rPr lang="tr-TR" dirty="0" err="1"/>
              <a:t>sekresyon</a:t>
            </a:r>
            <a:r>
              <a:rPr lang="tr-TR" dirty="0"/>
              <a:t>		D) </a:t>
            </a:r>
            <a:r>
              <a:rPr lang="tr-TR" dirty="0" err="1"/>
              <a:t>Plevral</a:t>
            </a:r>
            <a:r>
              <a:rPr lang="tr-TR" dirty="0"/>
              <a:t> sıvı</a:t>
            </a:r>
          </a:p>
          <a:p>
            <a:pPr algn="l" eaLnBrk="1" fontAlgn="auto" hangingPunct="1">
              <a:spcAft>
                <a:spcPts val="0"/>
              </a:spcAft>
              <a:buFont typeface="Arial" pitchFamily="34" charset="0"/>
              <a:buNone/>
              <a:defRPr/>
            </a:pPr>
            <a:r>
              <a:rPr lang="tr-TR" b="1" dirty="0"/>
              <a:t> </a:t>
            </a:r>
            <a:endParaRPr lang="tr-TR" dirty="0"/>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0BA65481-6FAF-46E7-A63E-B24366610C8D}" type="slidenum">
              <a:rPr lang="tr-TR"/>
              <a:pPr>
                <a:defRPr/>
              </a:pPr>
              <a:t>115</a:t>
            </a:fld>
            <a:endParaRPr lang="tr-TR"/>
          </a:p>
        </p:txBody>
      </p:sp>
      <p:pic>
        <p:nvPicPr>
          <p:cNvPr id="11776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118787"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79) Uluslararası Kanser Araştırma Ajansına göre aşağıdaki etmenlerden hangisi Grup 1 kesin kanserojenlerden </a:t>
            </a:r>
            <a:r>
              <a:rPr lang="tr-TR" b="1" u="sng" smtClean="0">
                <a:solidFill>
                  <a:schemeClr val="tx1"/>
                </a:solidFill>
              </a:rPr>
              <a:t>değildir</a:t>
            </a:r>
            <a:r>
              <a:rPr lang="tr-TR" b="1" smtClean="0">
                <a:solidFill>
                  <a:schemeClr val="tx1"/>
                </a:solidFill>
              </a:rPr>
              <a:t>?</a:t>
            </a:r>
            <a:endParaRPr lang="tr-TR" smtClean="0">
              <a:solidFill>
                <a:schemeClr val="tx1"/>
              </a:solidFill>
            </a:endParaRPr>
          </a:p>
          <a:p>
            <a:pPr algn="l" eaLnBrk="1" hangingPunct="1"/>
            <a:r>
              <a:rPr lang="tr-TR" smtClean="0">
                <a:solidFill>
                  <a:schemeClr val="tx1"/>
                </a:solidFill>
              </a:rPr>
              <a:t>A) Asbest	</a:t>
            </a:r>
          </a:p>
          <a:p>
            <a:pPr algn="l" eaLnBrk="1" hangingPunct="1"/>
            <a:r>
              <a:rPr lang="tr-TR" smtClean="0">
                <a:solidFill>
                  <a:schemeClr val="tx1"/>
                </a:solidFill>
              </a:rPr>
              <a:t>B) Formaldehit		</a:t>
            </a:r>
          </a:p>
          <a:p>
            <a:pPr algn="l" eaLnBrk="1" hangingPunct="1"/>
            <a:r>
              <a:rPr lang="tr-TR" smtClean="0">
                <a:solidFill>
                  <a:schemeClr val="tx1"/>
                </a:solidFill>
              </a:rPr>
              <a:t>C) Aflatoksin	</a:t>
            </a:r>
          </a:p>
          <a:p>
            <a:pPr algn="l" eaLnBrk="1" hangingPunct="1"/>
            <a:r>
              <a:rPr lang="tr-TR" smtClean="0">
                <a:solidFill>
                  <a:schemeClr val="tx1"/>
                </a:solidFill>
              </a:rPr>
              <a:t>D) İyonizan radyasyon</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DA10189B-AFAF-409E-85C3-D1B1CB4B0450}" type="slidenum">
              <a:rPr lang="tr-TR"/>
              <a:pPr>
                <a:defRPr/>
              </a:pPr>
              <a:t>116</a:t>
            </a:fld>
            <a:endParaRPr lang="tr-TR"/>
          </a:p>
        </p:txBody>
      </p:sp>
      <p:pic>
        <p:nvPicPr>
          <p:cNvPr id="11878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11981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80) Aşağıdakilerden hangisi birikimsel zedelenme özelliği taşıyan kas iskelet sistemi hastalıklarına neden olan çevresel etkenlerden birisi </a:t>
            </a:r>
            <a:r>
              <a:rPr lang="tr-TR" b="1" u="sng" smtClean="0">
                <a:solidFill>
                  <a:schemeClr val="tx1"/>
                </a:solidFill>
              </a:rPr>
              <a:t>değildir</a:t>
            </a:r>
            <a:r>
              <a:rPr lang="tr-TR" b="1" smtClean="0">
                <a:solidFill>
                  <a:schemeClr val="tx1"/>
                </a:solidFill>
              </a:rPr>
              <a:t>?</a:t>
            </a:r>
            <a:endParaRPr lang="tr-TR" smtClean="0">
              <a:solidFill>
                <a:schemeClr val="tx1"/>
              </a:solidFill>
            </a:endParaRPr>
          </a:p>
          <a:p>
            <a:pPr algn="l" eaLnBrk="1" hangingPunct="1"/>
            <a:r>
              <a:rPr lang="tr-TR" smtClean="0">
                <a:solidFill>
                  <a:schemeClr val="tx1"/>
                </a:solidFill>
              </a:rPr>
              <a:t>A) Titreşim		</a:t>
            </a:r>
          </a:p>
          <a:p>
            <a:pPr algn="l" eaLnBrk="1" hangingPunct="1"/>
            <a:r>
              <a:rPr lang="tr-TR" smtClean="0">
                <a:solidFill>
                  <a:schemeClr val="tx1"/>
                </a:solidFill>
              </a:rPr>
              <a:t>B) Basınç</a:t>
            </a:r>
          </a:p>
          <a:p>
            <a:pPr algn="l" eaLnBrk="1" hangingPunct="1"/>
            <a:r>
              <a:rPr lang="tr-TR" smtClean="0">
                <a:solidFill>
                  <a:schemeClr val="tx1"/>
                </a:solidFill>
              </a:rPr>
              <a:t>C) Diabetes Mellitus	</a:t>
            </a:r>
          </a:p>
          <a:p>
            <a:pPr algn="l" eaLnBrk="1" hangingPunct="1"/>
            <a:r>
              <a:rPr lang="tr-TR" smtClean="0">
                <a:solidFill>
                  <a:schemeClr val="tx1"/>
                </a:solidFill>
              </a:rPr>
              <a:t>D) Yüksek sıcaklık</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5633671E-189B-43C2-A000-36F494DBA216}" type="slidenum">
              <a:rPr lang="tr-TR"/>
              <a:pPr>
                <a:defRPr/>
              </a:pPr>
              <a:t>117</a:t>
            </a:fld>
            <a:endParaRPr lang="tr-TR"/>
          </a:p>
        </p:txBody>
      </p:sp>
      <p:pic>
        <p:nvPicPr>
          <p:cNvPr id="11981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81)  Yıllardır evlerde temizlik işi yapan bir kadında dominant elde önce uyuşuklukla başlayan, daha sonraları ağrının eklendiği tablo aşağıdaki kas iskelet sistemi hastalıklarından hangisidir?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a:t>
            </a:r>
            <a:r>
              <a:rPr lang="tr-TR" dirty="0" err="1">
                <a:solidFill>
                  <a:schemeClr val="tx1"/>
                </a:solidFill>
              </a:rPr>
              <a:t>Ulnar</a:t>
            </a:r>
            <a:r>
              <a:rPr lang="tr-TR" dirty="0">
                <a:solidFill>
                  <a:schemeClr val="tx1"/>
                </a:solidFill>
              </a:rPr>
              <a:t> oluk sendromu</a:t>
            </a:r>
          </a:p>
          <a:p>
            <a:pPr algn="l" eaLnBrk="1" fontAlgn="auto" hangingPunct="1">
              <a:spcAft>
                <a:spcPts val="0"/>
              </a:spcAft>
              <a:buFont typeface="Arial" pitchFamily="34" charset="0"/>
              <a:buNone/>
              <a:defRPr/>
            </a:pPr>
            <a:r>
              <a:rPr lang="tr-TR" dirty="0">
                <a:solidFill>
                  <a:schemeClr val="tx1"/>
                </a:solidFill>
              </a:rPr>
              <a:t>B) Tetik parmak</a:t>
            </a:r>
          </a:p>
          <a:p>
            <a:pPr algn="l" eaLnBrk="1" fontAlgn="auto" hangingPunct="1">
              <a:spcAft>
                <a:spcPts val="0"/>
              </a:spcAft>
              <a:buFont typeface="Arial" pitchFamily="34" charset="0"/>
              <a:buNone/>
              <a:defRPr/>
            </a:pPr>
            <a:r>
              <a:rPr lang="tr-TR" dirty="0">
                <a:solidFill>
                  <a:schemeClr val="tx1"/>
                </a:solidFill>
              </a:rPr>
              <a:t>C) </a:t>
            </a:r>
            <a:r>
              <a:rPr lang="tr-TR" dirty="0" err="1">
                <a:solidFill>
                  <a:schemeClr val="tx1"/>
                </a:solidFill>
              </a:rPr>
              <a:t>Kübital</a:t>
            </a:r>
            <a:r>
              <a:rPr lang="tr-TR" dirty="0">
                <a:solidFill>
                  <a:schemeClr val="tx1"/>
                </a:solidFill>
              </a:rPr>
              <a:t> tünel sendromu</a:t>
            </a:r>
          </a:p>
          <a:p>
            <a:pPr algn="l" eaLnBrk="1" fontAlgn="auto" hangingPunct="1">
              <a:spcAft>
                <a:spcPts val="0"/>
              </a:spcAft>
              <a:buFont typeface="Arial" pitchFamily="34" charset="0"/>
              <a:buNone/>
              <a:defRPr/>
            </a:pPr>
            <a:r>
              <a:rPr lang="tr-TR" dirty="0">
                <a:solidFill>
                  <a:schemeClr val="tx1"/>
                </a:solidFill>
              </a:rPr>
              <a:t>D) </a:t>
            </a:r>
            <a:r>
              <a:rPr lang="tr-TR" dirty="0" err="1">
                <a:solidFill>
                  <a:schemeClr val="tx1"/>
                </a:solidFill>
              </a:rPr>
              <a:t>Karpal</a:t>
            </a:r>
            <a:r>
              <a:rPr lang="tr-TR" dirty="0">
                <a:solidFill>
                  <a:schemeClr val="tx1"/>
                </a:solidFill>
              </a:rPr>
              <a:t> tünel sendromu</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7174DCC9-2EDE-4621-9C6F-BBCD948C83A0}" type="slidenum">
              <a:rPr lang="tr-TR"/>
              <a:pPr>
                <a:defRPr/>
              </a:pPr>
              <a:t>118</a:t>
            </a:fld>
            <a:endParaRPr lang="tr-TR"/>
          </a:p>
        </p:txBody>
      </p:sp>
      <p:pic>
        <p:nvPicPr>
          <p:cNvPr id="12083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82) Aşağıdaki ifadelerden hangisi mesleki işitme kayıplarının özelliklerinden biridir?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İşitme kaybı genellikle tek kulakta olur.</a:t>
            </a:r>
          </a:p>
          <a:p>
            <a:pPr algn="l" eaLnBrk="1" fontAlgn="auto" hangingPunct="1">
              <a:spcAft>
                <a:spcPts val="0"/>
              </a:spcAft>
              <a:buFont typeface="Arial" pitchFamily="34" charset="0"/>
              <a:buNone/>
              <a:defRPr/>
            </a:pPr>
            <a:r>
              <a:rPr lang="tr-TR" dirty="0">
                <a:solidFill>
                  <a:schemeClr val="tx1"/>
                </a:solidFill>
              </a:rPr>
              <a:t>B) İlk işitme kaybı, kulağımızın 4000 Hz' </a:t>
            </a:r>
            <a:r>
              <a:rPr lang="tr-TR" dirty="0" err="1">
                <a:solidFill>
                  <a:schemeClr val="tx1"/>
                </a:solidFill>
              </a:rPr>
              <a:t>lik</a:t>
            </a:r>
            <a:r>
              <a:rPr lang="tr-TR" dirty="0">
                <a:solidFill>
                  <a:schemeClr val="tx1"/>
                </a:solidFill>
              </a:rPr>
              <a:t> frekansı işiten bölgesinde başlar.</a:t>
            </a:r>
          </a:p>
          <a:p>
            <a:pPr algn="l" eaLnBrk="1" fontAlgn="auto" hangingPunct="1">
              <a:spcAft>
                <a:spcPts val="0"/>
              </a:spcAft>
              <a:buFont typeface="Arial" pitchFamily="34" charset="0"/>
              <a:buNone/>
              <a:defRPr/>
            </a:pPr>
            <a:r>
              <a:rPr lang="tr-TR" dirty="0">
                <a:solidFill>
                  <a:schemeClr val="tx1"/>
                </a:solidFill>
              </a:rPr>
              <a:t>C) İlk işitme kaybı, insan sesinin duyulduğu frekanslarda başlar.</a:t>
            </a:r>
          </a:p>
          <a:p>
            <a:pPr algn="l" eaLnBrk="1" fontAlgn="auto" hangingPunct="1">
              <a:spcAft>
                <a:spcPts val="0"/>
              </a:spcAft>
              <a:buFont typeface="Arial" pitchFamily="34" charset="0"/>
              <a:buNone/>
              <a:defRPr/>
            </a:pPr>
            <a:r>
              <a:rPr lang="tr-TR" dirty="0">
                <a:solidFill>
                  <a:schemeClr val="tx1"/>
                </a:solidFill>
              </a:rPr>
              <a:t>D) Oluşan işitme kaybı sinirsel tipte bir kayıptır. </a:t>
            </a:r>
          </a:p>
        </p:txBody>
      </p:sp>
      <p:sp>
        <p:nvSpPr>
          <p:cNvPr id="6" name="Slayt Numarası Yer Tutucusu 5"/>
          <p:cNvSpPr>
            <a:spLocks noGrp="1"/>
          </p:cNvSpPr>
          <p:nvPr>
            <p:ph type="sldNum" sz="quarter" idx="12"/>
          </p:nvPr>
        </p:nvSpPr>
        <p:spPr/>
        <p:txBody>
          <a:bodyPr/>
          <a:lstStyle/>
          <a:p>
            <a:pPr>
              <a:defRPr/>
            </a:pPr>
            <a:fld id="{F22CD824-B6D1-48E4-B6A0-8A9C60FBAE6A}" type="slidenum">
              <a:rPr lang="tr-TR"/>
              <a:pPr>
                <a:defRPr/>
              </a:pPr>
              <a:t>119</a:t>
            </a:fld>
            <a:endParaRPr lang="tr-TR"/>
          </a:p>
        </p:txBody>
      </p:sp>
      <p:pic>
        <p:nvPicPr>
          <p:cNvPr id="12186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pPr eaLnBrk="1" hangingPunct="1"/>
            <a:r>
              <a:rPr lang="tr-TR" smtClean="0"/>
              <a:t>Madde 17- </a:t>
            </a:r>
            <a:r>
              <a:rPr lang="tr-TR" i="1" smtClean="0"/>
              <a:t>Süreli fesih</a:t>
            </a:r>
            <a:endParaRPr lang="tr-TR" smtClean="0"/>
          </a:p>
        </p:txBody>
      </p:sp>
      <p:sp>
        <p:nvSpPr>
          <p:cNvPr id="13315" name="2 İçerik Yer Tutucusu"/>
          <p:cNvSpPr>
            <a:spLocks noGrp="1"/>
          </p:cNvSpPr>
          <p:nvPr>
            <p:ph idx="1"/>
          </p:nvPr>
        </p:nvSpPr>
        <p:spPr>
          <a:xfrm>
            <a:off x="457200" y="1285875"/>
            <a:ext cx="8229600" cy="4840288"/>
          </a:xfrm>
        </p:spPr>
        <p:txBody>
          <a:bodyPr/>
          <a:lstStyle/>
          <a:p>
            <a:pPr eaLnBrk="1" hangingPunct="1"/>
            <a:r>
              <a:rPr lang="tr-TR" smtClean="0"/>
              <a:t>İş sözleşmeleri;</a:t>
            </a:r>
          </a:p>
          <a:p>
            <a:pPr eaLnBrk="1" hangingPunct="1"/>
            <a:r>
              <a:rPr lang="tr-TR" smtClean="0"/>
              <a:t>a) İşi altı aydan az sürmüş olan işçi için, bildirimin diğer tarafa yapılmasından başlayarak </a:t>
            </a:r>
            <a:r>
              <a:rPr lang="tr-TR" b="1" smtClean="0"/>
              <a:t>iki hafta </a:t>
            </a:r>
            <a:r>
              <a:rPr lang="tr-TR" smtClean="0"/>
              <a:t>sonra,</a:t>
            </a:r>
          </a:p>
          <a:p>
            <a:pPr eaLnBrk="1" hangingPunct="1"/>
            <a:r>
              <a:rPr lang="tr-TR" smtClean="0"/>
              <a:t>b) İşi altı aydan birbuçuk yıla kadar sürmüş olan işçi için, bildirimin diğer tarafa yapılmasından başlayarak </a:t>
            </a:r>
            <a:r>
              <a:rPr lang="tr-TR" b="1" smtClean="0"/>
              <a:t>dört</a:t>
            </a:r>
            <a:r>
              <a:rPr lang="tr-TR" smtClean="0"/>
              <a:t> hafta sonra,</a:t>
            </a:r>
          </a:p>
          <a:p>
            <a:pPr eaLnBrk="1" hangingPunct="1"/>
            <a:endParaRPr lang="tr-TR"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122883"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83) İşyerinde haftalık gürültü maruziyet değeri hiçbir şekilde .................. ‘i aşmamalıdır.</a:t>
            </a:r>
            <a:endParaRPr lang="tr-TR" smtClean="0">
              <a:solidFill>
                <a:schemeClr val="tx1"/>
              </a:solidFill>
            </a:endParaRPr>
          </a:p>
          <a:p>
            <a:pPr algn="l" eaLnBrk="1" hangingPunct="1"/>
            <a:r>
              <a:rPr lang="tr-TR" smtClean="0">
                <a:solidFill>
                  <a:schemeClr val="tx1"/>
                </a:solidFill>
              </a:rPr>
              <a:t>A) 80 dB			B) 85 dB	</a:t>
            </a:r>
          </a:p>
          <a:p>
            <a:pPr algn="l" eaLnBrk="1" hangingPunct="1"/>
            <a:r>
              <a:rPr lang="tr-TR" smtClean="0">
                <a:solidFill>
                  <a:schemeClr val="tx1"/>
                </a:solidFill>
              </a:rPr>
              <a:t>C) 87 dB			D) 95 dB</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CA52629D-F558-4532-A480-190817EA4782}" type="slidenum">
              <a:rPr lang="tr-TR"/>
              <a:pPr>
                <a:defRPr/>
              </a:pPr>
              <a:t>120</a:t>
            </a:fld>
            <a:endParaRPr lang="tr-TR"/>
          </a:p>
        </p:txBody>
      </p:sp>
      <p:pic>
        <p:nvPicPr>
          <p:cNvPr id="12288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123907"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84) Aşağıdakilerden hangisi uçucu (solvent) olarak kullanılan zehirli bir madde </a:t>
            </a:r>
            <a:r>
              <a:rPr lang="tr-TR" b="1" u="sng" smtClean="0">
                <a:solidFill>
                  <a:schemeClr val="tx1"/>
                </a:solidFill>
              </a:rPr>
              <a:t>değildir</a:t>
            </a:r>
            <a:r>
              <a:rPr lang="tr-TR" b="1" smtClean="0">
                <a:solidFill>
                  <a:schemeClr val="tx1"/>
                </a:solidFill>
              </a:rPr>
              <a:t>? </a:t>
            </a:r>
            <a:endParaRPr lang="tr-TR" smtClean="0">
              <a:solidFill>
                <a:schemeClr val="tx1"/>
              </a:solidFill>
            </a:endParaRPr>
          </a:p>
          <a:p>
            <a:pPr algn="l" eaLnBrk="1" hangingPunct="1"/>
            <a:r>
              <a:rPr lang="tr-TR" smtClean="0">
                <a:solidFill>
                  <a:schemeClr val="tx1"/>
                </a:solidFill>
              </a:rPr>
              <a:t>A)Civa	 			B) Benzen</a:t>
            </a:r>
          </a:p>
          <a:p>
            <a:pPr algn="l" eaLnBrk="1" hangingPunct="1"/>
            <a:r>
              <a:rPr lang="tr-TR" smtClean="0">
                <a:solidFill>
                  <a:schemeClr val="tx1"/>
                </a:solidFill>
              </a:rPr>
              <a:t>C) Hekzan 				D) Toluen</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E0F85530-610F-420B-B580-E63412CDC0BC}" type="slidenum">
              <a:rPr lang="tr-TR"/>
              <a:pPr>
                <a:defRPr/>
              </a:pPr>
              <a:t>121</a:t>
            </a:fld>
            <a:endParaRPr lang="tr-TR"/>
          </a:p>
        </p:txBody>
      </p:sp>
      <p:pic>
        <p:nvPicPr>
          <p:cNvPr id="12390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12493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85)  Aşağıdakilerden hangisi medyan letal dozları  (LD</a:t>
            </a:r>
            <a:r>
              <a:rPr lang="tr-TR" b="1" baseline="-25000" smtClean="0">
                <a:solidFill>
                  <a:schemeClr val="tx1"/>
                </a:solidFill>
              </a:rPr>
              <a:t>50</a:t>
            </a:r>
            <a:r>
              <a:rPr lang="tr-TR" b="1" smtClean="0">
                <a:solidFill>
                  <a:schemeClr val="tx1"/>
                </a:solidFill>
              </a:rPr>
              <a:t> ) açısından değerlendirildiğinde en zehirli olan maddedir?</a:t>
            </a:r>
            <a:endParaRPr lang="tr-TR" smtClean="0">
              <a:solidFill>
                <a:schemeClr val="tx1"/>
              </a:solidFill>
            </a:endParaRPr>
          </a:p>
          <a:p>
            <a:pPr algn="l" eaLnBrk="1" hangingPunct="1"/>
            <a:r>
              <a:rPr lang="tr-TR" smtClean="0">
                <a:solidFill>
                  <a:schemeClr val="tx1"/>
                </a:solidFill>
              </a:rPr>
              <a:t>A) NaCl				B) Etil alkol</a:t>
            </a:r>
          </a:p>
          <a:p>
            <a:pPr algn="l" eaLnBrk="1" hangingPunct="1"/>
            <a:r>
              <a:rPr lang="tr-TR" smtClean="0">
                <a:solidFill>
                  <a:schemeClr val="tx1"/>
                </a:solidFill>
              </a:rPr>
              <a:t>C) Morfin sülfat			D)Nikotin</a:t>
            </a:r>
          </a:p>
        </p:txBody>
      </p:sp>
      <p:sp>
        <p:nvSpPr>
          <p:cNvPr id="6" name="Slayt Numarası Yer Tutucusu 5"/>
          <p:cNvSpPr>
            <a:spLocks noGrp="1"/>
          </p:cNvSpPr>
          <p:nvPr>
            <p:ph type="sldNum" sz="quarter" idx="12"/>
          </p:nvPr>
        </p:nvSpPr>
        <p:spPr/>
        <p:txBody>
          <a:bodyPr/>
          <a:lstStyle/>
          <a:p>
            <a:pPr>
              <a:defRPr/>
            </a:pPr>
            <a:fld id="{0189D93B-EDA5-4C4D-A56C-078689EB72EF}" type="slidenum">
              <a:rPr lang="tr-TR"/>
              <a:pPr>
                <a:defRPr/>
              </a:pPr>
              <a:t>122</a:t>
            </a:fld>
            <a:endParaRPr lang="tr-TR"/>
          </a:p>
        </p:txBody>
      </p:sp>
      <p:pic>
        <p:nvPicPr>
          <p:cNvPr id="12493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fontScale="92500" lnSpcReduction="20000"/>
          </a:bodyPr>
          <a:lstStyle/>
          <a:p>
            <a:pPr algn="l" eaLnBrk="1" fontAlgn="auto" hangingPunct="1">
              <a:spcAft>
                <a:spcPts val="0"/>
              </a:spcAft>
              <a:buFont typeface="Arial" pitchFamily="34" charset="0"/>
              <a:buNone/>
              <a:defRPr/>
            </a:pPr>
            <a:r>
              <a:rPr lang="tr-TR" b="1" dirty="0">
                <a:solidFill>
                  <a:schemeClr val="tx1"/>
                </a:solidFill>
              </a:rPr>
              <a:t>86) Medyan </a:t>
            </a:r>
            <a:r>
              <a:rPr lang="tr-TR" b="1" dirty="0" err="1">
                <a:solidFill>
                  <a:schemeClr val="tx1"/>
                </a:solidFill>
              </a:rPr>
              <a:t>letal</a:t>
            </a:r>
            <a:r>
              <a:rPr lang="tr-TR" b="1" dirty="0">
                <a:solidFill>
                  <a:schemeClr val="tx1"/>
                </a:solidFill>
              </a:rPr>
              <a:t> doz (LD</a:t>
            </a:r>
            <a:r>
              <a:rPr lang="tr-TR" b="1" baseline="-25000" dirty="0">
                <a:solidFill>
                  <a:schemeClr val="tx1"/>
                </a:solidFill>
              </a:rPr>
              <a:t>50</a:t>
            </a:r>
            <a:r>
              <a:rPr lang="tr-TR" b="1" dirty="0">
                <a:solidFill>
                  <a:schemeClr val="tx1"/>
                </a:solidFill>
              </a:rPr>
              <a:t>)  konusunda aşağıdaki ifadelerden hangisi doğrudur? </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Bir ilacın veya kimyasalın güvenilirliğini tayin eden tek göstergedir.</a:t>
            </a:r>
          </a:p>
          <a:p>
            <a:pPr algn="l" eaLnBrk="1" fontAlgn="auto" hangingPunct="1">
              <a:spcAft>
                <a:spcPts val="0"/>
              </a:spcAft>
              <a:buFont typeface="Arial" pitchFamily="34" charset="0"/>
              <a:buNone/>
              <a:defRPr/>
            </a:pPr>
            <a:r>
              <a:rPr lang="tr-TR" dirty="0">
                <a:solidFill>
                  <a:schemeClr val="tx1"/>
                </a:solidFill>
              </a:rPr>
              <a:t>B) LD</a:t>
            </a:r>
            <a:r>
              <a:rPr lang="tr-TR" baseline="-25000" dirty="0">
                <a:solidFill>
                  <a:schemeClr val="tx1"/>
                </a:solidFill>
              </a:rPr>
              <a:t>50 </a:t>
            </a:r>
            <a:r>
              <a:rPr lang="tr-TR" dirty="0">
                <a:solidFill>
                  <a:schemeClr val="tx1"/>
                </a:solidFill>
              </a:rPr>
              <a:t>değeri daha düşük olan madde daha zehirlidir anlamına gelir.</a:t>
            </a:r>
          </a:p>
          <a:p>
            <a:pPr algn="l" eaLnBrk="1" fontAlgn="auto" hangingPunct="1">
              <a:spcAft>
                <a:spcPts val="0"/>
              </a:spcAft>
              <a:buFont typeface="Arial" pitchFamily="34" charset="0"/>
              <a:buNone/>
              <a:defRPr/>
            </a:pPr>
            <a:r>
              <a:rPr lang="tr-TR" dirty="0">
                <a:solidFill>
                  <a:schemeClr val="tx1"/>
                </a:solidFill>
              </a:rPr>
              <a:t>C) LD</a:t>
            </a:r>
            <a:r>
              <a:rPr lang="tr-TR" baseline="-25000" dirty="0">
                <a:solidFill>
                  <a:schemeClr val="tx1"/>
                </a:solidFill>
              </a:rPr>
              <a:t>50 </a:t>
            </a:r>
            <a:r>
              <a:rPr lang="tr-TR" dirty="0">
                <a:solidFill>
                  <a:schemeClr val="tx1"/>
                </a:solidFill>
              </a:rPr>
              <a:t>değeri daha yüksek olan madde daha zehirlidir anlamına gelir.</a:t>
            </a:r>
          </a:p>
          <a:p>
            <a:pPr algn="l" eaLnBrk="1" fontAlgn="auto" hangingPunct="1">
              <a:spcAft>
                <a:spcPts val="0"/>
              </a:spcAft>
              <a:buFont typeface="Arial" pitchFamily="34" charset="0"/>
              <a:buNone/>
              <a:defRPr/>
            </a:pPr>
            <a:r>
              <a:rPr lang="tr-TR" dirty="0">
                <a:solidFill>
                  <a:schemeClr val="tx1"/>
                </a:solidFill>
              </a:rPr>
              <a:t>D) İlacın veya kimyasalın güvenilirliğini tayin etmede LD</a:t>
            </a:r>
            <a:r>
              <a:rPr lang="tr-TR" baseline="-25000" dirty="0">
                <a:solidFill>
                  <a:schemeClr val="tx1"/>
                </a:solidFill>
              </a:rPr>
              <a:t>50 </a:t>
            </a:r>
            <a:r>
              <a:rPr lang="tr-TR" dirty="0">
                <a:solidFill>
                  <a:schemeClr val="tx1"/>
                </a:solidFill>
              </a:rPr>
              <a:t>hiçbir önem taşımaz.  </a:t>
            </a:r>
          </a:p>
          <a:p>
            <a:pPr algn="l" eaLnBrk="1" fontAlgn="auto" hangingPunct="1">
              <a:spcAft>
                <a:spcPts val="0"/>
              </a:spcAft>
              <a:buFont typeface="Arial" pitchFamily="34" charset="0"/>
              <a:buNone/>
              <a:defRPr/>
            </a:pP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2DF717B5-76D9-43BE-9AFB-015D97D1082D}" type="slidenum">
              <a:rPr lang="tr-TR"/>
              <a:pPr>
                <a:defRPr/>
              </a:pPr>
              <a:t>123</a:t>
            </a:fld>
            <a:endParaRPr lang="tr-TR"/>
          </a:p>
        </p:txBody>
      </p:sp>
      <p:pic>
        <p:nvPicPr>
          <p:cNvPr id="12595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126979"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87) Kadın işçilerin gece postalarında çalıştırılabilmesi için,  gece çalışmalarına  engel hali olmadığına dair uygun yerlerden alınan sağlık raporu gereklidir. Bu raporun ………………  yenilenmesi zorunludur.</a:t>
            </a:r>
            <a:endParaRPr lang="tr-TR" smtClean="0">
              <a:solidFill>
                <a:schemeClr val="tx1"/>
              </a:solidFill>
            </a:endParaRPr>
          </a:p>
          <a:p>
            <a:pPr algn="l" eaLnBrk="1" hangingPunct="1"/>
            <a:r>
              <a:rPr lang="tr-TR" smtClean="0">
                <a:solidFill>
                  <a:schemeClr val="tx1"/>
                </a:solidFill>
              </a:rPr>
              <a:t>A)3 ayda bir 			B) 6 ayda bir</a:t>
            </a:r>
          </a:p>
          <a:p>
            <a:pPr algn="l" eaLnBrk="1" hangingPunct="1"/>
            <a:r>
              <a:rPr lang="tr-TR" smtClean="0">
                <a:solidFill>
                  <a:schemeClr val="tx1"/>
                </a:solidFill>
              </a:rPr>
              <a:t>C) 9 ayda bir			D) 12 ayda bir </a:t>
            </a:r>
          </a:p>
        </p:txBody>
      </p:sp>
      <p:sp>
        <p:nvSpPr>
          <p:cNvPr id="6" name="Slayt Numarası Yer Tutucusu 5"/>
          <p:cNvSpPr>
            <a:spLocks noGrp="1"/>
          </p:cNvSpPr>
          <p:nvPr>
            <p:ph type="sldNum" sz="quarter" idx="12"/>
          </p:nvPr>
        </p:nvSpPr>
        <p:spPr/>
        <p:txBody>
          <a:bodyPr/>
          <a:lstStyle/>
          <a:p>
            <a:pPr>
              <a:defRPr/>
            </a:pPr>
            <a:fld id="{D879FDE6-6EAB-46DD-BFE6-9E71B76D08F4}" type="slidenum">
              <a:rPr lang="tr-TR"/>
              <a:pPr>
                <a:defRPr/>
              </a:pPr>
              <a:t>124</a:t>
            </a:fld>
            <a:endParaRPr lang="tr-TR"/>
          </a:p>
        </p:txBody>
      </p:sp>
      <p:pic>
        <p:nvPicPr>
          <p:cNvPr id="12698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fontScale="92500" lnSpcReduction="10000"/>
          </a:bodyPr>
          <a:lstStyle/>
          <a:p>
            <a:pPr algn="l" eaLnBrk="1" fontAlgn="auto" hangingPunct="1">
              <a:spcAft>
                <a:spcPts val="0"/>
              </a:spcAft>
              <a:buFont typeface="Arial" pitchFamily="34" charset="0"/>
              <a:buNone/>
              <a:defRPr/>
            </a:pPr>
            <a:r>
              <a:rPr lang="tr-TR" b="1" dirty="0">
                <a:solidFill>
                  <a:schemeClr val="tx1"/>
                </a:solidFill>
              </a:rPr>
              <a:t>88) İşyerlerindeki yaşlıların işyeri hekimi tarafından özel olarak izlenmelerinin nedeni aşağıdakilerden hangisi </a:t>
            </a:r>
            <a:r>
              <a:rPr lang="tr-TR" b="1" u="sng" dirty="0">
                <a:solidFill>
                  <a:schemeClr val="tx1"/>
                </a:solidFill>
              </a:rPr>
              <a:t>değildir</a:t>
            </a: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Sıklıkla </a:t>
            </a:r>
            <a:r>
              <a:rPr lang="tr-TR" dirty="0" err="1">
                <a:solidFill>
                  <a:schemeClr val="tx1"/>
                </a:solidFill>
              </a:rPr>
              <a:t>dejeneratif</a:t>
            </a:r>
            <a:r>
              <a:rPr lang="tr-TR" dirty="0">
                <a:solidFill>
                  <a:schemeClr val="tx1"/>
                </a:solidFill>
              </a:rPr>
              <a:t> hastalıkları vardır.</a:t>
            </a:r>
          </a:p>
          <a:p>
            <a:pPr algn="l" eaLnBrk="1" fontAlgn="auto" hangingPunct="1">
              <a:spcAft>
                <a:spcPts val="0"/>
              </a:spcAft>
              <a:buFont typeface="Arial" pitchFamily="34" charset="0"/>
              <a:buNone/>
              <a:defRPr/>
            </a:pPr>
            <a:r>
              <a:rPr lang="tr-TR" dirty="0">
                <a:solidFill>
                  <a:schemeClr val="tx1"/>
                </a:solidFill>
              </a:rPr>
              <a:t>B) Görme – işitme engelleri daha fazladır.</a:t>
            </a:r>
          </a:p>
          <a:p>
            <a:pPr algn="l" eaLnBrk="1" fontAlgn="auto" hangingPunct="1">
              <a:spcAft>
                <a:spcPts val="0"/>
              </a:spcAft>
              <a:buFont typeface="Arial" pitchFamily="34" charset="0"/>
              <a:buNone/>
              <a:defRPr/>
            </a:pPr>
            <a:r>
              <a:rPr lang="tr-TR" dirty="0">
                <a:solidFill>
                  <a:schemeClr val="tx1"/>
                </a:solidFill>
              </a:rPr>
              <a:t>C) Deneyimlerinden yararlanmak için çalıştırılırlar.</a:t>
            </a:r>
          </a:p>
          <a:p>
            <a:pPr algn="l" eaLnBrk="1" fontAlgn="auto" hangingPunct="1">
              <a:spcAft>
                <a:spcPts val="0"/>
              </a:spcAft>
              <a:buFont typeface="Arial" pitchFamily="34" charset="0"/>
              <a:buNone/>
              <a:defRPr/>
            </a:pPr>
            <a:r>
              <a:rPr lang="tr-TR" dirty="0">
                <a:solidFill>
                  <a:schemeClr val="tx1"/>
                </a:solidFill>
              </a:rPr>
              <a:t>D)Hareket kısıtlılığı ve dikkat azlığı sorunları daha fazladır.                                                                                     </a:t>
            </a:r>
          </a:p>
          <a:p>
            <a:pPr algn="l" eaLnBrk="1" fontAlgn="auto" hangingPunct="1">
              <a:spcAft>
                <a:spcPts val="0"/>
              </a:spcAft>
              <a:buFont typeface="Arial" pitchFamily="34" charset="0"/>
              <a:buNone/>
              <a:defRPr/>
            </a:pP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35CDB7C0-B7B8-4CF5-ACCF-CD1BC93655E4}" type="slidenum">
              <a:rPr lang="tr-TR"/>
              <a:pPr>
                <a:defRPr/>
              </a:pPr>
              <a:t>125</a:t>
            </a:fld>
            <a:endParaRPr lang="tr-TR"/>
          </a:p>
        </p:txBody>
      </p:sp>
      <p:pic>
        <p:nvPicPr>
          <p:cNvPr id="12800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fontScale="92500" lnSpcReduction="20000"/>
          </a:bodyPr>
          <a:lstStyle/>
          <a:p>
            <a:pPr algn="l" eaLnBrk="1" fontAlgn="auto" hangingPunct="1">
              <a:spcAft>
                <a:spcPts val="0"/>
              </a:spcAft>
              <a:buFont typeface="Arial" pitchFamily="34" charset="0"/>
              <a:buNone/>
              <a:defRPr/>
            </a:pPr>
            <a:r>
              <a:rPr lang="tr-TR" b="1" dirty="0">
                <a:solidFill>
                  <a:schemeClr val="tx1"/>
                </a:solidFill>
              </a:rPr>
              <a:t>89) Özürlü bir işçinin sağlık gözetiminde aşağıdakilerden hangisi işyeri hekiminin görevlerinden </a:t>
            </a:r>
            <a:r>
              <a:rPr lang="tr-TR" b="1" u="sng" dirty="0">
                <a:solidFill>
                  <a:schemeClr val="tx1"/>
                </a:solidFill>
              </a:rPr>
              <a:t>değildir</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İşe giriş muayenesi ile işyerinde çalışmasının riskli olduğu alanları işverene bildirmek</a:t>
            </a:r>
          </a:p>
          <a:p>
            <a:pPr algn="l" eaLnBrk="1" fontAlgn="auto" hangingPunct="1">
              <a:spcAft>
                <a:spcPts val="0"/>
              </a:spcAft>
              <a:buFont typeface="Arial" pitchFamily="34" charset="0"/>
              <a:buNone/>
              <a:defRPr/>
            </a:pPr>
            <a:r>
              <a:rPr lang="tr-TR" dirty="0">
                <a:solidFill>
                  <a:schemeClr val="tx1"/>
                </a:solidFill>
              </a:rPr>
              <a:t>B) İşçinin özür nedenine ilişkin özel periyodik tetkikleri yaptırmak</a:t>
            </a:r>
          </a:p>
          <a:p>
            <a:pPr algn="l" eaLnBrk="1" fontAlgn="auto" hangingPunct="1">
              <a:spcAft>
                <a:spcPts val="0"/>
              </a:spcAft>
              <a:buFont typeface="Arial" pitchFamily="34" charset="0"/>
              <a:buNone/>
              <a:defRPr/>
            </a:pPr>
            <a:r>
              <a:rPr lang="tr-TR" dirty="0">
                <a:solidFill>
                  <a:schemeClr val="tx1"/>
                </a:solidFill>
              </a:rPr>
              <a:t>C) İşçinin kullanacağı tuvalet, soyunma dolabı </a:t>
            </a:r>
            <a:r>
              <a:rPr lang="tr-TR" dirty="0" err="1">
                <a:solidFill>
                  <a:schemeClr val="tx1"/>
                </a:solidFill>
              </a:rPr>
              <a:t>vb</a:t>
            </a:r>
            <a:r>
              <a:rPr lang="tr-TR" dirty="0">
                <a:solidFill>
                  <a:schemeClr val="tx1"/>
                </a:solidFill>
              </a:rPr>
              <a:t> alanlar ile çalışma alanına ilişkin düzenlemeler önermek</a:t>
            </a:r>
          </a:p>
          <a:p>
            <a:pPr algn="l" eaLnBrk="1" fontAlgn="auto" hangingPunct="1">
              <a:spcAft>
                <a:spcPts val="0"/>
              </a:spcAft>
              <a:buFont typeface="Arial" pitchFamily="34" charset="0"/>
              <a:buNone/>
              <a:defRPr/>
            </a:pPr>
            <a:r>
              <a:rPr lang="tr-TR" dirty="0">
                <a:solidFill>
                  <a:schemeClr val="tx1"/>
                </a:solidFill>
              </a:rPr>
              <a:t>D)İşçiyle sık sık konuşarak rahatlatmak </a:t>
            </a:r>
          </a:p>
        </p:txBody>
      </p:sp>
      <p:sp>
        <p:nvSpPr>
          <p:cNvPr id="6" name="Slayt Numarası Yer Tutucusu 5"/>
          <p:cNvSpPr>
            <a:spLocks noGrp="1"/>
          </p:cNvSpPr>
          <p:nvPr>
            <p:ph type="sldNum" sz="quarter" idx="12"/>
          </p:nvPr>
        </p:nvSpPr>
        <p:spPr/>
        <p:txBody>
          <a:bodyPr/>
          <a:lstStyle/>
          <a:p>
            <a:pPr>
              <a:defRPr/>
            </a:pPr>
            <a:fld id="{81972C98-0869-4729-AD0F-2E05B89ED45F}" type="slidenum">
              <a:rPr lang="tr-TR"/>
              <a:pPr>
                <a:defRPr/>
              </a:pPr>
              <a:t>126</a:t>
            </a:fld>
            <a:endParaRPr lang="tr-TR"/>
          </a:p>
        </p:txBody>
      </p:sp>
      <p:pic>
        <p:nvPicPr>
          <p:cNvPr id="12902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13005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90) İşyerinde sağlığı geliştirmesi programının başlıca unsurları hangisidir?</a:t>
            </a:r>
            <a:endParaRPr lang="tr-TR" smtClean="0">
              <a:solidFill>
                <a:schemeClr val="tx1"/>
              </a:solidFill>
            </a:endParaRPr>
          </a:p>
          <a:p>
            <a:pPr algn="l" eaLnBrk="1" hangingPunct="1"/>
            <a:r>
              <a:rPr lang="tr-TR" smtClean="0">
                <a:solidFill>
                  <a:schemeClr val="tx1"/>
                </a:solidFill>
              </a:rPr>
              <a:t>A) Programın amaçları net olarak belirlenmiş olmalıdır</a:t>
            </a:r>
          </a:p>
          <a:p>
            <a:pPr algn="l" eaLnBrk="1" hangingPunct="1"/>
            <a:r>
              <a:rPr lang="tr-TR" smtClean="0">
                <a:solidFill>
                  <a:schemeClr val="tx1"/>
                </a:solidFill>
              </a:rPr>
              <a:t>B) Programın finansmanı sağlanmış olmalıdır</a:t>
            </a:r>
          </a:p>
          <a:p>
            <a:pPr algn="l" eaLnBrk="1" hangingPunct="1"/>
            <a:r>
              <a:rPr lang="tr-TR" smtClean="0">
                <a:solidFill>
                  <a:schemeClr val="tx1"/>
                </a:solidFill>
              </a:rPr>
              <a:t>C) Programa işverenin katkısı sağlanmalıdır</a:t>
            </a:r>
          </a:p>
          <a:p>
            <a:pPr algn="l" eaLnBrk="1" hangingPunct="1"/>
            <a:r>
              <a:rPr lang="tr-TR" smtClean="0">
                <a:solidFill>
                  <a:schemeClr val="tx1"/>
                </a:solidFill>
              </a:rPr>
              <a:t>D) Hepsi</a:t>
            </a:r>
          </a:p>
          <a:p>
            <a:pPr algn="l" eaLnBrk="1" hangingPunct="1"/>
            <a:r>
              <a:rPr lang="tr-TR" b="1" smtClean="0">
                <a:solidFill>
                  <a:schemeClr val="tx1"/>
                </a:solidFill>
              </a:rPr>
              <a:t> </a:t>
            </a:r>
            <a:endParaRPr lang="tr-TR" smtClean="0">
              <a:solidFill>
                <a:schemeClr val="tx1"/>
              </a:solidFill>
            </a:endParaRP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95AF29AE-AC68-4589-BF9B-66894270FDAD}" type="slidenum">
              <a:rPr lang="tr-TR"/>
              <a:pPr>
                <a:defRPr/>
              </a:pPr>
              <a:t>127</a:t>
            </a:fld>
            <a:endParaRPr lang="tr-TR"/>
          </a:p>
        </p:txBody>
      </p:sp>
      <p:pic>
        <p:nvPicPr>
          <p:cNvPr id="13005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13107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91)  Günlük toplam enerjinin ne kadarı karbonhidratlardan sağlanır?</a:t>
            </a:r>
            <a:endParaRPr lang="tr-TR" smtClean="0">
              <a:solidFill>
                <a:schemeClr val="tx1"/>
              </a:solidFill>
            </a:endParaRPr>
          </a:p>
          <a:p>
            <a:pPr algn="l" eaLnBrk="1" hangingPunct="1"/>
            <a:r>
              <a:rPr lang="tr-TR" smtClean="0">
                <a:solidFill>
                  <a:schemeClr val="tx1"/>
                </a:solidFill>
              </a:rPr>
              <a:t>A) % 15 – 20			B) % 20 – 30</a:t>
            </a:r>
          </a:p>
          <a:p>
            <a:pPr algn="l" eaLnBrk="1" hangingPunct="1"/>
            <a:r>
              <a:rPr lang="tr-TR" smtClean="0">
                <a:solidFill>
                  <a:schemeClr val="tx1"/>
                </a:solidFill>
              </a:rPr>
              <a:t>C) % 30 –  40			D) % 50 – 55</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CB5FC133-B275-4A67-8AD5-4F4110A96FEA}" type="slidenum">
              <a:rPr lang="tr-TR"/>
              <a:pPr>
                <a:defRPr/>
              </a:pPr>
              <a:t>128</a:t>
            </a:fld>
            <a:endParaRPr lang="tr-TR"/>
          </a:p>
        </p:txBody>
      </p:sp>
      <p:pic>
        <p:nvPicPr>
          <p:cNvPr id="13107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fontScale="85000" lnSpcReduction="10000"/>
          </a:bodyPr>
          <a:lstStyle/>
          <a:p>
            <a:pPr algn="l" eaLnBrk="1" fontAlgn="auto" hangingPunct="1">
              <a:spcAft>
                <a:spcPts val="0"/>
              </a:spcAft>
              <a:buFont typeface="Arial" pitchFamily="34" charset="0"/>
              <a:buNone/>
              <a:defRPr/>
            </a:pPr>
            <a:r>
              <a:rPr lang="tr-TR" b="1" dirty="0">
                <a:solidFill>
                  <a:schemeClr val="tx1"/>
                </a:solidFill>
              </a:rPr>
              <a:t>92) Çalışanların İş Sağlığı ve Güvenliği Eğitimlerinin Usul ve Esasları Hakkında Yönetmeliğe göre aşağıdakilerden hangisi doğru bir uygulama </a:t>
            </a:r>
            <a:r>
              <a:rPr lang="tr-TR" b="1" u="sng" dirty="0">
                <a:solidFill>
                  <a:schemeClr val="tx1"/>
                </a:solidFill>
              </a:rPr>
              <a:t>değildir</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İşçilerin ve temsilcilerinin görüşleri alınarak bir Yıllık Eğitim Programı hazırlanır</a:t>
            </a:r>
          </a:p>
          <a:p>
            <a:pPr algn="l" eaLnBrk="1" fontAlgn="auto" hangingPunct="1">
              <a:spcAft>
                <a:spcPts val="0"/>
              </a:spcAft>
              <a:buFont typeface="Arial" pitchFamily="34" charset="0"/>
              <a:buNone/>
              <a:defRPr/>
            </a:pPr>
            <a:r>
              <a:rPr lang="tr-TR" dirty="0">
                <a:solidFill>
                  <a:schemeClr val="tx1"/>
                </a:solidFill>
              </a:rPr>
              <a:t>B)Alt işveren varsa, kendi çalışanlarının eğitim almasından sadece alt işveren sorumludur</a:t>
            </a:r>
          </a:p>
          <a:p>
            <a:pPr algn="l" eaLnBrk="1" fontAlgn="auto" hangingPunct="1">
              <a:spcAft>
                <a:spcPts val="0"/>
              </a:spcAft>
              <a:buFont typeface="Arial" pitchFamily="34" charset="0"/>
              <a:buNone/>
              <a:defRPr/>
            </a:pPr>
            <a:r>
              <a:rPr lang="tr-TR" dirty="0">
                <a:solidFill>
                  <a:schemeClr val="tx1"/>
                </a:solidFill>
              </a:rPr>
              <a:t>C) Verilen eğitimin sonunda bir ölçme değerlendirme yapılmalıdır</a:t>
            </a:r>
          </a:p>
          <a:p>
            <a:pPr algn="l" eaLnBrk="1" fontAlgn="auto" hangingPunct="1">
              <a:spcAft>
                <a:spcPts val="0"/>
              </a:spcAft>
              <a:buFont typeface="Arial" pitchFamily="34" charset="0"/>
              <a:buNone/>
              <a:defRPr/>
            </a:pPr>
            <a:r>
              <a:rPr lang="tr-TR" dirty="0">
                <a:solidFill>
                  <a:schemeClr val="tx1"/>
                </a:solidFill>
              </a:rPr>
              <a:t>D) İşyerlerinde düzenlenen eğitimler belgelendirilir ve bu belgeler çalışanların özlük dosyalarında saklanır.</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3D8ED38A-0250-450C-B22C-488C3E9C4D09}" type="slidenum">
              <a:rPr lang="tr-TR"/>
              <a:pPr>
                <a:defRPr/>
              </a:pPr>
              <a:t>129</a:t>
            </a:fld>
            <a:endParaRPr lang="tr-TR"/>
          </a:p>
        </p:txBody>
      </p:sp>
      <p:pic>
        <p:nvPicPr>
          <p:cNvPr id="13210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457200" y="274638"/>
            <a:ext cx="8229600" cy="725487"/>
          </a:xfrm>
        </p:spPr>
        <p:txBody>
          <a:bodyPr/>
          <a:lstStyle/>
          <a:p>
            <a:pPr eaLnBrk="1" hangingPunct="1"/>
            <a:r>
              <a:rPr lang="tr-TR" smtClean="0"/>
              <a:t/>
            </a:r>
            <a:br>
              <a:rPr lang="tr-TR" smtClean="0"/>
            </a:br>
            <a:r>
              <a:rPr lang="tr-TR" smtClean="0"/>
              <a:t>Madde 17- </a:t>
            </a:r>
            <a:r>
              <a:rPr lang="tr-TR" i="1" smtClean="0"/>
              <a:t>Süreli fesih</a:t>
            </a:r>
            <a:r>
              <a:rPr lang="tr-TR" smtClean="0"/>
              <a:t/>
            </a:r>
            <a:br>
              <a:rPr lang="tr-TR" smtClean="0"/>
            </a:br>
            <a:endParaRPr lang="tr-TR" smtClean="0"/>
          </a:p>
        </p:txBody>
      </p:sp>
      <p:sp>
        <p:nvSpPr>
          <p:cNvPr id="14339" name="2 İçerik Yer Tutucusu"/>
          <p:cNvSpPr>
            <a:spLocks noGrp="1"/>
          </p:cNvSpPr>
          <p:nvPr>
            <p:ph idx="1"/>
          </p:nvPr>
        </p:nvSpPr>
        <p:spPr>
          <a:xfrm>
            <a:off x="457200" y="1000125"/>
            <a:ext cx="8229600" cy="5126038"/>
          </a:xfrm>
        </p:spPr>
        <p:txBody>
          <a:bodyPr/>
          <a:lstStyle/>
          <a:p>
            <a:pPr eaLnBrk="1" hangingPunct="1"/>
            <a:r>
              <a:rPr lang="tr-TR" smtClean="0"/>
              <a:t>c) İşi birbuçuk yıldan üç yıla kadar sürmüş olan işçi için, bildirimin diğer tarafa yapılmasından başlayarak </a:t>
            </a:r>
            <a:r>
              <a:rPr lang="tr-TR" b="1" smtClean="0"/>
              <a:t>altı hafta </a:t>
            </a:r>
            <a:r>
              <a:rPr lang="tr-TR" smtClean="0"/>
              <a:t>sonra,</a:t>
            </a:r>
          </a:p>
          <a:p>
            <a:pPr eaLnBrk="1" hangingPunct="1"/>
            <a:r>
              <a:rPr lang="tr-TR" smtClean="0"/>
              <a:t>d) İşi üç yıldan fazla sürmüş işçi için, bildirim yapılmasından başlayarak </a:t>
            </a:r>
            <a:r>
              <a:rPr lang="tr-TR" b="1" smtClean="0"/>
              <a:t>sekiz hafta </a:t>
            </a:r>
            <a:r>
              <a:rPr lang="tr-TR" smtClean="0"/>
              <a:t>sonra</a:t>
            </a:r>
          </a:p>
          <a:p>
            <a:pPr eaLnBrk="1" hangingPunct="1">
              <a:buFont typeface="Arial" charset="0"/>
              <a:buNone/>
            </a:pPr>
            <a:r>
              <a:rPr lang="tr-TR" smtClean="0"/>
              <a:t>	feshedilmiş sayılır. </a:t>
            </a:r>
            <a:r>
              <a:rPr lang="tr-TR" b="1" smtClean="0"/>
              <a:t>Bu süreler asgari olup sözleşmeler ile artırılabilir.</a:t>
            </a:r>
          </a:p>
          <a:p>
            <a:pPr eaLnBrk="1" hangingPunct="1"/>
            <a:r>
              <a:rPr lang="tr-TR" smtClean="0"/>
              <a:t>Bildirim şartına uymayan taraf, bildirim süresine ilişkin ücret tutarında tazminat ödemek zorundadır</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fontScale="85000" lnSpcReduction="10000"/>
          </a:bodyPr>
          <a:lstStyle/>
          <a:p>
            <a:pPr algn="l" eaLnBrk="1" fontAlgn="auto" hangingPunct="1">
              <a:spcAft>
                <a:spcPts val="0"/>
              </a:spcAft>
              <a:buFont typeface="Arial" pitchFamily="34" charset="0"/>
              <a:buNone/>
              <a:defRPr/>
            </a:pPr>
            <a:r>
              <a:rPr lang="tr-TR" b="1" dirty="0">
                <a:solidFill>
                  <a:schemeClr val="tx1"/>
                </a:solidFill>
              </a:rPr>
              <a:t>93)    İşyerlerinde çalışanlara verilecek iş sağlığı ve güvenliği eğitimleri için aşağıdaki belirtilenlerden hangisi </a:t>
            </a:r>
            <a:r>
              <a:rPr lang="tr-TR" b="1" u="sng" dirty="0">
                <a:solidFill>
                  <a:schemeClr val="tx1"/>
                </a:solidFill>
              </a:rPr>
              <a:t>yanlıştır</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A)Eğitimlerde geçen süre çalışma süresinden sayılmaz</a:t>
            </a:r>
          </a:p>
          <a:p>
            <a:pPr algn="l" eaLnBrk="1" fontAlgn="auto" hangingPunct="1">
              <a:spcAft>
                <a:spcPts val="0"/>
              </a:spcAft>
              <a:buFont typeface="Arial" pitchFamily="34" charset="0"/>
              <a:buNone/>
              <a:defRPr/>
            </a:pPr>
            <a:r>
              <a:rPr lang="tr-TR" dirty="0">
                <a:solidFill>
                  <a:schemeClr val="tx1"/>
                </a:solidFill>
              </a:rPr>
              <a:t>B) Çalışanlar işyerinde düzenlenecek olan eğitimlere katılmak ve bu konudaki talimat ve prosedürlere uymakla yükümlüdürler </a:t>
            </a:r>
          </a:p>
          <a:p>
            <a:pPr algn="l" eaLnBrk="1" fontAlgn="auto" hangingPunct="1">
              <a:spcAft>
                <a:spcPts val="0"/>
              </a:spcAft>
              <a:buFont typeface="Arial" pitchFamily="34" charset="0"/>
              <a:buNone/>
              <a:defRPr/>
            </a:pPr>
            <a:r>
              <a:rPr lang="tr-TR" dirty="0">
                <a:solidFill>
                  <a:schemeClr val="tx1"/>
                </a:solidFill>
              </a:rPr>
              <a:t>C) Özel önlem alınmasını gerektiren alanlarda çalışanlara özel eğitim verilir </a:t>
            </a:r>
          </a:p>
          <a:p>
            <a:pPr algn="l" eaLnBrk="1" fontAlgn="auto" hangingPunct="1">
              <a:spcAft>
                <a:spcPts val="0"/>
              </a:spcAft>
              <a:buFont typeface="Arial" pitchFamily="34" charset="0"/>
              <a:buNone/>
              <a:defRPr/>
            </a:pPr>
            <a:r>
              <a:rPr lang="tr-TR" dirty="0">
                <a:solidFill>
                  <a:schemeClr val="tx1"/>
                </a:solidFill>
              </a:rPr>
              <a:t>D) Sağlık ve güvenlik ile ilgili özel görevi bulunan çalışanlar ve temsilcileri özel olarak eğitilmelidir</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40FEEE92-CFAA-46DC-B09A-3593C5907F0B}" type="slidenum">
              <a:rPr lang="tr-TR"/>
              <a:pPr>
                <a:defRPr/>
              </a:pPr>
              <a:t>130</a:t>
            </a:fld>
            <a:endParaRPr lang="tr-TR"/>
          </a:p>
        </p:txBody>
      </p:sp>
      <p:pic>
        <p:nvPicPr>
          <p:cNvPr id="13312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fontScale="92500" lnSpcReduction="20000"/>
          </a:bodyPr>
          <a:lstStyle/>
          <a:p>
            <a:pPr algn="l" eaLnBrk="1" fontAlgn="auto" hangingPunct="1">
              <a:spcAft>
                <a:spcPts val="0"/>
              </a:spcAft>
              <a:buFont typeface="Arial" pitchFamily="34" charset="0"/>
              <a:buNone/>
              <a:defRPr/>
            </a:pPr>
            <a:r>
              <a:rPr lang="tr-TR" b="1" dirty="0">
                <a:solidFill>
                  <a:schemeClr val="tx1"/>
                </a:solidFill>
              </a:rPr>
              <a:t>94) İşyeri içi iletişimde, </a:t>
            </a:r>
            <a:r>
              <a:rPr lang="tr-TR" b="1" u="sng" dirty="0">
                <a:solidFill>
                  <a:schemeClr val="tx1"/>
                </a:solidFill>
              </a:rPr>
              <a:t>yazılı iletişimin</a:t>
            </a:r>
            <a:r>
              <a:rPr lang="tr-TR" b="1" dirty="0">
                <a:solidFill>
                  <a:schemeClr val="tx1"/>
                </a:solidFill>
              </a:rPr>
              <a:t> sözlü iletişime göre </a:t>
            </a:r>
            <a:r>
              <a:rPr lang="tr-TR" b="1" u="sng" dirty="0">
                <a:solidFill>
                  <a:schemeClr val="tx1"/>
                </a:solidFill>
              </a:rPr>
              <a:t>daha avantajlı</a:t>
            </a:r>
            <a:r>
              <a:rPr lang="tr-TR" b="1" dirty="0">
                <a:solidFill>
                  <a:schemeClr val="tx1"/>
                </a:solidFill>
              </a:rPr>
              <a:t> olmasının nedenleri arasında aşağıdakilerden hangisi yoktur? </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Standart olduğundan her seferinde tüm alıcılara aynı iletinin verilmesini sağlar. </a:t>
            </a:r>
          </a:p>
          <a:p>
            <a:pPr algn="l" eaLnBrk="1" fontAlgn="auto" hangingPunct="1">
              <a:spcAft>
                <a:spcPts val="0"/>
              </a:spcAft>
              <a:buFont typeface="Arial" pitchFamily="34" charset="0"/>
              <a:buNone/>
              <a:defRPr/>
            </a:pPr>
            <a:r>
              <a:rPr lang="tr-TR" dirty="0">
                <a:solidFill>
                  <a:schemeClr val="tx1"/>
                </a:solidFill>
              </a:rPr>
              <a:t>B) Eğitimin yapıldığına dair kanıt niteliği taşır</a:t>
            </a:r>
          </a:p>
          <a:p>
            <a:pPr algn="l" eaLnBrk="1" fontAlgn="auto" hangingPunct="1">
              <a:spcAft>
                <a:spcPts val="0"/>
              </a:spcAft>
              <a:buFont typeface="Arial" pitchFamily="34" charset="0"/>
              <a:buNone/>
              <a:defRPr/>
            </a:pPr>
            <a:r>
              <a:rPr lang="tr-TR" dirty="0">
                <a:solidFill>
                  <a:schemeClr val="tx1"/>
                </a:solidFill>
              </a:rPr>
              <a:t>C) Hızlıdır ve hemen geri bildirim alınmasını sağlar</a:t>
            </a:r>
          </a:p>
          <a:p>
            <a:pPr algn="l" eaLnBrk="1" fontAlgn="auto" hangingPunct="1">
              <a:spcAft>
                <a:spcPts val="0"/>
              </a:spcAft>
              <a:buFont typeface="Arial" pitchFamily="34" charset="0"/>
              <a:buNone/>
              <a:defRPr/>
            </a:pPr>
            <a:r>
              <a:rPr lang="tr-TR" dirty="0">
                <a:solidFill>
                  <a:schemeClr val="tx1"/>
                </a:solidFill>
              </a:rPr>
              <a:t>D) Alıcılar arasında farklı anlaşılmayı engeller</a:t>
            </a:r>
          </a:p>
          <a:p>
            <a:pPr algn="l" eaLnBrk="1" fontAlgn="auto" hangingPunct="1">
              <a:spcAft>
                <a:spcPts val="0"/>
              </a:spcAft>
              <a:buFont typeface="Arial" pitchFamily="34" charset="0"/>
              <a:buNone/>
              <a:defRPr/>
            </a:pP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2D53B76D-905B-4AA6-BF16-29F37603F442}" type="slidenum">
              <a:rPr lang="tr-TR"/>
              <a:pPr>
                <a:defRPr/>
              </a:pPr>
              <a:t>131</a:t>
            </a:fld>
            <a:endParaRPr lang="tr-TR"/>
          </a:p>
        </p:txBody>
      </p:sp>
      <p:pic>
        <p:nvPicPr>
          <p:cNvPr id="13414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fontScale="92500" lnSpcReduction="10000"/>
          </a:bodyPr>
          <a:lstStyle/>
          <a:p>
            <a:pPr algn="l" eaLnBrk="1" fontAlgn="auto" hangingPunct="1">
              <a:spcAft>
                <a:spcPts val="0"/>
              </a:spcAft>
              <a:buFont typeface="Arial" pitchFamily="34" charset="0"/>
              <a:buNone/>
              <a:defRPr/>
            </a:pPr>
            <a:r>
              <a:rPr lang="tr-TR" b="1" dirty="0">
                <a:solidFill>
                  <a:schemeClr val="tx1"/>
                </a:solidFill>
              </a:rPr>
              <a:t>95) Aşağıdakilerden hangisi epidemiyolojinin temel kullanım araçlarından biri </a:t>
            </a:r>
            <a:r>
              <a:rPr lang="tr-TR" b="1" u="sng" dirty="0">
                <a:solidFill>
                  <a:schemeClr val="tx1"/>
                </a:solidFill>
              </a:rPr>
              <a:t>değildir</a:t>
            </a: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Hastalıkların nedenlerinin ortaya konması </a:t>
            </a:r>
          </a:p>
          <a:p>
            <a:pPr algn="l" eaLnBrk="1" fontAlgn="auto" hangingPunct="1">
              <a:spcAft>
                <a:spcPts val="0"/>
              </a:spcAft>
              <a:buFont typeface="Arial" pitchFamily="34" charset="0"/>
              <a:buNone/>
              <a:defRPr/>
            </a:pPr>
            <a:r>
              <a:rPr lang="tr-TR" dirty="0">
                <a:solidFill>
                  <a:schemeClr val="tx1"/>
                </a:solidFill>
              </a:rPr>
              <a:t>B) Hastalıkların tarihsel süreçteki etkenlerini incelemek </a:t>
            </a:r>
          </a:p>
          <a:p>
            <a:pPr algn="l" eaLnBrk="1" fontAlgn="auto" hangingPunct="1">
              <a:spcAft>
                <a:spcPts val="0"/>
              </a:spcAft>
              <a:buFont typeface="Arial" pitchFamily="34" charset="0"/>
              <a:buNone/>
              <a:defRPr/>
            </a:pPr>
            <a:r>
              <a:rPr lang="tr-TR" dirty="0">
                <a:solidFill>
                  <a:schemeClr val="tx1"/>
                </a:solidFill>
              </a:rPr>
              <a:t>C) Sağlık alanında yapılan müdahalelerin etkinliğinin araştırılması. </a:t>
            </a:r>
          </a:p>
          <a:p>
            <a:pPr algn="l" eaLnBrk="1" fontAlgn="auto" hangingPunct="1">
              <a:spcAft>
                <a:spcPts val="0"/>
              </a:spcAft>
              <a:buFont typeface="Arial" pitchFamily="34" charset="0"/>
              <a:buNone/>
              <a:defRPr/>
            </a:pPr>
            <a:r>
              <a:rPr lang="tr-TR" dirty="0">
                <a:solidFill>
                  <a:schemeClr val="tx1"/>
                </a:solidFill>
              </a:rPr>
              <a:t>D) Toplumların </a:t>
            </a:r>
            <a:r>
              <a:rPr lang="tr-TR">
                <a:solidFill>
                  <a:schemeClr val="tx1"/>
                </a:solidFill>
              </a:rPr>
              <a:t>sağlık </a:t>
            </a:r>
            <a:r>
              <a:rPr lang="tr-TR" smtClean="0">
                <a:solidFill>
                  <a:schemeClr val="tx1"/>
                </a:solidFill>
              </a:rPr>
              <a:t>durumlarının </a:t>
            </a:r>
            <a:r>
              <a:rPr lang="tr-TR" dirty="0">
                <a:solidFill>
                  <a:schemeClr val="tx1"/>
                </a:solidFill>
              </a:rPr>
              <a:t>ortaya konması (hasta olanların sıklığı ve zaman içinde bu sıklığın değişimi </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AED4D002-C360-4049-93C2-C104EFCF70AF}" type="slidenum">
              <a:rPr lang="tr-TR"/>
              <a:pPr>
                <a:defRPr/>
              </a:pPr>
              <a:t>132</a:t>
            </a:fld>
            <a:endParaRPr lang="tr-TR"/>
          </a:p>
        </p:txBody>
      </p:sp>
      <p:pic>
        <p:nvPicPr>
          <p:cNvPr id="13517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13619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96) İşyeri hekiminin işyerindeki tüm çalışanlar arasında AKŞ ölçümü yaparak riskli olanların sayısını tespit etmesi ne türden bir epidemiyolojik çalışmadır?</a:t>
            </a:r>
            <a:endParaRPr lang="tr-TR" smtClean="0">
              <a:solidFill>
                <a:schemeClr val="tx1"/>
              </a:solidFill>
            </a:endParaRPr>
          </a:p>
          <a:p>
            <a:pPr algn="l" eaLnBrk="1" hangingPunct="1"/>
            <a:r>
              <a:rPr lang="tr-TR" smtClean="0">
                <a:solidFill>
                  <a:schemeClr val="tx1"/>
                </a:solidFill>
              </a:rPr>
              <a:t>A) Vaka kontrol araştırması</a:t>
            </a:r>
          </a:p>
          <a:p>
            <a:pPr algn="l" eaLnBrk="1" hangingPunct="1"/>
            <a:r>
              <a:rPr lang="tr-TR" smtClean="0">
                <a:solidFill>
                  <a:schemeClr val="tx1"/>
                </a:solidFill>
              </a:rPr>
              <a:t>B) Kohort araştırması</a:t>
            </a:r>
          </a:p>
          <a:p>
            <a:pPr algn="l" eaLnBrk="1" hangingPunct="1"/>
            <a:r>
              <a:rPr lang="tr-TR" smtClean="0">
                <a:solidFill>
                  <a:schemeClr val="tx1"/>
                </a:solidFill>
              </a:rPr>
              <a:t>C) Kesitsel araştırma</a:t>
            </a:r>
          </a:p>
          <a:p>
            <a:pPr algn="l" eaLnBrk="1" hangingPunct="1"/>
            <a:r>
              <a:rPr lang="tr-TR" smtClean="0">
                <a:solidFill>
                  <a:schemeClr val="tx1"/>
                </a:solidFill>
              </a:rPr>
              <a:t>D) Müdahale araştırması</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4CB4B2BC-703E-49CB-95DB-A88E98656A57}" type="slidenum">
              <a:rPr lang="tr-TR"/>
              <a:pPr>
                <a:defRPr/>
              </a:pPr>
              <a:t>133</a:t>
            </a:fld>
            <a:endParaRPr lang="tr-TR"/>
          </a:p>
        </p:txBody>
      </p:sp>
      <p:pic>
        <p:nvPicPr>
          <p:cNvPr id="13619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fontScale="85000" lnSpcReduction="20000"/>
          </a:bodyPr>
          <a:lstStyle/>
          <a:p>
            <a:pPr algn="l" eaLnBrk="1" fontAlgn="auto" hangingPunct="1">
              <a:spcAft>
                <a:spcPts val="0"/>
              </a:spcAft>
              <a:buFont typeface="Arial" pitchFamily="34" charset="0"/>
              <a:buNone/>
              <a:defRPr/>
            </a:pPr>
            <a:r>
              <a:rPr lang="tr-TR" b="1" dirty="0">
                <a:solidFill>
                  <a:schemeClr val="tx1"/>
                </a:solidFill>
              </a:rPr>
              <a:t>97) Bir işyeri hekimi işyerindeki zararlı bir kimyasal maddeye maruz kalan işçilerle, o maddeye maruz kalmayan işçilerin kanlarında söz konusu etmenin varlığını 5 yıl süreyle izlemiş; çalışma ortam havasındaki maruziyet düzeyi ile işçilerin kanındaki kimyasal madde arasında bir ilişki olup olmadığını ortaya koymaya çalışmıştır. Bu çalışma ne tür bir araştırmadır?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a:t>
            </a:r>
            <a:r>
              <a:rPr lang="tr-TR" dirty="0" err="1">
                <a:solidFill>
                  <a:schemeClr val="tx1"/>
                </a:solidFill>
              </a:rPr>
              <a:t>Prospektif</a:t>
            </a:r>
            <a:r>
              <a:rPr lang="tr-TR" dirty="0">
                <a:solidFill>
                  <a:schemeClr val="tx1"/>
                </a:solidFill>
              </a:rPr>
              <a:t> </a:t>
            </a:r>
            <a:r>
              <a:rPr lang="tr-TR" dirty="0" err="1">
                <a:solidFill>
                  <a:schemeClr val="tx1"/>
                </a:solidFill>
              </a:rPr>
              <a:t>kohort</a:t>
            </a:r>
            <a:r>
              <a:rPr lang="tr-TR" dirty="0">
                <a:solidFill>
                  <a:schemeClr val="tx1"/>
                </a:solidFill>
              </a:rPr>
              <a:t>	</a:t>
            </a:r>
          </a:p>
          <a:p>
            <a:pPr algn="l" eaLnBrk="1" fontAlgn="auto" hangingPunct="1">
              <a:spcAft>
                <a:spcPts val="0"/>
              </a:spcAft>
              <a:buFont typeface="Arial" pitchFamily="34" charset="0"/>
              <a:buNone/>
              <a:defRPr/>
            </a:pPr>
            <a:r>
              <a:rPr lang="tr-TR" dirty="0">
                <a:solidFill>
                  <a:schemeClr val="tx1"/>
                </a:solidFill>
              </a:rPr>
              <a:t>B) Olgu – kontrol araştırması</a:t>
            </a:r>
          </a:p>
          <a:p>
            <a:pPr algn="l" eaLnBrk="1" fontAlgn="auto" hangingPunct="1">
              <a:spcAft>
                <a:spcPts val="0"/>
              </a:spcAft>
              <a:buFont typeface="Arial" pitchFamily="34" charset="0"/>
              <a:buNone/>
              <a:defRPr/>
            </a:pPr>
            <a:r>
              <a:rPr lang="tr-TR" dirty="0">
                <a:solidFill>
                  <a:schemeClr val="tx1"/>
                </a:solidFill>
              </a:rPr>
              <a:t>C) </a:t>
            </a:r>
            <a:r>
              <a:rPr lang="tr-TR" dirty="0" err="1">
                <a:solidFill>
                  <a:schemeClr val="tx1"/>
                </a:solidFill>
              </a:rPr>
              <a:t>Kesitsel</a:t>
            </a:r>
            <a:r>
              <a:rPr lang="tr-TR" dirty="0">
                <a:solidFill>
                  <a:schemeClr val="tx1"/>
                </a:solidFill>
              </a:rPr>
              <a:t> Araştırma	</a:t>
            </a:r>
          </a:p>
          <a:p>
            <a:pPr algn="l" eaLnBrk="1" fontAlgn="auto" hangingPunct="1">
              <a:spcAft>
                <a:spcPts val="0"/>
              </a:spcAft>
              <a:buFont typeface="Arial" pitchFamily="34" charset="0"/>
              <a:buNone/>
              <a:defRPr/>
            </a:pPr>
            <a:r>
              <a:rPr lang="tr-TR" dirty="0">
                <a:solidFill>
                  <a:schemeClr val="tx1"/>
                </a:solidFill>
              </a:rPr>
              <a:t>D) Retrospektif </a:t>
            </a:r>
            <a:r>
              <a:rPr lang="tr-TR" dirty="0" err="1">
                <a:solidFill>
                  <a:schemeClr val="tx1"/>
                </a:solidFill>
              </a:rPr>
              <a:t>kohort</a:t>
            </a:r>
            <a:endParaRPr lang="tr-TR" dirty="0">
              <a:solidFill>
                <a:schemeClr val="tx1"/>
              </a:solidFill>
            </a:endParaRP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92673288-760E-47AF-8E55-3631D21CAE4F}" type="slidenum">
              <a:rPr lang="tr-TR"/>
              <a:pPr>
                <a:defRPr/>
              </a:pPr>
              <a:t>134</a:t>
            </a:fld>
            <a:endParaRPr lang="tr-TR"/>
          </a:p>
        </p:txBody>
      </p:sp>
      <p:pic>
        <p:nvPicPr>
          <p:cNvPr id="13722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98) Aşağıdakilerden hangisi işyerinde sağlık kayıtları tutulmasının nedenlerinden </a:t>
            </a:r>
            <a:r>
              <a:rPr lang="tr-TR" b="1" u="sng" dirty="0">
                <a:solidFill>
                  <a:schemeClr val="tx1"/>
                </a:solidFill>
              </a:rPr>
              <a:t>değildir</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Yasal yükümlülüklerin yerine getirilmesi</a:t>
            </a:r>
          </a:p>
          <a:p>
            <a:pPr algn="l" eaLnBrk="1" fontAlgn="auto" hangingPunct="1">
              <a:spcAft>
                <a:spcPts val="0"/>
              </a:spcAft>
              <a:buFont typeface="Arial" pitchFamily="34" charset="0"/>
              <a:buNone/>
              <a:defRPr/>
            </a:pPr>
            <a:r>
              <a:rPr lang="tr-TR" dirty="0">
                <a:solidFill>
                  <a:schemeClr val="tx1"/>
                </a:solidFill>
              </a:rPr>
              <a:t>B) </a:t>
            </a:r>
            <a:r>
              <a:rPr lang="en-GB" dirty="0" err="1">
                <a:solidFill>
                  <a:schemeClr val="tx1"/>
                </a:solidFill>
              </a:rPr>
              <a:t>İşçilerin</a:t>
            </a:r>
            <a:r>
              <a:rPr lang="en-GB" dirty="0">
                <a:solidFill>
                  <a:schemeClr val="tx1"/>
                </a:solidFill>
              </a:rPr>
              <a:t> </a:t>
            </a:r>
            <a:r>
              <a:rPr lang="en-GB" dirty="0" err="1">
                <a:solidFill>
                  <a:schemeClr val="tx1"/>
                </a:solidFill>
              </a:rPr>
              <a:t>kişisel</a:t>
            </a:r>
            <a:r>
              <a:rPr lang="en-GB" dirty="0">
                <a:solidFill>
                  <a:schemeClr val="tx1"/>
                </a:solidFill>
              </a:rPr>
              <a:t> </a:t>
            </a:r>
            <a:r>
              <a:rPr lang="en-GB" dirty="0" err="1">
                <a:solidFill>
                  <a:schemeClr val="tx1"/>
                </a:solidFill>
              </a:rPr>
              <a:t>sağlık</a:t>
            </a:r>
            <a:r>
              <a:rPr lang="en-GB" dirty="0">
                <a:solidFill>
                  <a:schemeClr val="tx1"/>
                </a:solidFill>
              </a:rPr>
              <a:t> </a:t>
            </a:r>
            <a:r>
              <a:rPr lang="en-GB" dirty="0" err="1">
                <a:solidFill>
                  <a:schemeClr val="tx1"/>
                </a:solidFill>
              </a:rPr>
              <a:t>durumlarının</a:t>
            </a:r>
            <a:r>
              <a:rPr lang="en-GB" dirty="0">
                <a:solidFill>
                  <a:schemeClr val="tx1"/>
                </a:solidFill>
              </a:rPr>
              <a:t> </a:t>
            </a:r>
            <a:r>
              <a:rPr lang="en-GB" dirty="0" err="1">
                <a:solidFill>
                  <a:schemeClr val="tx1"/>
                </a:solidFill>
              </a:rPr>
              <a:t>izlenmesi</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C) Hizmet sonuçlarını değerlendirmek</a:t>
            </a:r>
          </a:p>
          <a:p>
            <a:pPr algn="l" eaLnBrk="1" fontAlgn="auto" hangingPunct="1">
              <a:spcAft>
                <a:spcPts val="0"/>
              </a:spcAft>
              <a:buFont typeface="Arial" pitchFamily="34" charset="0"/>
              <a:buNone/>
              <a:defRPr/>
            </a:pPr>
            <a:r>
              <a:rPr lang="tr-TR" dirty="0">
                <a:solidFill>
                  <a:schemeClr val="tx1"/>
                </a:solidFill>
              </a:rPr>
              <a:t>D) İşçi sağlığı hizmetlerinin maliyet – yarar analizini yapmak</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889C9536-25EC-46FB-BB5A-03F214B7EE14}" type="slidenum">
              <a:rPr lang="tr-TR"/>
              <a:pPr>
                <a:defRPr/>
              </a:pPr>
              <a:t>135</a:t>
            </a:fld>
            <a:endParaRPr lang="tr-TR"/>
          </a:p>
        </p:txBody>
      </p:sp>
      <p:pic>
        <p:nvPicPr>
          <p:cNvPr id="13824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fontScale="92500" lnSpcReduction="10000"/>
          </a:bodyPr>
          <a:lstStyle/>
          <a:p>
            <a:pPr algn="l" eaLnBrk="1" fontAlgn="auto" hangingPunct="1">
              <a:spcAft>
                <a:spcPts val="0"/>
              </a:spcAft>
              <a:buFont typeface="Arial" pitchFamily="34" charset="0"/>
              <a:buNone/>
              <a:defRPr/>
            </a:pPr>
            <a:r>
              <a:rPr lang="tr-TR" b="1" dirty="0">
                <a:solidFill>
                  <a:schemeClr val="tx1"/>
                </a:solidFill>
              </a:rPr>
              <a:t>99) İşyeri Hekimi veya İş Güvenliği Uzmanının; İşyerinde bulunan onaylı deftere iş sağlığı ve güvenliğine ilişkin yazacağı tedbir ve önerilerin yerine getirilmesinden ve defterin imzalanması ve düzenli tutulmasından aşağıdakilerden hangisi sorumludur? </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İş Güvenliği Uzmanı </a:t>
            </a:r>
          </a:p>
          <a:p>
            <a:pPr algn="l" eaLnBrk="1" fontAlgn="auto" hangingPunct="1">
              <a:spcAft>
                <a:spcPts val="0"/>
              </a:spcAft>
              <a:buFont typeface="Arial" pitchFamily="34" charset="0"/>
              <a:buNone/>
              <a:defRPr/>
            </a:pPr>
            <a:r>
              <a:rPr lang="tr-TR" dirty="0">
                <a:solidFill>
                  <a:schemeClr val="tx1"/>
                </a:solidFill>
              </a:rPr>
              <a:t>B) İşyeri Hekimi </a:t>
            </a:r>
          </a:p>
          <a:p>
            <a:pPr algn="l" eaLnBrk="1" fontAlgn="auto" hangingPunct="1">
              <a:spcAft>
                <a:spcPts val="0"/>
              </a:spcAft>
              <a:buFont typeface="Arial" pitchFamily="34" charset="0"/>
              <a:buNone/>
              <a:defRPr/>
            </a:pPr>
            <a:r>
              <a:rPr lang="tr-TR" dirty="0">
                <a:solidFill>
                  <a:schemeClr val="tx1"/>
                </a:solidFill>
              </a:rPr>
              <a:t>C) İşveren veya İşveren Vekili </a:t>
            </a:r>
          </a:p>
          <a:p>
            <a:pPr algn="l" eaLnBrk="1" fontAlgn="auto" hangingPunct="1">
              <a:spcAft>
                <a:spcPts val="0"/>
              </a:spcAft>
              <a:buFont typeface="Arial" pitchFamily="34" charset="0"/>
              <a:buNone/>
              <a:defRPr/>
            </a:pPr>
            <a:r>
              <a:rPr lang="tr-TR" dirty="0">
                <a:solidFill>
                  <a:schemeClr val="tx1"/>
                </a:solidFill>
              </a:rPr>
              <a:t>D) İnsan Kaynakları Müdürü </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439473CC-797D-4658-B0F4-B15FF4AED39B}" type="slidenum">
              <a:rPr lang="tr-TR"/>
              <a:pPr>
                <a:defRPr/>
              </a:pPr>
              <a:t>136</a:t>
            </a:fld>
            <a:endParaRPr lang="tr-TR"/>
          </a:p>
        </p:txBody>
      </p:sp>
      <p:pic>
        <p:nvPicPr>
          <p:cNvPr id="13926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fontScale="92500" lnSpcReduction="10000"/>
          </a:bodyPr>
          <a:lstStyle/>
          <a:p>
            <a:pPr algn="l" eaLnBrk="1" fontAlgn="auto" hangingPunct="1">
              <a:spcAft>
                <a:spcPts val="0"/>
              </a:spcAft>
              <a:buFont typeface="Arial" pitchFamily="34" charset="0"/>
              <a:buNone/>
              <a:defRPr/>
            </a:pPr>
            <a:r>
              <a:rPr lang="tr-TR" b="1" dirty="0">
                <a:solidFill>
                  <a:schemeClr val="tx1"/>
                </a:solidFill>
              </a:rPr>
              <a:t>100) Aşağıdakilerden hangisi yöneticilerin işçilere karşı etik sorumluluklarından biri </a:t>
            </a:r>
            <a:r>
              <a:rPr lang="tr-TR" b="1" u="sng" dirty="0">
                <a:solidFill>
                  <a:schemeClr val="tx1"/>
                </a:solidFill>
              </a:rPr>
              <a:t>değildir</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Çalışma hakkına saygı gösterme sorumluluğu</a:t>
            </a:r>
          </a:p>
          <a:p>
            <a:pPr algn="l" eaLnBrk="1" fontAlgn="auto" hangingPunct="1">
              <a:spcAft>
                <a:spcPts val="0"/>
              </a:spcAft>
              <a:buFont typeface="Arial" pitchFamily="34" charset="0"/>
              <a:buNone/>
              <a:defRPr/>
            </a:pPr>
            <a:r>
              <a:rPr lang="tr-TR" dirty="0">
                <a:solidFill>
                  <a:schemeClr val="tx1"/>
                </a:solidFill>
              </a:rPr>
              <a:t>B)Çalışanlara özgür konuşma ortamı sağlama sorumluluğu</a:t>
            </a:r>
          </a:p>
          <a:p>
            <a:pPr algn="l" eaLnBrk="1" fontAlgn="auto" hangingPunct="1">
              <a:spcAft>
                <a:spcPts val="0"/>
              </a:spcAft>
              <a:buFont typeface="Arial" pitchFamily="34" charset="0"/>
              <a:buNone/>
              <a:defRPr/>
            </a:pPr>
            <a:r>
              <a:rPr lang="tr-TR" dirty="0">
                <a:solidFill>
                  <a:schemeClr val="tx1"/>
                </a:solidFill>
              </a:rPr>
              <a:t>C) Çalışanları, yaptıkları işlerde zorlama sorumluluğu</a:t>
            </a:r>
          </a:p>
          <a:p>
            <a:pPr algn="l" eaLnBrk="1" fontAlgn="auto" hangingPunct="1">
              <a:spcAft>
                <a:spcPts val="0"/>
              </a:spcAft>
              <a:buFont typeface="Arial" pitchFamily="34" charset="0"/>
              <a:buNone/>
              <a:defRPr/>
            </a:pPr>
            <a:r>
              <a:rPr lang="tr-TR" dirty="0">
                <a:solidFill>
                  <a:schemeClr val="tx1"/>
                </a:solidFill>
              </a:rPr>
              <a:t>D) Özel Hayatın Gizliliği Hakkına Saygılı Olma Sorumluluğu</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9C825D11-D3D8-4D58-851D-3454BEF4C1D0}" type="slidenum">
              <a:rPr lang="tr-TR"/>
              <a:pPr>
                <a:defRPr/>
              </a:pPr>
              <a:t>137</a:t>
            </a:fld>
            <a:endParaRPr lang="tr-TR"/>
          </a:p>
        </p:txBody>
      </p:sp>
      <p:pic>
        <p:nvPicPr>
          <p:cNvPr id="14029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15363"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9) Aşağıdakilerden hangisi fesih için geçerli sebep olamaz?</a:t>
            </a:r>
          </a:p>
          <a:p>
            <a:pPr algn="l" eaLnBrk="1" hangingPunct="1"/>
            <a:r>
              <a:rPr lang="tr-TR" smtClean="0">
                <a:solidFill>
                  <a:schemeClr val="tx1"/>
                </a:solidFill>
              </a:rPr>
              <a:t>a) İşçinin işyerinde uzun telefon görüşmeleri yapması</a:t>
            </a:r>
          </a:p>
          <a:p>
            <a:pPr algn="l" eaLnBrk="1" hangingPunct="1"/>
            <a:r>
              <a:rPr lang="tr-TR" smtClean="0">
                <a:solidFill>
                  <a:schemeClr val="tx1"/>
                </a:solidFill>
              </a:rPr>
              <a:t>b) İşyerine sık sık geç kalması</a:t>
            </a:r>
          </a:p>
          <a:p>
            <a:pPr algn="l" eaLnBrk="1" hangingPunct="1"/>
            <a:r>
              <a:rPr lang="tr-TR" smtClean="0">
                <a:solidFill>
                  <a:schemeClr val="tx1"/>
                </a:solidFill>
              </a:rPr>
              <a:t>c) İşyerinde sık sık sosyal paylaşım ağlarına girmesi</a:t>
            </a:r>
          </a:p>
          <a:p>
            <a:pPr algn="l" eaLnBrk="1" hangingPunct="1"/>
            <a:r>
              <a:rPr lang="tr-TR" smtClean="0">
                <a:solidFill>
                  <a:schemeClr val="tx1"/>
                </a:solidFill>
              </a:rPr>
              <a:t>d) Sendikal faaliyetlerde bulunması</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68528357-8278-498B-A95D-F429646F6944}" type="slidenum">
              <a:rPr lang="tr-TR"/>
              <a:pPr>
                <a:defRPr/>
              </a:pPr>
              <a:t>14</a:t>
            </a:fld>
            <a:endParaRPr lang="tr-TR"/>
          </a:p>
        </p:txBody>
      </p:sp>
      <p:pic>
        <p:nvPicPr>
          <p:cNvPr id="1536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pPr eaLnBrk="1" hangingPunct="1"/>
            <a:r>
              <a:rPr lang="tr-TR" smtClean="0"/>
              <a:t/>
            </a:r>
            <a:br>
              <a:rPr lang="tr-TR" smtClean="0"/>
            </a:br>
            <a:r>
              <a:rPr lang="tr-TR" smtClean="0"/>
              <a:t>Madde 18 - </a:t>
            </a:r>
            <a:r>
              <a:rPr lang="tr-TR" i="1" smtClean="0"/>
              <a:t>Feshin geçerli sebebe dayandırılması</a:t>
            </a:r>
            <a:r>
              <a:rPr lang="tr-TR" smtClean="0"/>
              <a:t/>
            </a:r>
            <a:br>
              <a:rPr lang="tr-TR" smtClean="0"/>
            </a:br>
            <a:endParaRPr lang="tr-TR" smtClean="0"/>
          </a:p>
        </p:txBody>
      </p:sp>
      <p:sp>
        <p:nvSpPr>
          <p:cNvPr id="16387" name="2 İçerik Yer Tutucusu"/>
          <p:cNvSpPr>
            <a:spLocks noGrp="1"/>
          </p:cNvSpPr>
          <p:nvPr>
            <p:ph idx="1"/>
          </p:nvPr>
        </p:nvSpPr>
        <p:spPr/>
        <p:txBody>
          <a:bodyPr/>
          <a:lstStyle/>
          <a:p>
            <a:pPr eaLnBrk="1" hangingPunct="1"/>
            <a:r>
              <a:rPr lang="tr-TR" smtClean="0"/>
              <a:t>Otuz veya daha fazla işçi çalıştıran işyerlerinde en az altı aylık kıdemi olan işçinin belirsiz süreli iş sözleşmesini fesheden işveren, işçinin yeterliliğinden veya davranışlarından ya da işletmenin, işyerinin veya işin gereklerinden kaynaklanan geçerli bir sebebe dayanmak zorundadır.</a:t>
            </a:r>
          </a:p>
          <a:p>
            <a:pPr eaLnBrk="1" hangingPunct="1"/>
            <a:r>
              <a:rPr lang="tr-TR" smtClean="0"/>
              <a:t>Özellikle aşağıdaki hususlar fesih için geçerli bir sebep oluşturmaz:</a:t>
            </a:r>
          </a:p>
          <a:p>
            <a:pPr eaLnBrk="1" hangingPunct="1">
              <a:buFont typeface="Arial" charset="0"/>
              <a:buNone/>
            </a:pPr>
            <a:endParaRPr lang="tr-T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a:lstStyle/>
          <a:p>
            <a:pPr eaLnBrk="1" hangingPunct="1"/>
            <a:r>
              <a:rPr lang="tr-TR" smtClean="0"/>
              <a:t>Madde 18 - </a:t>
            </a:r>
            <a:r>
              <a:rPr lang="tr-TR" i="1" smtClean="0"/>
              <a:t>Feshin geçerli sebebe dayandırılması</a:t>
            </a:r>
            <a:endParaRPr lang="tr-TR" smtClean="0"/>
          </a:p>
        </p:txBody>
      </p:sp>
      <p:sp>
        <p:nvSpPr>
          <p:cNvPr id="17411" name="2 İçerik Yer Tutucusu"/>
          <p:cNvSpPr>
            <a:spLocks noGrp="1"/>
          </p:cNvSpPr>
          <p:nvPr>
            <p:ph idx="1"/>
          </p:nvPr>
        </p:nvSpPr>
        <p:spPr/>
        <p:txBody>
          <a:bodyPr/>
          <a:lstStyle/>
          <a:p>
            <a:pPr eaLnBrk="1" hangingPunct="1"/>
            <a:r>
              <a:rPr lang="tr-TR" smtClean="0"/>
              <a:t>a) Sendika üyeliği veya çalışma saatleri dışında veya işverenin rızası ile çalışma saatleri içinde sendikal faaliyetlere katılmak.</a:t>
            </a:r>
          </a:p>
          <a:p>
            <a:pPr eaLnBrk="1" hangingPunct="1"/>
            <a:r>
              <a:rPr lang="tr-TR" smtClean="0"/>
              <a:t>b) İşyeri sendika temsilciliği yapmak.</a:t>
            </a:r>
          </a:p>
          <a:p>
            <a:pPr eaLnBrk="1" hangingPunct="1"/>
            <a:r>
              <a:rPr lang="tr-TR" smtClean="0"/>
              <a:t>c) Mevzuattan veya sözleşmeden doğan haklarını takip veya yükümlülüklerini yerine getirmek için işveren aleyhine idari veya adli makamlara başvurmak veya bu hususta başlatılmış sürece katılmak.</a:t>
            </a:r>
            <a:r>
              <a:rPr lang="tr-TR" baseline="30000" smtClean="0"/>
              <a:t> (1)</a:t>
            </a:r>
            <a:endParaRPr lang="tr-TR" smtClean="0"/>
          </a:p>
          <a:p>
            <a:pPr eaLnBrk="1" hangingPunct="1"/>
            <a:endParaRPr lang="tr-TR" smtClean="0"/>
          </a:p>
          <a:p>
            <a:pPr eaLnBrk="1" hangingPunct="1"/>
            <a:endParaRPr lang="tr-TR"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pPr eaLnBrk="1" hangingPunct="1"/>
            <a:r>
              <a:rPr lang="tr-TR" smtClean="0"/>
              <a:t>Madde 18 - </a:t>
            </a:r>
            <a:r>
              <a:rPr lang="tr-TR" i="1" smtClean="0"/>
              <a:t>Feshin geçerli sebebe dayandırılması</a:t>
            </a:r>
            <a:endParaRPr lang="tr-TR" smtClean="0"/>
          </a:p>
        </p:txBody>
      </p:sp>
      <p:sp>
        <p:nvSpPr>
          <p:cNvPr id="18435" name="2 İçerik Yer Tutucusu"/>
          <p:cNvSpPr>
            <a:spLocks noGrp="1"/>
          </p:cNvSpPr>
          <p:nvPr>
            <p:ph idx="1"/>
          </p:nvPr>
        </p:nvSpPr>
        <p:spPr>
          <a:xfrm>
            <a:off x="457200" y="1428750"/>
            <a:ext cx="8229600" cy="5214938"/>
          </a:xfrm>
        </p:spPr>
        <p:txBody>
          <a:bodyPr/>
          <a:lstStyle/>
          <a:p>
            <a:pPr eaLnBrk="1" hangingPunct="1"/>
            <a:r>
              <a:rPr lang="tr-TR" smtClean="0"/>
              <a:t>d) Irk, renk, cinsiyet, medeni hal, aile yükümlülükleri, hamilelik, doğum, din, siyasi görüş ve benzeri nedenler.</a:t>
            </a:r>
          </a:p>
          <a:p>
            <a:pPr eaLnBrk="1" hangingPunct="1"/>
            <a:r>
              <a:rPr lang="tr-TR" smtClean="0"/>
              <a:t>e) 74 üncü maddede öngörülen ve kadın işçilerin çalıştırılmasının yasak olduğu sürelerde işe gelmemek.</a:t>
            </a:r>
          </a:p>
          <a:p>
            <a:pPr eaLnBrk="1" hangingPunct="1"/>
            <a:r>
              <a:rPr lang="tr-TR" smtClean="0"/>
              <a:t>f) Hastalık veya kaza nedeniyle 25 inci maddenin (I) numaralı bendinin (b) alt bendinde öngörülen bekleme süresinde işe geçici devamsızlık.</a:t>
            </a:r>
          </a:p>
          <a:p>
            <a:pPr eaLnBrk="1" hangingPunct="1"/>
            <a:endParaRPr lang="tr-T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19459"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10) 15.05.2007 tarihinde ödenmesi gereken ücret alacağı için 12.10.2010 tarihinde açılan bir davada, talep edilen alacak hangi tarihte zaman aşımına uğramış sayılır?</a:t>
            </a:r>
          </a:p>
          <a:p>
            <a:pPr algn="l" eaLnBrk="1" hangingPunct="1"/>
            <a:r>
              <a:rPr lang="tr-TR" smtClean="0">
                <a:solidFill>
                  <a:schemeClr val="tx1"/>
                </a:solidFill>
              </a:rPr>
              <a:t>a) 15.05.2017</a:t>
            </a:r>
          </a:p>
          <a:p>
            <a:pPr algn="l" eaLnBrk="1" hangingPunct="1"/>
            <a:r>
              <a:rPr lang="tr-TR" smtClean="0">
                <a:solidFill>
                  <a:schemeClr val="tx1"/>
                </a:solidFill>
              </a:rPr>
              <a:t>b) 15.05.2012</a:t>
            </a:r>
          </a:p>
          <a:p>
            <a:pPr algn="l" eaLnBrk="1" hangingPunct="1"/>
            <a:r>
              <a:rPr lang="tr-TR" smtClean="0">
                <a:solidFill>
                  <a:schemeClr val="tx1"/>
                </a:solidFill>
              </a:rPr>
              <a:t>c) 12.10.2015</a:t>
            </a:r>
          </a:p>
          <a:p>
            <a:pPr algn="l" eaLnBrk="1" hangingPunct="1"/>
            <a:r>
              <a:rPr lang="tr-TR" smtClean="0">
                <a:solidFill>
                  <a:schemeClr val="tx1"/>
                </a:solidFill>
              </a:rPr>
              <a:t>d)12.10.2020</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3AB2F0BA-2890-4B7C-9153-9A689AD147E3}" type="slidenum">
              <a:rPr lang="tr-TR"/>
              <a:pPr>
                <a:defRPr/>
              </a:pPr>
              <a:t>18</a:t>
            </a:fld>
            <a:endParaRPr lang="tr-TR"/>
          </a:p>
        </p:txBody>
      </p:sp>
      <p:pic>
        <p:nvPicPr>
          <p:cNvPr id="1946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457200" y="274638"/>
            <a:ext cx="8229600" cy="725487"/>
          </a:xfrm>
        </p:spPr>
        <p:txBody>
          <a:bodyPr/>
          <a:lstStyle/>
          <a:p>
            <a:pPr eaLnBrk="1" hangingPunct="1"/>
            <a:r>
              <a:rPr lang="tr-TR" smtClean="0"/>
              <a:t/>
            </a:r>
            <a:br>
              <a:rPr lang="tr-TR" smtClean="0"/>
            </a:br>
            <a:r>
              <a:rPr lang="tr-TR" sz="4000" smtClean="0"/>
              <a:t>Madde 32 - </a:t>
            </a:r>
            <a:r>
              <a:rPr lang="tr-TR" sz="4000" i="1" smtClean="0"/>
              <a:t>Ücret ve ücretin ödenmesi</a:t>
            </a:r>
            <a:r>
              <a:rPr lang="tr-TR" smtClean="0"/>
              <a:t/>
            </a:r>
            <a:br>
              <a:rPr lang="tr-TR" smtClean="0"/>
            </a:br>
            <a:r>
              <a:rPr lang="tr-TR" smtClean="0"/>
              <a:t> </a:t>
            </a:r>
          </a:p>
        </p:txBody>
      </p:sp>
      <p:sp>
        <p:nvSpPr>
          <p:cNvPr id="20483" name="2 İçerik Yer Tutucusu"/>
          <p:cNvSpPr>
            <a:spLocks noGrp="1"/>
          </p:cNvSpPr>
          <p:nvPr>
            <p:ph idx="1"/>
          </p:nvPr>
        </p:nvSpPr>
        <p:spPr>
          <a:xfrm>
            <a:off x="457200" y="928688"/>
            <a:ext cx="8229600" cy="5572125"/>
          </a:xfrm>
        </p:spPr>
        <p:txBody>
          <a:bodyPr/>
          <a:lstStyle/>
          <a:p>
            <a:pPr eaLnBrk="1" hangingPunct="1"/>
            <a:r>
              <a:rPr lang="tr-TR" b="1" smtClean="0"/>
              <a:t>(Değişik ikinci fıkra : 17/4/2008-5754/85 md.)</a:t>
            </a:r>
            <a:r>
              <a:rPr lang="tr-TR" smtClean="0"/>
              <a:t> Ücret, prim, ikramiye ve bu nitelikteki her çeşit istihkak kural olarak, Türk parası ile işyerinde veya özel olarak açılan bir banka hesabına ödenir. </a:t>
            </a:r>
          </a:p>
          <a:p>
            <a:pPr eaLnBrk="1" hangingPunct="1"/>
            <a:r>
              <a:rPr lang="tr-TR" smtClean="0"/>
              <a:t>İş sözleşmelerinin sona ermesinde, işçinin ücreti ile sözleşme ve Kanundan doğan para ile ölçülmesi mümkün menfaatlerinin tam olarak ödenmesi zorunludur.</a:t>
            </a:r>
          </a:p>
          <a:p>
            <a:pPr eaLnBrk="1" hangingPunct="1"/>
            <a:r>
              <a:rPr lang="tr-TR" smtClean="0"/>
              <a:t>Ücret alacaklarında zamanaşımı süresi </a:t>
            </a:r>
            <a:r>
              <a:rPr lang="tr-TR" b="1" smtClean="0"/>
              <a:t>beş </a:t>
            </a:r>
            <a:r>
              <a:rPr lang="tr-TR" smtClean="0"/>
              <a:t>yıldır.</a:t>
            </a:r>
          </a:p>
          <a:p>
            <a:pPr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fontScale="92500" lnSpcReduction="10000"/>
          </a:bodyPr>
          <a:lstStyle/>
          <a:p>
            <a:pPr algn="l" eaLnBrk="1" fontAlgn="auto" hangingPunct="1">
              <a:spcAft>
                <a:spcPts val="0"/>
              </a:spcAft>
              <a:buFont typeface="Arial" pitchFamily="34" charset="0"/>
              <a:buNone/>
              <a:defRPr/>
            </a:pPr>
            <a:r>
              <a:rPr lang="tr-TR" b="1" dirty="0">
                <a:solidFill>
                  <a:schemeClr val="tx1"/>
                </a:solidFill>
              </a:rPr>
              <a:t>1) Aşağıdakilerden hangisi ilk çağlardaki iş sağlığı sorunları için yanlış bir tanımlamadır?</a:t>
            </a:r>
          </a:p>
          <a:p>
            <a:pPr algn="l" eaLnBrk="1" fontAlgn="auto" hangingPunct="1">
              <a:spcAft>
                <a:spcPts val="0"/>
              </a:spcAft>
              <a:buFont typeface="Arial" pitchFamily="34" charset="0"/>
              <a:buNone/>
              <a:defRPr/>
            </a:pPr>
            <a:r>
              <a:rPr lang="tr-TR" dirty="0">
                <a:solidFill>
                  <a:schemeClr val="tx1"/>
                </a:solidFill>
              </a:rPr>
              <a:t>A) İlk çağlarda çalışanlar daha çok köleler, suçlular ve esirlerdi.</a:t>
            </a:r>
          </a:p>
          <a:p>
            <a:pPr algn="l" eaLnBrk="1" fontAlgn="auto" hangingPunct="1">
              <a:spcAft>
                <a:spcPts val="0"/>
              </a:spcAft>
              <a:buFont typeface="Arial" pitchFamily="34" charset="0"/>
              <a:buNone/>
              <a:defRPr/>
            </a:pPr>
            <a:r>
              <a:rPr lang="tr-TR" dirty="0">
                <a:solidFill>
                  <a:schemeClr val="tx1"/>
                </a:solidFill>
              </a:rPr>
              <a:t>B) Çalışanların hastalanması veya ölmesi doğal kabul edilirdi.</a:t>
            </a:r>
          </a:p>
          <a:p>
            <a:pPr algn="l" eaLnBrk="1" fontAlgn="auto" hangingPunct="1">
              <a:spcAft>
                <a:spcPts val="0"/>
              </a:spcAft>
              <a:buFont typeface="Arial" pitchFamily="34" charset="0"/>
              <a:buNone/>
              <a:defRPr/>
            </a:pPr>
            <a:r>
              <a:rPr lang="tr-TR" dirty="0">
                <a:solidFill>
                  <a:schemeClr val="tx1"/>
                </a:solidFill>
              </a:rPr>
              <a:t>C) Çalışanların sağlığı eski çağlardan beri </a:t>
            </a:r>
            <a:r>
              <a:rPr lang="tr-TR" dirty="0" smtClean="0">
                <a:solidFill>
                  <a:schemeClr val="tx1"/>
                </a:solidFill>
              </a:rPr>
              <a:t>insanların </a:t>
            </a:r>
            <a:r>
              <a:rPr lang="tr-TR" dirty="0">
                <a:solidFill>
                  <a:schemeClr val="tx1"/>
                </a:solidFill>
              </a:rPr>
              <a:t>çok önemsediği bir konudur. </a:t>
            </a:r>
          </a:p>
          <a:p>
            <a:pPr algn="l" eaLnBrk="1" fontAlgn="auto" hangingPunct="1">
              <a:spcAft>
                <a:spcPts val="0"/>
              </a:spcAft>
              <a:buFont typeface="Arial" pitchFamily="34" charset="0"/>
              <a:buNone/>
              <a:defRPr/>
            </a:pPr>
            <a:r>
              <a:rPr lang="tr-TR" dirty="0">
                <a:solidFill>
                  <a:schemeClr val="tx1"/>
                </a:solidFill>
              </a:rPr>
              <a:t>D) Madencilik eski çağlardan beri var olan tehlikeli bir iş türü oldu.</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879D55D2-D0DA-4A07-8DF0-062DABCE7BAB}" type="slidenum">
              <a:rPr lang="tr-TR"/>
              <a:pPr>
                <a:defRPr/>
              </a:pPr>
              <a:t>2</a:t>
            </a:fld>
            <a:endParaRPr lang="tr-TR"/>
          </a:p>
        </p:txBody>
      </p:sp>
      <p:pic>
        <p:nvPicPr>
          <p:cNvPr id="307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Metin kutusu 11"/>
          <p:cNvSpPr txBox="1">
            <a:spLocks noChangeArrowheads="1"/>
          </p:cNvSpPr>
          <p:nvPr/>
        </p:nvSpPr>
        <p:spPr bwMode="auto">
          <a:xfrm>
            <a:off x="900113" y="16287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fontScale="92500" lnSpcReduction="10000"/>
          </a:bodyPr>
          <a:lstStyle/>
          <a:p>
            <a:pPr algn="l" eaLnBrk="1" fontAlgn="auto" hangingPunct="1">
              <a:spcAft>
                <a:spcPts val="0"/>
              </a:spcAft>
              <a:buFont typeface="Arial" pitchFamily="34" charset="0"/>
              <a:buNone/>
              <a:defRPr/>
            </a:pPr>
            <a:r>
              <a:rPr lang="tr-TR" dirty="0">
                <a:solidFill>
                  <a:schemeClr val="tx1"/>
                </a:solidFill>
              </a:rPr>
              <a:t>11) Ücret kesme cezası açısından aşağıdakilerden hangisi söylenemez?</a:t>
            </a:r>
          </a:p>
          <a:p>
            <a:pPr algn="l" eaLnBrk="1" fontAlgn="auto" hangingPunct="1">
              <a:spcAft>
                <a:spcPts val="0"/>
              </a:spcAft>
              <a:buFont typeface="Arial" pitchFamily="34" charset="0"/>
              <a:buNone/>
              <a:defRPr/>
            </a:pPr>
            <a:r>
              <a:rPr lang="tr-TR" dirty="0">
                <a:solidFill>
                  <a:schemeClr val="tx1"/>
                </a:solidFill>
              </a:rPr>
              <a:t>a) Mutlaka ücret kesme cezasının uygulanacağı sebepler sözleşmede gösterilmiş olmalıdır.</a:t>
            </a:r>
          </a:p>
          <a:p>
            <a:pPr algn="l" eaLnBrk="1" fontAlgn="auto" hangingPunct="1">
              <a:spcAft>
                <a:spcPts val="0"/>
              </a:spcAft>
              <a:buFont typeface="Arial" pitchFamily="34" charset="0"/>
              <a:buNone/>
              <a:defRPr/>
            </a:pPr>
            <a:r>
              <a:rPr lang="tr-TR" dirty="0">
                <a:solidFill>
                  <a:schemeClr val="tx1"/>
                </a:solidFill>
              </a:rPr>
              <a:t>b)İşveren kesintiyi yapacağı zaman sebepleri ile birlikte işçiye bildirmelidir</a:t>
            </a:r>
          </a:p>
          <a:p>
            <a:pPr algn="l" eaLnBrk="1" fontAlgn="auto" hangingPunct="1">
              <a:spcAft>
                <a:spcPts val="0"/>
              </a:spcAft>
              <a:buFont typeface="Arial" pitchFamily="34" charset="0"/>
              <a:buNone/>
              <a:defRPr/>
            </a:pPr>
            <a:r>
              <a:rPr lang="tr-TR" dirty="0">
                <a:solidFill>
                  <a:schemeClr val="tx1"/>
                </a:solidFill>
              </a:rPr>
              <a:t>c)İşçi ücretinden yapılacak kesintiler bir yılda üç günlük ücretini aşamaz.</a:t>
            </a:r>
          </a:p>
          <a:p>
            <a:pPr algn="l" eaLnBrk="1" fontAlgn="auto" hangingPunct="1">
              <a:spcAft>
                <a:spcPts val="0"/>
              </a:spcAft>
              <a:buFont typeface="Arial" pitchFamily="34" charset="0"/>
              <a:buNone/>
              <a:defRPr/>
            </a:pPr>
            <a:r>
              <a:rPr lang="tr-TR" dirty="0">
                <a:solidFill>
                  <a:schemeClr val="tx1"/>
                </a:solidFill>
              </a:rPr>
              <a:t>d)Her işveren işyerinde bu paraları ayrı bir hesapta tutmalıdır</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137FF756-56EC-4406-A65F-747FFFC4C8E5}" type="slidenum">
              <a:rPr lang="tr-TR"/>
              <a:pPr>
                <a:defRPr/>
              </a:pPr>
              <a:t>20</a:t>
            </a:fld>
            <a:endParaRPr lang="tr-TR"/>
          </a:p>
        </p:txBody>
      </p:sp>
      <p:pic>
        <p:nvPicPr>
          <p:cNvPr id="2150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457200" y="274638"/>
            <a:ext cx="8229600" cy="654050"/>
          </a:xfrm>
        </p:spPr>
        <p:txBody>
          <a:bodyPr/>
          <a:lstStyle/>
          <a:p>
            <a:pPr algn="l" eaLnBrk="1" hangingPunct="1"/>
            <a:r>
              <a:rPr lang="tr-TR" smtClean="0"/>
              <a:t/>
            </a:r>
            <a:br>
              <a:rPr lang="tr-TR" smtClean="0"/>
            </a:br>
            <a:r>
              <a:rPr lang="tr-TR" smtClean="0"/>
              <a:t>Madde 38 - </a:t>
            </a:r>
            <a:r>
              <a:rPr lang="tr-TR" i="1" smtClean="0"/>
              <a:t>Ücret kesme cezası</a:t>
            </a:r>
            <a:r>
              <a:rPr lang="tr-TR" smtClean="0"/>
              <a:t/>
            </a:r>
            <a:br>
              <a:rPr lang="tr-TR" smtClean="0"/>
            </a:br>
            <a:endParaRPr lang="tr-TR" smtClean="0"/>
          </a:p>
        </p:txBody>
      </p:sp>
      <p:sp>
        <p:nvSpPr>
          <p:cNvPr id="22531" name="2 İçerik Yer Tutucusu"/>
          <p:cNvSpPr>
            <a:spLocks noGrp="1"/>
          </p:cNvSpPr>
          <p:nvPr>
            <p:ph idx="1"/>
          </p:nvPr>
        </p:nvSpPr>
        <p:spPr>
          <a:xfrm>
            <a:off x="457200" y="928688"/>
            <a:ext cx="8229600" cy="5197475"/>
          </a:xfrm>
        </p:spPr>
        <p:txBody>
          <a:bodyPr/>
          <a:lstStyle/>
          <a:p>
            <a:pPr eaLnBrk="1" hangingPunct="1"/>
            <a:r>
              <a:rPr lang="tr-TR" smtClean="0"/>
              <a:t>İşveren toplu sözleşme veya iş sözleşmelerinde gösterilmiş olan sebepler dışında işçiye ücret kesme cezası veremez.</a:t>
            </a:r>
          </a:p>
          <a:p>
            <a:pPr eaLnBrk="1" hangingPunct="1"/>
            <a:r>
              <a:rPr lang="tr-TR" smtClean="0"/>
              <a:t>İşçi ücretlerinden ceza olarak yapılacak kesintilerin işçiye derhal sebepleriyle beraber bildirilmesi gerekir. </a:t>
            </a:r>
          </a:p>
          <a:p>
            <a:pPr eaLnBrk="1" hangingPunct="1"/>
            <a:r>
              <a:rPr lang="tr-TR" smtClean="0"/>
              <a:t>İşçi ücretlerinden bu yolda yapılacak kesintiler ………………………… işçinin iki günlük kazancından fazla olamaz.</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pPr eaLnBrk="1" hangingPunct="1"/>
            <a:r>
              <a:rPr lang="tr-TR" smtClean="0"/>
              <a:t>Madde 38 - </a:t>
            </a:r>
            <a:r>
              <a:rPr lang="tr-TR" i="1" smtClean="0"/>
              <a:t>Ücret kesme cezası</a:t>
            </a:r>
            <a:endParaRPr lang="tr-TR" smtClean="0"/>
          </a:p>
        </p:txBody>
      </p:sp>
      <p:sp>
        <p:nvSpPr>
          <p:cNvPr id="23555" name="2 İçerik Yer Tutucusu"/>
          <p:cNvSpPr>
            <a:spLocks noGrp="1"/>
          </p:cNvSpPr>
          <p:nvPr>
            <p:ph idx="1"/>
          </p:nvPr>
        </p:nvSpPr>
        <p:spPr/>
        <p:txBody>
          <a:bodyPr/>
          <a:lstStyle/>
          <a:p>
            <a:pPr eaLnBrk="1" hangingPunct="1"/>
            <a:r>
              <a:rPr lang="tr-TR" smtClean="0"/>
              <a:t>Bu paralar işçilerin eğitimi ve sosyal hizmetleri için kullanılıp harcanmak üzere Çalışma ve Sosyal Güvenlik Bakanlığı hesabına ………………bankalardan birine, kesildiği tarihten itibaren bir ay içinde yatırılır. Her işveren işyerinde bu paraların ayrı bir hesabını tutmaya mecburdur.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pPr eaLnBrk="1" hangingPunct="1"/>
            <a:r>
              <a:rPr lang="tr-TR" smtClean="0"/>
              <a:t>Madde 38 - </a:t>
            </a:r>
            <a:r>
              <a:rPr lang="tr-TR" i="1" smtClean="0"/>
              <a:t>Ücret kesme cezası</a:t>
            </a:r>
            <a:endParaRPr lang="tr-TR" smtClean="0"/>
          </a:p>
        </p:txBody>
      </p:sp>
      <p:sp>
        <p:nvSpPr>
          <p:cNvPr id="24579" name="2 İçerik Yer Tutucusu"/>
          <p:cNvSpPr>
            <a:spLocks noGrp="1"/>
          </p:cNvSpPr>
          <p:nvPr>
            <p:ph idx="1"/>
          </p:nvPr>
        </p:nvSpPr>
        <p:spPr/>
        <p:txBody>
          <a:bodyPr/>
          <a:lstStyle/>
          <a:p>
            <a:pPr eaLnBrk="1" hangingPunct="1"/>
            <a:r>
              <a:rPr lang="tr-TR" smtClean="0"/>
              <a:t>Birikmiş bulunan ceza paralarının nerelere ve ne kadar verileceği Çalışma ve Sosyal Güvenlik Bakanının başkanlık edeceği ve işçi temsilcilerinin de katılacağı bir kurul tarafından karara bağlanır. Bu kurulun kimlerden teşekkül edeceği, nasıl ve hangi esaslara göre çalışacağı çıkarılacak bir yönetmelikte gösterilir.</a:t>
            </a:r>
          </a:p>
          <a:p>
            <a:pPr eaLnBrk="1" hangingPunct="1"/>
            <a:endParaRPr lang="tr-TR" smtClean="0"/>
          </a:p>
          <a:p>
            <a:pPr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fontScale="92500" lnSpcReduction="20000"/>
          </a:bodyPr>
          <a:lstStyle/>
          <a:p>
            <a:pPr algn="l" eaLnBrk="1" fontAlgn="auto" hangingPunct="1">
              <a:spcAft>
                <a:spcPts val="0"/>
              </a:spcAft>
              <a:buFont typeface="Arial" pitchFamily="34" charset="0"/>
              <a:buNone/>
              <a:defRPr/>
            </a:pPr>
            <a:r>
              <a:rPr lang="tr-TR" dirty="0">
                <a:solidFill>
                  <a:schemeClr val="tx1"/>
                </a:solidFill>
              </a:rPr>
              <a:t>12) Kadın işçilerin doğumdan önce ve sonra çalıştırılmadıkları sekiz haftalık süre bakımından aşağıdakilerden hangisi söylenebilir?</a:t>
            </a:r>
          </a:p>
          <a:p>
            <a:pPr algn="l" eaLnBrk="1" fontAlgn="auto" hangingPunct="1">
              <a:spcAft>
                <a:spcPts val="0"/>
              </a:spcAft>
              <a:buFont typeface="Arial" pitchFamily="34" charset="0"/>
              <a:buNone/>
              <a:defRPr/>
            </a:pPr>
            <a:r>
              <a:rPr lang="tr-TR" dirty="0">
                <a:solidFill>
                  <a:schemeClr val="tx1"/>
                </a:solidFill>
              </a:rPr>
              <a:t>a) Bu süre içinde ücretlerini almaya devam ederler.</a:t>
            </a:r>
          </a:p>
          <a:p>
            <a:pPr algn="l" eaLnBrk="1" fontAlgn="auto" hangingPunct="1">
              <a:spcAft>
                <a:spcPts val="0"/>
              </a:spcAft>
              <a:buFont typeface="Arial" pitchFamily="34" charset="0"/>
              <a:buNone/>
              <a:defRPr/>
            </a:pPr>
            <a:r>
              <a:rPr lang="tr-TR" dirty="0">
                <a:solidFill>
                  <a:schemeClr val="tx1"/>
                </a:solidFill>
              </a:rPr>
              <a:t>b) Bu süre içinde kendilerine SGK tarafından geçici iş göremezlik ödeneği ödenir</a:t>
            </a:r>
          </a:p>
          <a:p>
            <a:pPr algn="l" eaLnBrk="1" fontAlgn="auto" hangingPunct="1">
              <a:spcAft>
                <a:spcPts val="0"/>
              </a:spcAft>
              <a:buFont typeface="Arial" pitchFamily="34" charset="0"/>
              <a:buNone/>
              <a:defRPr/>
            </a:pPr>
            <a:r>
              <a:rPr lang="tr-TR" dirty="0">
                <a:solidFill>
                  <a:schemeClr val="tx1"/>
                </a:solidFill>
              </a:rPr>
              <a:t>c) Bu süre içinde kendilerine SGK tarafından sürekli iş göremezlik ödeneği ödenir</a:t>
            </a:r>
          </a:p>
          <a:p>
            <a:pPr algn="l" eaLnBrk="1" fontAlgn="auto" hangingPunct="1">
              <a:spcAft>
                <a:spcPts val="0"/>
              </a:spcAft>
              <a:buFont typeface="Arial" pitchFamily="34" charset="0"/>
              <a:buNone/>
              <a:defRPr/>
            </a:pPr>
            <a:r>
              <a:rPr lang="tr-TR" dirty="0">
                <a:solidFill>
                  <a:schemeClr val="tx1"/>
                </a:solidFill>
              </a:rPr>
              <a:t>d) Bu süre içinde ücretlerinin yarısını almaya devam ederler</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9F396212-D3B1-4293-92A7-A8DDD2AC4B58}" type="slidenum">
              <a:rPr lang="tr-TR"/>
              <a:pPr>
                <a:defRPr/>
              </a:pPr>
              <a:t>24</a:t>
            </a:fld>
            <a:endParaRPr lang="tr-TR"/>
          </a:p>
        </p:txBody>
      </p:sp>
      <p:pic>
        <p:nvPicPr>
          <p:cNvPr id="2560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457200" y="274638"/>
            <a:ext cx="8229600" cy="368300"/>
          </a:xfrm>
        </p:spPr>
        <p:txBody>
          <a:bodyPr/>
          <a:lstStyle/>
          <a:p>
            <a:pPr eaLnBrk="1" hangingPunct="1"/>
            <a:r>
              <a:rPr lang="tr-TR" sz="3200" smtClean="0"/>
              <a:t/>
            </a:r>
            <a:br>
              <a:rPr lang="tr-TR" sz="3200" smtClean="0"/>
            </a:br>
            <a:r>
              <a:rPr lang="tr-TR" sz="3200" smtClean="0"/>
              <a:t>Madde 74 -</a:t>
            </a:r>
            <a:r>
              <a:rPr lang="tr-TR" sz="3200" i="1" smtClean="0"/>
              <a:t>Analık halinde çalışma ve süt izni</a:t>
            </a:r>
            <a:r>
              <a:rPr lang="tr-TR" smtClean="0"/>
              <a:t/>
            </a:r>
            <a:br>
              <a:rPr lang="tr-TR" smtClean="0"/>
            </a:br>
            <a:endParaRPr lang="tr-TR" smtClean="0"/>
          </a:p>
        </p:txBody>
      </p:sp>
      <p:sp>
        <p:nvSpPr>
          <p:cNvPr id="26627" name="2 İçerik Yer Tutucusu"/>
          <p:cNvSpPr>
            <a:spLocks noGrp="1"/>
          </p:cNvSpPr>
          <p:nvPr>
            <p:ph idx="1"/>
          </p:nvPr>
        </p:nvSpPr>
        <p:spPr>
          <a:xfrm>
            <a:off x="457200" y="785813"/>
            <a:ext cx="8229600" cy="5340350"/>
          </a:xfrm>
        </p:spPr>
        <p:txBody>
          <a:bodyPr/>
          <a:lstStyle/>
          <a:p>
            <a:pPr eaLnBrk="1" hangingPunct="1"/>
            <a:r>
              <a:rPr lang="tr-TR" smtClean="0"/>
              <a:t>Kadın işçilerin doğumdan önce sekiz ve doğumdan sonra sekiz hafta olmak üzere toplam onaltı haftalık süre için çalıştırılmamaları esastır. Çoğul gebelik halinde doğumdan önce çalıştırılmayacak sekiz haftalık süreye iki hafta süre eklenir.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457200" y="274638"/>
            <a:ext cx="8229600" cy="654050"/>
          </a:xfrm>
        </p:spPr>
        <p:txBody>
          <a:bodyPr/>
          <a:lstStyle/>
          <a:p>
            <a:pPr eaLnBrk="1" hangingPunct="1"/>
            <a:r>
              <a:rPr lang="tr-TR" sz="3200" smtClean="0"/>
              <a:t>Madde 74 -</a:t>
            </a:r>
            <a:r>
              <a:rPr lang="tr-TR" sz="3200" i="1" smtClean="0"/>
              <a:t>Analık halinde çalışma ve süt izni</a:t>
            </a:r>
            <a:endParaRPr lang="tr-TR" sz="3200" smtClean="0"/>
          </a:p>
        </p:txBody>
      </p:sp>
      <p:sp>
        <p:nvSpPr>
          <p:cNvPr id="27651" name="2 İçerik Yer Tutucusu"/>
          <p:cNvSpPr>
            <a:spLocks noGrp="1"/>
          </p:cNvSpPr>
          <p:nvPr>
            <p:ph idx="1"/>
          </p:nvPr>
        </p:nvSpPr>
        <p:spPr>
          <a:xfrm>
            <a:off x="457200" y="1071563"/>
            <a:ext cx="8229600" cy="5054600"/>
          </a:xfrm>
        </p:spPr>
        <p:txBody>
          <a:bodyPr/>
          <a:lstStyle/>
          <a:p>
            <a:pPr eaLnBrk="1" hangingPunct="1"/>
            <a:r>
              <a:rPr lang="tr-TR" smtClean="0"/>
              <a:t>Ancak, sağlık durumu uygun olduğu takdirde, doktorun onayı ile kadın işçi isterse doğumdan önceki üç haftaya kadar işyerinde çalışabilir. Bu durumda, kadın işçinin çalıştığı süreler doğum sonrası sürelere eklenir. (Ek cümle: 13/2/2011-6111/76 md.) Kadın işçinin erken doğum yapması halinde ise doğumdan önce kullanamadığı çalıştırılmayacak süreler, doğum sonrası sürelere eklenmek suretiyle kullandırılır.</a:t>
            </a:r>
          </a:p>
          <a:p>
            <a:pPr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lstStyle/>
          <a:p>
            <a:pPr eaLnBrk="1" hangingPunct="1"/>
            <a:r>
              <a:rPr lang="tr-TR" smtClean="0"/>
              <a:t/>
            </a:r>
            <a:br>
              <a:rPr lang="tr-TR" smtClean="0"/>
            </a:br>
            <a:r>
              <a:rPr lang="tr-TR" smtClean="0"/>
              <a:t>Madde 55 - </a:t>
            </a:r>
            <a:r>
              <a:rPr lang="tr-TR" i="1" smtClean="0"/>
              <a:t>Yıllık izin bakımından çalışılmış gibi sayılan haller</a:t>
            </a:r>
            <a:r>
              <a:rPr lang="tr-TR" smtClean="0"/>
              <a:t/>
            </a:r>
            <a:br>
              <a:rPr lang="tr-TR" smtClean="0"/>
            </a:br>
            <a:endParaRPr lang="tr-TR" smtClean="0"/>
          </a:p>
        </p:txBody>
      </p:sp>
      <p:sp>
        <p:nvSpPr>
          <p:cNvPr id="28675" name="2 İçerik Yer Tutucusu"/>
          <p:cNvSpPr>
            <a:spLocks noGrp="1"/>
          </p:cNvSpPr>
          <p:nvPr>
            <p:ph idx="1"/>
          </p:nvPr>
        </p:nvSpPr>
        <p:spPr/>
        <p:txBody>
          <a:bodyPr/>
          <a:lstStyle/>
          <a:p>
            <a:pPr eaLnBrk="1" hangingPunct="1"/>
            <a:r>
              <a:rPr lang="tr-TR" smtClean="0"/>
              <a:t>a) İşçinin uğradığı kaza veya tutulduğu hastalıktan ötürü işine gidemediği günler</a:t>
            </a:r>
          </a:p>
          <a:p>
            <a:pPr eaLnBrk="1" hangingPunct="1"/>
            <a:r>
              <a:rPr lang="tr-TR" smtClean="0"/>
              <a:t>b) Kadın işçilerin 74 üncü madde gereğince doğumdan önce ve sonra çalıştırılmadıkları günler.</a:t>
            </a:r>
          </a:p>
          <a:p>
            <a:pPr eaLnBrk="1" hangingPunct="1"/>
            <a:r>
              <a:rPr lang="tr-TR" smtClean="0"/>
              <a:t>f) Hafta tatili, ulusal bayram, genel tatil günleri</a:t>
            </a:r>
          </a:p>
          <a:p>
            <a:pPr eaLnBrk="1" hangingPunct="1"/>
            <a:r>
              <a:rPr lang="tr-TR" smtClean="0"/>
              <a:t>ı) İşçilerin evlenmelerinde 3 güne kadar, ana veya babalarının, eşlerinin, kardeş veya çocuklarının ölümünde 3 güne kadar izinler</a:t>
            </a:r>
          </a:p>
          <a:p>
            <a:pPr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fontScale="92500" lnSpcReduction="20000"/>
          </a:bodyPr>
          <a:lstStyle/>
          <a:p>
            <a:pPr algn="l" eaLnBrk="1" fontAlgn="auto" hangingPunct="1">
              <a:spcAft>
                <a:spcPts val="0"/>
              </a:spcAft>
              <a:buFont typeface="Arial" pitchFamily="34" charset="0"/>
              <a:buNone/>
              <a:defRPr/>
            </a:pPr>
            <a:r>
              <a:rPr lang="tr-TR" dirty="0">
                <a:solidFill>
                  <a:schemeClr val="tx1"/>
                </a:solidFill>
              </a:rPr>
              <a:t>13) Aşağıdaki hallerden hangisinde sözleşmenin feshedilmesi işçiye kıdem tazminatı talep etme hakkı kazandırmaz?</a:t>
            </a:r>
          </a:p>
          <a:p>
            <a:pPr algn="l" eaLnBrk="1" fontAlgn="auto" hangingPunct="1">
              <a:spcAft>
                <a:spcPts val="0"/>
              </a:spcAft>
              <a:buFont typeface="Arial" pitchFamily="34" charset="0"/>
              <a:buNone/>
              <a:defRPr/>
            </a:pPr>
            <a:r>
              <a:rPr lang="tr-TR" dirty="0">
                <a:solidFill>
                  <a:schemeClr val="tx1"/>
                </a:solidFill>
              </a:rPr>
              <a:t>a) Muvazzaf askerlik hizmeti dolayısıyla</a:t>
            </a:r>
          </a:p>
          <a:p>
            <a:pPr algn="l" eaLnBrk="1" fontAlgn="auto" hangingPunct="1">
              <a:spcAft>
                <a:spcPts val="0"/>
              </a:spcAft>
              <a:buFont typeface="Arial" pitchFamily="34" charset="0"/>
              <a:buNone/>
              <a:defRPr/>
            </a:pPr>
            <a:r>
              <a:rPr lang="tr-TR" dirty="0">
                <a:solidFill>
                  <a:schemeClr val="tx1"/>
                </a:solidFill>
              </a:rPr>
              <a:t>b) Kadının işçinin evlendiği tarihten itibaren bir yıllık süre içinde sözleşmesini feshetmesi</a:t>
            </a:r>
          </a:p>
          <a:p>
            <a:pPr algn="l" eaLnBrk="1" fontAlgn="auto" hangingPunct="1">
              <a:spcAft>
                <a:spcPts val="0"/>
              </a:spcAft>
              <a:buFont typeface="Arial" pitchFamily="34" charset="0"/>
              <a:buNone/>
              <a:defRPr/>
            </a:pPr>
            <a:r>
              <a:rPr lang="tr-TR" dirty="0">
                <a:solidFill>
                  <a:schemeClr val="tx1"/>
                </a:solidFill>
              </a:rPr>
              <a:t>c) İşçi tarafından sözleşmenin kanunda belirtilen sağlık sebepleriyle feshedilmesi</a:t>
            </a:r>
          </a:p>
          <a:p>
            <a:pPr algn="l" eaLnBrk="1" fontAlgn="auto" hangingPunct="1">
              <a:spcAft>
                <a:spcPts val="0"/>
              </a:spcAft>
              <a:buFont typeface="Arial" pitchFamily="34" charset="0"/>
              <a:buNone/>
              <a:defRPr/>
            </a:pPr>
            <a:r>
              <a:rPr lang="tr-TR" dirty="0">
                <a:solidFill>
                  <a:schemeClr val="tx1"/>
                </a:solidFill>
              </a:rPr>
              <a:t>d) İşçinin iş sözleşmesinin işveren tarafından ahlak ve iyi niyet kurallarına uymayan hallerden birisi dolayısıyla feshedilmiş olması</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125D3B5C-24B2-4DA5-8979-0357826E14BC}" type="slidenum">
              <a:rPr lang="tr-TR"/>
              <a:pPr>
                <a:defRPr/>
              </a:pPr>
              <a:t>28</a:t>
            </a:fld>
            <a:endParaRPr lang="tr-TR"/>
          </a:p>
        </p:txBody>
      </p:sp>
      <p:pic>
        <p:nvPicPr>
          <p:cNvPr id="2970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457200" y="274638"/>
            <a:ext cx="8229600" cy="796925"/>
          </a:xfrm>
        </p:spPr>
        <p:txBody>
          <a:bodyPr/>
          <a:lstStyle/>
          <a:p>
            <a:pPr algn="l" eaLnBrk="1" hangingPunct="1"/>
            <a:r>
              <a:rPr lang="tr-TR" smtClean="0"/>
              <a:t/>
            </a:r>
            <a:br>
              <a:rPr lang="tr-TR" smtClean="0"/>
            </a:br>
            <a:r>
              <a:rPr lang="tr-TR" smtClean="0"/>
              <a:t/>
            </a:r>
            <a:br>
              <a:rPr lang="tr-TR" smtClean="0"/>
            </a:br>
            <a:r>
              <a:rPr lang="tr-TR" sz="2800" smtClean="0"/>
              <a:t>Madde 25 - </a:t>
            </a:r>
            <a:r>
              <a:rPr lang="tr-TR" sz="2800" i="1" smtClean="0"/>
              <a:t>İşverenin haklı nedenle derhal fesih hakkı</a:t>
            </a:r>
            <a:r>
              <a:rPr lang="tr-TR" smtClean="0"/>
              <a:t/>
            </a:r>
            <a:br>
              <a:rPr lang="tr-TR" smtClean="0"/>
            </a:br>
            <a:r>
              <a:rPr lang="tr-TR" smtClean="0"/>
              <a:t/>
            </a:r>
            <a:br>
              <a:rPr lang="tr-TR" smtClean="0"/>
            </a:br>
            <a:endParaRPr lang="tr-TR" smtClean="0"/>
          </a:p>
        </p:txBody>
      </p:sp>
      <p:sp>
        <p:nvSpPr>
          <p:cNvPr id="30723" name="2 İçerik Yer Tutucusu"/>
          <p:cNvSpPr>
            <a:spLocks noGrp="1"/>
          </p:cNvSpPr>
          <p:nvPr>
            <p:ph idx="1"/>
          </p:nvPr>
        </p:nvSpPr>
        <p:spPr>
          <a:xfrm>
            <a:off x="457200" y="1000125"/>
            <a:ext cx="8229600" cy="5572125"/>
          </a:xfrm>
        </p:spPr>
        <p:txBody>
          <a:bodyPr/>
          <a:lstStyle/>
          <a:p>
            <a:pPr eaLnBrk="1" hangingPunct="1"/>
            <a:r>
              <a:rPr lang="tr-TR" smtClean="0"/>
              <a:t>I-Sağlık sebepleri</a:t>
            </a:r>
          </a:p>
          <a:p>
            <a:pPr eaLnBrk="1" hangingPunct="1"/>
            <a:r>
              <a:rPr lang="tr-TR" smtClean="0"/>
              <a:t>II- Ahlak ve iyi niyet kurallarına uymayan haller ve benzerleri: g) İşçinin işverenden izin almaksızın veya haklı bir sebebe dayanmaksızın ardı ardına 2 işgünü veya bir ay içinde iki defa herhangi bir tatil gününden sonraki iş günü, yahut bir ayda 3 işgünü işine devam etmemesi.</a:t>
            </a:r>
          </a:p>
          <a:p>
            <a:pPr eaLnBrk="1" hangingPunct="1"/>
            <a:r>
              <a:rPr lang="tr-TR" smtClean="0"/>
              <a:t>III- Zorlayıcı sebepler: İşçiyi işyerinde bir haftadan fazla süre ile çalışmaktan alıkoyan zorlayıcı bir sebebin ortaya çıkması.</a:t>
            </a:r>
          </a:p>
          <a:p>
            <a:pPr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D</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2) Çalışanların sağlığını tıbbi, teknik ve idari yöntemlerle korumak mümkündür. Aşağıdakilerden hangisi tıbbi birincil koruma yöntemidir?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Periyodik sağlık muayeneleri</a:t>
            </a:r>
          </a:p>
          <a:p>
            <a:pPr algn="l" eaLnBrk="1" fontAlgn="auto" hangingPunct="1">
              <a:spcAft>
                <a:spcPts val="0"/>
              </a:spcAft>
              <a:buFont typeface="Arial" pitchFamily="34" charset="0"/>
              <a:buNone/>
              <a:defRPr/>
            </a:pPr>
            <a:r>
              <a:rPr lang="tr-TR" dirty="0">
                <a:solidFill>
                  <a:schemeClr val="tx1"/>
                </a:solidFill>
              </a:rPr>
              <a:t>B) Çalışma ortamında zararlı kimyasal ölçümleri</a:t>
            </a:r>
          </a:p>
          <a:p>
            <a:pPr algn="l" eaLnBrk="1" fontAlgn="auto" hangingPunct="1">
              <a:spcAft>
                <a:spcPts val="0"/>
              </a:spcAft>
              <a:buFont typeface="Arial" pitchFamily="34" charset="0"/>
              <a:buNone/>
              <a:defRPr/>
            </a:pPr>
            <a:r>
              <a:rPr lang="tr-TR" dirty="0">
                <a:solidFill>
                  <a:schemeClr val="tx1"/>
                </a:solidFill>
              </a:rPr>
              <a:t>C) İşçinin görev yerinin değiştirilmesi</a:t>
            </a:r>
          </a:p>
          <a:p>
            <a:pPr algn="l" eaLnBrk="1" fontAlgn="auto" hangingPunct="1">
              <a:spcAft>
                <a:spcPts val="0"/>
              </a:spcAft>
              <a:buFont typeface="Arial" pitchFamily="34" charset="0"/>
              <a:buNone/>
              <a:defRPr/>
            </a:pPr>
            <a:r>
              <a:rPr lang="tr-TR" dirty="0">
                <a:solidFill>
                  <a:schemeClr val="tx1"/>
                </a:solidFill>
              </a:rPr>
              <a:t>D) İşe giriş sağlık muayeneleri</a:t>
            </a:r>
          </a:p>
        </p:txBody>
      </p:sp>
      <p:sp>
        <p:nvSpPr>
          <p:cNvPr id="6" name="Slayt Numarası Yer Tutucusu 5"/>
          <p:cNvSpPr>
            <a:spLocks noGrp="1"/>
          </p:cNvSpPr>
          <p:nvPr>
            <p:ph type="sldNum" sz="quarter" idx="12"/>
          </p:nvPr>
        </p:nvSpPr>
        <p:spPr/>
        <p:txBody>
          <a:bodyPr/>
          <a:lstStyle/>
          <a:p>
            <a:pPr>
              <a:defRPr/>
            </a:pPr>
            <a:fld id="{101DBDD7-B63A-4346-A5EF-BC42ADEB31E1}" type="slidenum">
              <a:rPr lang="tr-TR"/>
              <a:pPr>
                <a:defRPr/>
              </a:pPr>
              <a:t>3</a:t>
            </a:fld>
            <a:endParaRPr lang="tr-TR"/>
          </a:p>
        </p:txBody>
      </p:sp>
      <p:pic>
        <p:nvPicPr>
          <p:cNvPr id="410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fontScale="92500" lnSpcReduction="10000"/>
          </a:bodyPr>
          <a:lstStyle/>
          <a:p>
            <a:pPr algn="l" eaLnBrk="1" fontAlgn="auto" hangingPunct="1">
              <a:spcAft>
                <a:spcPts val="0"/>
              </a:spcAft>
              <a:buFont typeface="Arial" pitchFamily="34" charset="0"/>
              <a:buNone/>
              <a:defRPr/>
            </a:pPr>
            <a:r>
              <a:rPr lang="tr-TR" dirty="0">
                <a:solidFill>
                  <a:schemeClr val="tx1"/>
                </a:solidFill>
              </a:rPr>
              <a:t>14) İşyeri hekimleri; Çok tehlikeli sınıfta yer alan işyerlerine, sağlık gözetimi için ayda en az …………., buna ilave olarak işe giriş ve periyodik muayeneleri ile eğitim için işçi başına yılda en az …………………. süre hizmet verirler.</a:t>
            </a:r>
          </a:p>
          <a:p>
            <a:pPr algn="l" eaLnBrk="1" fontAlgn="auto" hangingPunct="1">
              <a:spcAft>
                <a:spcPts val="0"/>
              </a:spcAft>
              <a:buFont typeface="Arial" pitchFamily="34" charset="0"/>
              <a:buNone/>
              <a:defRPr/>
            </a:pP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20 saat - 30 dakika	</a:t>
            </a:r>
          </a:p>
          <a:p>
            <a:pPr algn="l" eaLnBrk="1" fontAlgn="auto" hangingPunct="1">
              <a:spcAft>
                <a:spcPts val="0"/>
              </a:spcAft>
              <a:buFont typeface="Arial" pitchFamily="34" charset="0"/>
              <a:buNone/>
              <a:defRPr/>
            </a:pPr>
            <a:r>
              <a:rPr lang="tr-TR" dirty="0">
                <a:solidFill>
                  <a:schemeClr val="tx1"/>
                </a:solidFill>
              </a:rPr>
              <a:t>B) 15 saat - 60 dakika</a:t>
            </a:r>
          </a:p>
          <a:p>
            <a:pPr algn="l" eaLnBrk="1" fontAlgn="auto" hangingPunct="1">
              <a:spcAft>
                <a:spcPts val="0"/>
              </a:spcAft>
              <a:buFont typeface="Arial" pitchFamily="34" charset="0"/>
              <a:buNone/>
              <a:defRPr/>
            </a:pPr>
            <a:r>
              <a:rPr lang="tr-TR" dirty="0">
                <a:solidFill>
                  <a:schemeClr val="tx1"/>
                </a:solidFill>
              </a:rPr>
              <a:t>c) 20 saat - 60 dakika	</a:t>
            </a:r>
          </a:p>
          <a:p>
            <a:pPr algn="l" eaLnBrk="1" fontAlgn="auto" hangingPunct="1">
              <a:spcAft>
                <a:spcPts val="0"/>
              </a:spcAft>
              <a:buFont typeface="Arial" pitchFamily="34" charset="0"/>
              <a:buNone/>
              <a:defRPr/>
            </a:pPr>
            <a:r>
              <a:rPr lang="tr-TR" dirty="0">
                <a:solidFill>
                  <a:schemeClr val="tx1"/>
                </a:solidFill>
              </a:rPr>
              <a:t>D) 30 saat - 30 dakika</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0252B55F-2718-41FD-BD59-F976456FE6BB}" type="slidenum">
              <a:rPr lang="tr-TR"/>
              <a:pPr>
                <a:defRPr/>
              </a:pPr>
              <a:t>30</a:t>
            </a:fld>
            <a:endParaRPr lang="tr-TR"/>
          </a:p>
        </p:txBody>
      </p:sp>
      <p:pic>
        <p:nvPicPr>
          <p:cNvPr id="3174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457200" y="274638"/>
            <a:ext cx="8229600" cy="654050"/>
          </a:xfrm>
        </p:spPr>
        <p:txBody>
          <a:bodyPr/>
          <a:lstStyle/>
          <a:p>
            <a:pPr eaLnBrk="1" hangingPunct="1"/>
            <a:r>
              <a:rPr lang="tr-TR" b="1" smtClean="0"/>
              <a:t/>
            </a:r>
            <a:br>
              <a:rPr lang="tr-TR" b="1" smtClean="0"/>
            </a:br>
            <a:r>
              <a:rPr lang="tr-TR" sz="3200" b="1" smtClean="0"/>
              <a:t>MADDE 18 –</a:t>
            </a:r>
            <a:r>
              <a:rPr lang="tr-TR" sz="3200" smtClean="0"/>
              <a:t> </a:t>
            </a:r>
            <a:r>
              <a:rPr lang="tr-TR" sz="3200" b="1" smtClean="0"/>
              <a:t>İşyeri hekimlerinin çalışma süreleri</a:t>
            </a:r>
            <a:r>
              <a:rPr lang="tr-TR" smtClean="0"/>
              <a:t/>
            </a:r>
            <a:br>
              <a:rPr lang="tr-TR" smtClean="0"/>
            </a:br>
            <a:endParaRPr lang="tr-TR" smtClean="0"/>
          </a:p>
        </p:txBody>
      </p:sp>
      <p:sp>
        <p:nvSpPr>
          <p:cNvPr id="32771" name="2 İçerik Yer Tutucusu"/>
          <p:cNvSpPr>
            <a:spLocks noGrp="1"/>
          </p:cNvSpPr>
          <p:nvPr>
            <p:ph idx="1"/>
          </p:nvPr>
        </p:nvSpPr>
        <p:spPr>
          <a:xfrm>
            <a:off x="457200" y="857250"/>
            <a:ext cx="8229600" cy="5268913"/>
          </a:xfrm>
        </p:spPr>
        <p:txBody>
          <a:bodyPr/>
          <a:lstStyle/>
          <a:p>
            <a:pPr eaLnBrk="1" hangingPunct="1"/>
            <a:r>
              <a:rPr lang="tr-TR" sz="2800" smtClean="0"/>
              <a:t>a) Az tehlikeli sınıfta yer alan işyerlerine; sağlık gözetimi için ayda en az 10 saat, buna ilave olarak işe giriş ve periyodik muayeneleri ile eğitim için işçi başına yılda en az 20 dakika,</a:t>
            </a:r>
          </a:p>
          <a:p>
            <a:pPr eaLnBrk="1" hangingPunct="1"/>
            <a:r>
              <a:rPr lang="tr-TR" sz="2800" smtClean="0"/>
              <a:t>b) Tehlikeli sınıfta yer alan işyerlerine; sağlık gözetimi için ayda en az 15 saat, buna ilave olarak işe giriş ve periyodik muayeneleri ile eğitim için işçi başına yılda en az 25 dakika,</a:t>
            </a:r>
          </a:p>
          <a:p>
            <a:pPr eaLnBrk="1" hangingPunct="1"/>
            <a:r>
              <a:rPr lang="tr-TR" sz="2800" smtClean="0"/>
              <a:t>c) Çok tehlikeli sınıfta yer alan işyerlerine; sağlık gözetimi için ayda en az 20 saat, buna ilave olarak işe giriş ve periyodik muayeneleri ile eğitim için işçi başına yılda en az 30 dakika.</a:t>
            </a:r>
          </a:p>
          <a:p>
            <a:pPr eaLnBrk="1" hangingPunct="1"/>
            <a:endParaRPr lang="tr-TR"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88"/>
            <a:ext cx="8229600" cy="5768975"/>
          </a:xfrm>
        </p:spPr>
        <p:txBody>
          <a:bodyPr/>
          <a:lstStyle/>
          <a:p>
            <a:pPr eaLnBrk="1" hangingPunct="1">
              <a:buFont typeface="Arial" charset="0"/>
              <a:buNone/>
              <a:defRPr/>
            </a:pPr>
            <a:r>
              <a:rPr lang="tr-TR" b="1" dirty="0" smtClean="0"/>
              <a:t>7) Aşağıdaki ifadelerden hangisi yanlıştır?</a:t>
            </a:r>
          </a:p>
          <a:p>
            <a:pPr eaLnBrk="1" hangingPunct="1">
              <a:buFont typeface="Arial" charset="0"/>
              <a:buNone/>
              <a:defRPr/>
            </a:pPr>
            <a:r>
              <a:rPr lang="tr-TR" dirty="0" smtClean="0"/>
              <a:t>A) Belirli süreli iş sözleşmesinin süresi bir yıl ve daha fazla ise yazılı şekilde yapılması zorunludur.</a:t>
            </a:r>
          </a:p>
          <a:p>
            <a:pPr eaLnBrk="1" hangingPunct="1">
              <a:buFont typeface="Arial" charset="0"/>
              <a:buNone/>
              <a:defRPr/>
            </a:pPr>
            <a:r>
              <a:rPr lang="tr-TR" dirty="0" smtClean="0">
                <a:solidFill>
                  <a:schemeClr val="tx2">
                    <a:lumMod val="40000"/>
                    <a:lumOff val="60000"/>
                  </a:schemeClr>
                </a:solidFill>
              </a:rPr>
              <a:t>B) </a:t>
            </a:r>
            <a:r>
              <a:rPr lang="tr-TR" dirty="0" smtClean="0"/>
              <a:t>Belirli süreli sözleşmesi altı aylık olması</a:t>
            </a:r>
          </a:p>
          <a:p>
            <a:pPr eaLnBrk="1" hangingPunct="1">
              <a:buFont typeface="Arial" charset="0"/>
              <a:buNone/>
              <a:defRPr/>
            </a:pPr>
            <a:r>
              <a:rPr lang="tr-TR" dirty="0" smtClean="0"/>
              <a:t>durumunda, yazılı yapılmasına gerek yoktur.</a:t>
            </a:r>
          </a:p>
          <a:p>
            <a:pPr eaLnBrk="1" hangingPunct="1">
              <a:buFont typeface="Arial" charset="0"/>
              <a:buNone/>
              <a:defRPr/>
            </a:pPr>
            <a:r>
              <a:rPr lang="it-IT" dirty="0" smtClean="0"/>
              <a:t>C) Süresi ne olursa olsun belirli süreli</a:t>
            </a:r>
            <a:r>
              <a:rPr lang="tr-TR" dirty="0" smtClean="0"/>
              <a:t> sözleşmenin yazılı yapılması gerekir.</a:t>
            </a:r>
          </a:p>
          <a:p>
            <a:pPr eaLnBrk="1" hangingPunct="1">
              <a:buFont typeface="Arial" charset="0"/>
              <a:buNone/>
              <a:defRPr/>
            </a:pPr>
            <a:r>
              <a:rPr lang="tr-TR" dirty="0" smtClean="0"/>
              <a:t>D) Belirli süreli sözleşmenin süresi 18 ay ise</a:t>
            </a:r>
          </a:p>
          <a:p>
            <a:pPr eaLnBrk="1" hangingPunct="1">
              <a:buFont typeface="Arial" charset="0"/>
              <a:buNone/>
              <a:defRPr/>
            </a:pPr>
            <a:r>
              <a:rPr lang="tr-TR" dirty="0" smtClean="0"/>
              <a:t>yazılı yapılması gerekir</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p:txBody>
          <a:bodyPr/>
          <a:lstStyle/>
          <a:p>
            <a:pPr eaLnBrk="1" hangingPunct="1"/>
            <a:r>
              <a:rPr lang="tr-TR" smtClean="0"/>
              <a:t>Sözleşme Türleri</a:t>
            </a:r>
          </a:p>
        </p:txBody>
      </p:sp>
      <p:sp>
        <p:nvSpPr>
          <p:cNvPr id="34819" name="2 İçerik Yer Tutucusu"/>
          <p:cNvSpPr>
            <a:spLocks noGrp="1"/>
          </p:cNvSpPr>
          <p:nvPr>
            <p:ph idx="1"/>
          </p:nvPr>
        </p:nvSpPr>
        <p:spPr/>
        <p:txBody>
          <a:bodyPr/>
          <a:lstStyle/>
          <a:p>
            <a:pPr eaLnBrk="1" hangingPunct="1"/>
            <a:r>
              <a:rPr lang="tr-TR" smtClean="0"/>
              <a:t>Madde 8 - İş sözleşmesi, bir tarafın (işçi) bağımlı olarak iş görmeyi, diğer tarafın (işveren) da ücret ödemeyi üstlenmesinden oluşan sözleşmedir. İş sözleşmesi, Kanunda aksi belirtilmedikçe, özel bir şekle tâbi değildir.</a:t>
            </a:r>
          </a:p>
          <a:p>
            <a:pPr eaLnBrk="1" hangingPunct="1"/>
            <a:r>
              <a:rPr lang="tr-TR" smtClean="0"/>
              <a:t>Süresi bir yıl ve daha fazla olan iş sözleşmelerinin yazılı şekilde yapılması zorunludur.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p:txBody>
          <a:bodyPr/>
          <a:lstStyle/>
          <a:p>
            <a:pPr eaLnBrk="1" hangingPunct="1"/>
            <a:r>
              <a:rPr lang="tr-TR" smtClean="0"/>
              <a:t/>
            </a:r>
            <a:br>
              <a:rPr lang="tr-TR" smtClean="0"/>
            </a:br>
            <a:r>
              <a:rPr lang="tr-TR" smtClean="0"/>
              <a:t>Madde 11- </a:t>
            </a:r>
            <a:r>
              <a:rPr lang="tr-TR" i="1" smtClean="0"/>
              <a:t>Belirli ve belirsiz süreli iş sözleşmesi</a:t>
            </a:r>
            <a:r>
              <a:rPr lang="tr-TR" smtClean="0"/>
              <a:t/>
            </a:r>
            <a:br>
              <a:rPr lang="tr-TR" smtClean="0"/>
            </a:br>
            <a:endParaRPr lang="tr-TR" smtClean="0"/>
          </a:p>
        </p:txBody>
      </p:sp>
      <p:sp>
        <p:nvSpPr>
          <p:cNvPr id="35843" name="2 İçerik Yer Tutucusu"/>
          <p:cNvSpPr>
            <a:spLocks noGrp="1"/>
          </p:cNvSpPr>
          <p:nvPr>
            <p:ph idx="1"/>
          </p:nvPr>
        </p:nvSpPr>
        <p:spPr/>
        <p:txBody>
          <a:bodyPr/>
          <a:lstStyle/>
          <a:p>
            <a:pPr eaLnBrk="1" hangingPunct="1"/>
            <a:r>
              <a:rPr lang="tr-TR" smtClean="0"/>
              <a:t>İş ilişkisinin bir süreye bağlı olarak yapılmadığı halde sözleşme belirsiz süreli sayılır. Belirli süreli işlerde veya belli bir işin tamamlanması veya belirli bir olgunun ortaya çıkması gibi objektif koşullara bağlı olarak işveren ile işçi arasında yazılı şekilde yapılan iş sözleşmesi belirli süreli iş sözleşmesidir.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pPr eaLnBrk="1" hangingPunct="1"/>
            <a:r>
              <a:rPr lang="tr-TR" smtClean="0"/>
              <a:t>Madde 11- </a:t>
            </a:r>
            <a:r>
              <a:rPr lang="tr-TR" i="1" smtClean="0"/>
              <a:t>Belirli ve belirsiz süreli iş sözleşmesi</a:t>
            </a:r>
            <a:endParaRPr lang="tr-TR" smtClean="0"/>
          </a:p>
        </p:txBody>
      </p:sp>
      <p:sp>
        <p:nvSpPr>
          <p:cNvPr id="36867" name="2 İçerik Yer Tutucusu"/>
          <p:cNvSpPr>
            <a:spLocks noGrp="1"/>
          </p:cNvSpPr>
          <p:nvPr>
            <p:ph idx="1"/>
          </p:nvPr>
        </p:nvSpPr>
        <p:spPr/>
        <p:txBody>
          <a:bodyPr/>
          <a:lstStyle/>
          <a:p>
            <a:pPr eaLnBrk="1" hangingPunct="1"/>
            <a:r>
              <a:rPr lang="tr-TR" smtClean="0"/>
              <a:t>Belirli süreli iş sözleşmesi, esaslı bir neden olmadıkça, birden fazla üst üste (zincirleme) yapılamaz. Aksi halde iş sözleşmesi başlangıçtan itibaren belirsiz süreli kabul edilir.</a:t>
            </a:r>
          </a:p>
          <a:p>
            <a:pPr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1"/>
          </p:nvPr>
        </p:nvSpPr>
        <p:spPr/>
        <p:txBody>
          <a:bodyPr/>
          <a:lstStyle/>
          <a:p>
            <a:pPr eaLnBrk="1" hangingPunct="1"/>
            <a:endParaRPr lang="tr-TR" smtClean="0"/>
          </a:p>
          <a:p>
            <a:pPr eaLnBrk="1" hangingPunct="1"/>
            <a:endParaRPr lang="tr-TR" smtClean="0"/>
          </a:p>
        </p:txBody>
      </p:sp>
      <p:sp>
        <p:nvSpPr>
          <p:cNvPr id="37891" name="4 Başlık"/>
          <p:cNvSpPr>
            <a:spLocks noGrp="1"/>
          </p:cNvSpPr>
          <p:nvPr>
            <p:ph type="title"/>
          </p:nvPr>
        </p:nvSpPr>
        <p:spPr>
          <a:xfrm>
            <a:off x="457200" y="274638"/>
            <a:ext cx="8229600" cy="6226175"/>
          </a:xfrm>
        </p:spPr>
        <p:txBody>
          <a:bodyPr/>
          <a:lstStyle/>
          <a:p>
            <a:pPr algn="l" eaLnBrk="1" hangingPunct="1"/>
            <a:r>
              <a:rPr lang="tr-TR" sz="3200" b="1" smtClean="0"/>
              <a:t>9) Kısmi süreli çalışan bir işçinin</a:t>
            </a:r>
            <a:br>
              <a:rPr lang="tr-TR" sz="3200" b="1" smtClean="0"/>
            </a:br>
            <a:r>
              <a:rPr lang="tr-TR" sz="3200" b="1" smtClean="0"/>
              <a:t>sözleşmesi bakımından aşağıdakilerden</a:t>
            </a:r>
            <a:br>
              <a:rPr lang="tr-TR" sz="3200" b="1" smtClean="0"/>
            </a:br>
            <a:r>
              <a:rPr lang="tr-TR" sz="3200" b="1" smtClean="0"/>
              <a:t>hangisi doğrudur?</a:t>
            </a:r>
            <a:r>
              <a:rPr lang="tr-TR" b="1" smtClean="0"/>
              <a:t/>
            </a:r>
            <a:br>
              <a:rPr lang="tr-TR" b="1" smtClean="0"/>
            </a:br>
            <a:r>
              <a:rPr lang="tr-TR" sz="3200" smtClean="0"/>
              <a:t>A) Kısmi süreli çalışan işçi haftada en az 40</a:t>
            </a:r>
            <a:br>
              <a:rPr lang="tr-TR" sz="3200" smtClean="0"/>
            </a:br>
            <a:r>
              <a:rPr lang="tr-TR" sz="3200" smtClean="0"/>
              <a:t>saat çalışan işçidir.</a:t>
            </a:r>
            <a:br>
              <a:rPr lang="tr-TR" sz="3200" smtClean="0"/>
            </a:br>
            <a:r>
              <a:rPr lang="tr-TR" sz="3200" smtClean="0"/>
              <a:t>B) Kısmi süreli işçi haftada 30 saatin altında</a:t>
            </a:r>
            <a:br>
              <a:rPr lang="tr-TR" sz="3200" smtClean="0"/>
            </a:br>
            <a:r>
              <a:rPr lang="tr-TR" sz="3200" smtClean="0"/>
              <a:t>çalışan işçidir</a:t>
            </a:r>
            <a:br>
              <a:rPr lang="tr-TR" sz="3200" smtClean="0"/>
            </a:br>
            <a:r>
              <a:rPr lang="tr-TR" sz="3200" smtClean="0"/>
              <a:t>C) Kısmi süreli çalışan işçilere kural olarak</a:t>
            </a:r>
            <a:br>
              <a:rPr lang="tr-TR" sz="3200" smtClean="0"/>
            </a:br>
            <a:r>
              <a:rPr lang="tr-TR" sz="3200" smtClean="0"/>
              <a:t>fazla çalıştırma yaptırılmaz</a:t>
            </a:r>
            <a:br>
              <a:rPr lang="tr-TR" sz="3200" smtClean="0"/>
            </a:br>
            <a:r>
              <a:rPr lang="tr-TR" sz="3200" smtClean="0"/>
              <a:t>D) Kısmi süreli işçi de kıdem tazminatına</a:t>
            </a:r>
            <a:br>
              <a:rPr lang="tr-TR" sz="3200" smtClean="0"/>
            </a:br>
            <a:r>
              <a:rPr lang="tr-TR" sz="3200" smtClean="0"/>
              <a:t>hak kazanabilir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pPr eaLnBrk="1" hangingPunct="1"/>
            <a:r>
              <a:rPr lang="tr-TR" smtClean="0"/>
              <a:t/>
            </a:r>
            <a:br>
              <a:rPr lang="tr-TR" smtClean="0"/>
            </a:br>
            <a:r>
              <a:rPr lang="tr-TR" smtClean="0"/>
              <a:t>Madde 13 - </a:t>
            </a:r>
            <a:r>
              <a:rPr lang="tr-TR" i="1" smtClean="0"/>
              <a:t>Kısmî süreli ve tam süreli iş sözleşmesi</a:t>
            </a:r>
            <a:r>
              <a:rPr lang="tr-TR" smtClean="0"/>
              <a:t/>
            </a:r>
            <a:br>
              <a:rPr lang="tr-TR" smtClean="0"/>
            </a:br>
            <a:endParaRPr lang="tr-TR" smtClean="0"/>
          </a:p>
        </p:txBody>
      </p:sp>
      <p:sp>
        <p:nvSpPr>
          <p:cNvPr id="38915" name="2 İçerik Yer Tutucusu"/>
          <p:cNvSpPr>
            <a:spLocks noGrp="1"/>
          </p:cNvSpPr>
          <p:nvPr>
            <p:ph idx="1"/>
          </p:nvPr>
        </p:nvSpPr>
        <p:spPr/>
        <p:txBody>
          <a:bodyPr/>
          <a:lstStyle/>
          <a:p>
            <a:pPr eaLnBrk="1" hangingPunct="1"/>
            <a:r>
              <a:rPr lang="tr-TR" smtClean="0"/>
              <a:t>İşçinin normal haftalık çalışma süresinin, tam süreli iş sözleşmesiyle çalışan emsal işçiye göre önemli ölçüde daha az belirlenmesi durumunda sözleşme kısmî süreli iş sözleşmesidir.</a:t>
            </a:r>
          </a:p>
          <a:p>
            <a:pPr eaLnBrk="1" hangingPunct="1"/>
            <a:r>
              <a:rPr lang="tr-TR" smtClean="0"/>
              <a:t>Kısmî süreli iş sözleşmesi ile çalıştırılan işçi, ayırımı haklı kılan bir neden olmadıkça, salt iş sözleşmesinin kısmî süreli olmasından dolayı tam süreli emsal işçiye göre farklı işleme tâbi tutulamaz.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457200" y="274638"/>
            <a:ext cx="8229600" cy="725487"/>
          </a:xfrm>
        </p:spPr>
        <p:txBody>
          <a:bodyPr/>
          <a:lstStyle/>
          <a:p>
            <a:pPr eaLnBrk="1" hangingPunct="1"/>
            <a:r>
              <a:rPr lang="tr-TR" smtClean="0"/>
              <a:t/>
            </a:r>
            <a:br>
              <a:rPr lang="tr-TR" smtClean="0"/>
            </a:br>
            <a:r>
              <a:rPr lang="tr-TR" smtClean="0"/>
              <a:t>Madde 41 - </a:t>
            </a:r>
            <a:r>
              <a:rPr lang="tr-TR" i="1" smtClean="0"/>
              <a:t>Fazla çalışma ücreti</a:t>
            </a:r>
            <a:r>
              <a:rPr lang="tr-TR" smtClean="0"/>
              <a:t/>
            </a:r>
            <a:br>
              <a:rPr lang="tr-TR" smtClean="0"/>
            </a:br>
            <a:endParaRPr lang="tr-TR" smtClean="0"/>
          </a:p>
        </p:txBody>
      </p:sp>
      <p:sp>
        <p:nvSpPr>
          <p:cNvPr id="39939" name="2 İçerik Yer Tutucusu"/>
          <p:cNvSpPr>
            <a:spLocks noGrp="1"/>
          </p:cNvSpPr>
          <p:nvPr>
            <p:ph idx="1"/>
          </p:nvPr>
        </p:nvSpPr>
        <p:spPr>
          <a:xfrm>
            <a:off x="457200" y="1143000"/>
            <a:ext cx="8229600" cy="4983163"/>
          </a:xfrm>
        </p:spPr>
        <p:txBody>
          <a:bodyPr/>
          <a:lstStyle/>
          <a:p>
            <a:pPr eaLnBrk="1" hangingPunct="1"/>
            <a:r>
              <a:rPr lang="tr-TR" smtClean="0"/>
              <a:t>Fazla çalışma, Kanunda yazılı koşullar çerçevesinde, haftalık kırkbeş saati aşan çalışmalardır. </a:t>
            </a:r>
          </a:p>
          <a:p>
            <a:pPr eaLnBrk="1" hangingPunct="1"/>
            <a:r>
              <a:rPr lang="tr-TR" smtClean="0"/>
              <a:t>Her bir saat fazla çalışma için verilecek ücret normal çalışma ücretinin saat başına düşen miktarının yüzde elli yükseltilmesi suretiyle ödenir.</a:t>
            </a:r>
          </a:p>
          <a:p>
            <a:pPr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457200" y="274638"/>
            <a:ext cx="8229600" cy="868362"/>
          </a:xfrm>
        </p:spPr>
        <p:txBody>
          <a:bodyPr/>
          <a:lstStyle/>
          <a:p>
            <a:pPr eaLnBrk="1" hangingPunct="1"/>
            <a:r>
              <a:rPr lang="tr-TR" smtClean="0"/>
              <a:t>Madde 41 - </a:t>
            </a:r>
            <a:r>
              <a:rPr lang="tr-TR" i="1" smtClean="0"/>
              <a:t>Fazla çalışma ücreti</a:t>
            </a:r>
            <a:endParaRPr lang="tr-TR" smtClean="0"/>
          </a:p>
        </p:txBody>
      </p:sp>
      <p:sp>
        <p:nvSpPr>
          <p:cNvPr id="40963" name="2 İçerik Yer Tutucusu"/>
          <p:cNvSpPr>
            <a:spLocks noGrp="1"/>
          </p:cNvSpPr>
          <p:nvPr>
            <p:ph idx="1"/>
          </p:nvPr>
        </p:nvSpPr>
        <p:spPr>
          <a:xfrm>
            <a:off x="457200" y="1071563"/>
            <a:ext cx="8229600" cy="5429250"/>
          </a:xfrm>
        </p:spPr>
        <p:txBody>
          <a:bodyPr/>
          <a:lstStyle/>
          <a:p>
            <a:pPr eaLnBrk="1" hangingPunct="1"/>
            <a:r>
              <a:rPr lang="tr-TR" smtClean="0"/>
              <a:t>Haftalık çalışma süresinin sözleşmelerle kırkbeş saatin altında belirlendiği durumlarda yukarıda belirtilen esaslar dahilinde uygulanan ortalama haftalık çalışma süresini aşan ve kırkbeş saate kadar yapılan çalışmalar fazla sürelerle çalışmalardır. </a:t>
            </a:r>
          </a:p>
          <a:p>
            <a:pPr eaLnBrk="1" hangingPunct="1"/>
            <a:r>
              <a:rPr lang="tr-TR" smtClean="0"/>
              <a:t>Fazla sürelerle çalışmalarda, her bir saat fazla çalışma için verilecek ücret normal çalışma ücretinin saat başına düşen miktarının yüzde yirmibeş yükseltilmesiyle ödenir.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5123"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3) Aşağıdakilerden hangisi kişisel kusurlar içinde yer almaz?</a:t>
            </a:r>
          </a:p>
          <a:p>
            <a:pPr algn="l" eaLnBrk="1" hangingPunct="1"/>
            <a:r>
              <a:rPr lang="tr-TR" smtClean="0">
                <a:solidFill>
                  <a:schemeClr val="tx1"/>
                </a:solidFill>
              </a:rPr>
              <a:t>A) Dikkatsizlik			B) Önemsemezlik</a:t>
            </a:r>
          </a:p>
          <a:p>
            <a:pPr algn="l" eaLnBrk="1" hangingPunct="1"/>
            <a:r>
              <a:rPr lang="tr-TR" smtClean="0">
                <a:solidFill>
                  <a:schemeClr val="tx1"/>
                </a:solidFill>
              </a:rPr>
              <a:t>C) Zehirli gazlar			D) Dalgınlık</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5A379DC0-7E69-4FCA-A38D-201763DA0261}" type="slidenum">
              <a:rPr lang="tr-TR"/>
              <a:pPr>
                <a:defRPr/>
              </a:pPr>
              <a:t>4</a:t>
            </a:fld>
            <a:endParaRPr lang="tr-TR"/>
          </a:p>
        </p:txBody>
      </p:sp>
      <p:pic>
        <p:nvPicPr>
          <p:cNvPr id="512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İçerik Yer Tutucusu"/>
          <p:cNvSpPr>
            <a:spLocks noGrp="1"/>
          </p:cNvSpPr>
          <p:nvPr>
            <p:ph idx="1"/>
          </p:nvPr>
        </p:nvSpPr>
        <p:spPr>
          <a:xfrm>
            <a:off x="457200" y="785813"/>
            <a:ext cx="8229600" cy="5340350"/>
          </a:xfrm>
        </p:spPr>
        <p:txBody>
          <a:bodyPr/>
          <a:lstStyle/>
          <a:p>
            <a:pPr eaLnBrk="1" hangingPunct="1"/>
            <a:r>
              <a:rPr lang="tr-TR" b="1" smtClean="0"/>
              <a:t>12) İşverenin çalıştırma zorunluluğu hangi grup işçiler bakımından söz konusudur?</a:t>
            </a:r>
          </a:p>
          <a:p>
            <a:pPr eaLnBrk="1" hangingPunct="1">
              <a:buFont typeface="Arial" charset="0"/>
              <a:buNone/>
            </a:pPr>
            <a:r>
              <a:rPr lang="tr-TR" smtClean="0"/>
              <a:t>	A) Sadece özürlüler bakımından</a:t>
            </a:r>
          </a:p>
          <a:p>
            <a:pPr eaLnBrk="1" hangingPunct="1">
              <a:buFont typeface="Arial" charset="0"/>
              <a:buNone/>
            </a:pPr>
            <a:r>
              <a:rPr lang="tr-TR" smtClean="0"/>
              <a:t>	B) Sadece eski hükümlüler bakımından</a:t>
            </a:r>
          </a:p>
          <a:p>
            <a:pPr eaLnBrk="1" hangingPunct="1">
              <a:buFont typeface="Arial" charset="0"/>
              <a:buNone/>
            </a:pPr>
            <a:r>
              <a:rPr lang="tr-TR" smtClean="0"/>
              <a:t>	C) Özürlü ve eski hükümlüler bakımından</a:t>
            </a:r>
          </a:p>
          <a:p>
            <a:pPr eaLnBrk="1" hangingPunct="1">
              <a:buFont typeface="Arial" charset="0"/>
              <a:buNone/>
            </a:pPr>
            <a:r>
              <a:rPr lang="tr-TR" smtClean="0"/>
              <a:t>	D) Özürlü ve terör mağdurları bakımından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a:xfrm>
            <a:off x="428625" y="285750"/>
            <a:ext cx="8229600" cy="1143000"/>
          </a:xfrm>
        </p:spPr>
        <p:txBody>
          <a:bodyPr/>
          <a:lstStyle/>
          <a:p>
            <a:pPr eaLnBrk="1" hangingPunct="1"/>
            <a:r>
              <a:rPr lang="tr-TR" sz="3200" smtClean="0"/>
              <a:t/>
            </a:r>
            <a:br>
              <a:rPr lang="tr-TR" sz="3200" smtClean="0"/>
            </a:br>
            <a:r>
              <a:rPr lang="tr-TR" sz="3200" smtClean="0"/>
              <a:t>Madde 30 – (Değişik : 15/5/2008-5763/2 md.)</a:t>
            </a:r>
            <a:br>
              <a:rPr lang="tr-TR" sz="3200" smtClean="0"/>
            </a:br>
            <a:r>
              <a:rPr lang="tr-TR" sz="3200" i="1" smtClean="0"/>
              <a:t>Özürlü ve eski hükümlü çalıştırma zorunluluğu </a:t>
            </a:r>
            <a:r>
              <a:rPr lang="tr-TR" sz="3200" i="1" baseline="30000" smtClean="0"/>
              <a:t>(1</a:t>
            </a:r>
            <a:r>
              <a:rPr lang="tr-TR" sz="3600" i="1" baseline="30000" smtClean="0"/>
              <a:t>)</a:t>
            </a:r>
            <a:r>
              <a:rPr lang="tr-TR" sz="3600" smtClean="0"/>
              <a:t/>
            </a:r>
            <a:br>
              <a:rPr lang="tr-TR" sz="3600" smtClean="0"/>
            </a:br>
            <a:endParaRPr lang="tr-TR" sz="3600" smtClean="0"/>
          </a:p>
        </p:txBody>
      </p:sp>
      <p:sp>
        <p:nvSpPr>
          <p:cNvPr id="43011" name="2 İçerik Yer Tutucusu"/>
          <p:cNvSpPr>
            <a:spLocks noGrp="1"/>
          </p:cNvSpPr>
          <p:nvPr>
            <p:ph idx="1"/>
          </p:nvPr>
        </p:nvSpPr>
        <p:spPr/>
        <p:txBody>
          <a:bodyPr/>
          <a:lstStyle/>
          <a:p>
            <a:pPr eaLnBrk="1" hangingPunct="1"/>
            <a:r>
              <a:rPr lang="tr-TR" smtClean="0"/>
              <a:t>İşverenler, elli veya daha fazla işçi çalıştırdıkları özel sektör işyerlerinde yüzde üç özürlü, kamu işyerlerinde ise yüzde dört özürlü ve yüzde iki eski hükümlü işçiyi meslek, beden ve ruhi durumlarına uygun işlerde çalıştırmakla yükümlüdürler. Aynı il sınırları içinde birden fazla işyeri bulunan işverenin bu kapsamda çalıştırmakla yükümlü olduğu işçi sayısı, toplam işçi sayısına göre hesaplanır.</a:t>
            </a:r>
          </a:p>
          <a:p>
            <a:pPr eaLnBrk="1" hangingPunct="1"/>
            <a:endParaRPr lang="tr-TR"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44035"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15) ISO 9000-ISO 14001-OHSAS 18001 ortak yanları nelerdir?</a:t>
            </a:r>
          </a:p>
          <a:p>
            <a:pPr algn="l" eaLnBrk="1" hangingPunct="1"/>
            <a:r>
              <a:rPr lang="tr-TR" smtClean="0">
                <a:solidFill>
                  <a:schemeClr val="tx1"/>
                </a:solidFill>
              </a:rPr>
              <a:t>A)Toplumun bilinçlendirilmesi, Acil durum</a:t>
            </a:r>
          </a:p>
          <a:p>
            <a:pPr algn="l" eaLnBrk="1" hangingPunct="1"/>
            <a:r>
              <a:rPr lang="tr-TR" smtClean="0">
                <a:solidFill>
                  <a:schemeClr val="tx1"/>
                </a:solidFill>
              </a:rPr>
              <a:t>B) İş sağlığı ve iş güvenliği, Proses güvenliği</a:t>
            </a:r>
          </a:p>
          <a:p>
            <a:pPr algn="l" eaLnBrk="1" hangingPunct="1"/>
            <a:r>
              <a:rPr lang="tr-TR" smtClean="0">
                <a:solidFill>
                  <a:schemeClr val="tx1"/>
                </a:solidFill>
              </a:rPr>
              <a:t>C) Çevre koruma, Ürün sorumluluğu</a:t>
            </a:r>
          </a:p>
          <a:p>
            <a:pPr algn="l" eaLnBrk="1" hangingPunct="1"/>
            <a:r>
              <a:rPr lang="tr-TR" smtClean="0">
                <a:solidFill>
                  <a:schemeClr val="tx1"/>
                </a:solidFill>
              </a:rPr>
              <a:t>D) İş sağlığı ve iş güvenliği,  Proses güvenliği, Çevre koruma, Acil durum</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42BC83C2-77C0-4B8A-A4B4-1B964FEB6EF3}" type="slidenum">
              <a:rPr lang="tr-TR"/>
              <a:pPr>
                <a:defRPr/>
              </a:pPr>
              <a:t>42</a:t>
            </a:fld>
            <a:endParaRPr lang="tr-TR"/>
          </a:p>
        </p:txBody>
      </p:sp>
      <p:pic>
        <p:nvPicPr>
          <p:cNvPr id="4403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45059"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16) ILO'nun kuruluşu …………, Türkiye’nin ILO’ya üyeliği ……….. yılında gerçekleşmiştir.</a:t>
            </a:r>
          </a:p>
          <a:p>
            <a:pPr algn="l" eaLnBrk="1" hangingPunct="1"/>
            <a:r>
              <a:rPr lang="tr-TR" smtClean="0">
                <a:solidFill>
                  <a:schemeClr val="tx1"/>
                </a:solidFill>
              </a:rPr>
              <a:t>A) 1923  -  1939			B) 1919 - 1949</a:t>
            </a:r>
          </a:p>
          <a:p>
            <a:pPr algn="l" eaLnBrk="1" hangingPunct="1"/>
            <a:r>
              <a:rPr lang="tr-TR" smtClean="0">
                <a:solidFill>
                  <a:schemeClr val="tx1"/>
                </a:solidFill>
              </a:rPr>
              <a:t>C) 1919 -  1939			D) 1946 - 1949</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10B9F0F5-2066-45E2-BD63-E1ACCE1D51CE}" type="slidenum">
              <a:rPr lang="tr-TR"/>
              <a:pPr>
                <a:defRPr/>
              </a:pPr>
              <a:t>43</a:t>
            </a:fld>
            <a:endParaRPr lang="tr-TR"/>
          </a:p>
        </p:txBody>
      </p:sp>
      <p:pic>
        <p:nvPicPr>
          <p:cNvPr id="4506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dirty="0">
                <a:solidFill>
                  <a:schemeClr val="tx1"/>
                </a:solidFill>
              </a:rPr>
              <a:t>17) İşyeri sağlık ve güvenlik birimi ile ortak sağlık ve güvenlik birimi, yürütülecek hizmetler ile ilgili olarak yıllık çalışma planı hazırlar ve hazırlanan plan kimin tarafından onaylanır?</a:t>
            </a:r>
          </a:p>
          <a:p>
            <a:pPr algn="l" eaLnBrk="1" fontAlgn="auto" hangingPunct="1">
              <a:spcAft>
                <a:spcPts val="0"/>
              </a:spcAft>
              <a:buFont typeface="Arial" pitchFamily="34" charset="0"/>
              <a:buNone/>
              <a:defRPr/>
            </a:pPr>
            <a:r>
              <a:rPr lang="tr-TR" dirty="0">
                <a:solidFill>
                  <a:schemeClr val="tx1"/>
                </a:solidFill>
              </a:rPr>
              <a:t>A) Sendika	</a:t>
            </a:r>
          </a:p>
          <a:p>
            <a:pPr algn="l" eaLnBrk="1" fontAlgn="auto" hangingPunct="1">
              <a:spcAft>
                <a:spcPts val="0"/>
              </a:spcAft>
              <a:buFont typeface="Arial" pitchFamily="34" charset="0"/>
              <a:buNone/>
              <a:defRPr/>
            </a:pPr>
            <a:r>
              <a:rPr lang="tr-TR" dirty="0">
                <a:solidFill>
                  <a:schemeClr val="tx1"/>
                </a:solidFill>
              </a:rPr>
              <a:t>B) İşçi temsilcisi</a:t>
            </a:r>
          </a:p>
          <a:p>
            <a:pPr algn="l" eaLnBrk="1" fontAlgn="auto" hangingPunct="1">
              <a:spcAft>
                <a:spcPts val="0"/>
              </a:spcAft>
              <a:buFont typeface="Arial" pitchFamily="34" charset="0"/>
              <a:buNone/>
              <a:defRPr/>
            </a:pPr>
            <a:r>
              <a:rPr lang="tr-TR" dirty="0">
                <a:solidFill>
                  <a:schemeClr val="tx1"/>
                </a:solidFill>
              </a:rPr>
              <a:t>C) İşveren	</a:t>
            </a:r>
          </a:p>
          <a:p>
            <a:pPr algn="l" eaLnBrk="1" fontAlgn="auto" hangingPunct="1">
              <a:spcAft>
                <a:spcPts val="0"/>
              </a:spcAft>
              <a:buFont typeface="Arial" pitchFamily="34" charset="0"/>
              <a:buNone/>
              <a:defRPr/>
            </a:pPr>
            <a:r>
              <a:rPr lang="tr-TR" dirty="0">
                <a:solidFill>
                  <a:schemeClr val="tx1"/>
                </a:solidFill>
              </a:rPr>
              <a:t>D) Çalışma Bölge Müdürlüğü</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617279F1-62EA-481A-809E-68348B001709}" type="slidenum">
              <a:rPr lang="tr-TR"/>
              <a:pPr>
                <a:defRPr/>
              </a:pPr>
              <a:t>44</a:t>
            </a:fld>
            <a:endParaRPr lang="tr-TR"/>
          </a:p>
        </p:txBody>
      </p:sp>
      <p:pic>
        <p:nvPicPr>
          <p:cNvPr id="4608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47107"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18) Sağlık Bakanlığına bağlı Toplum Sağlığı Merkezlerinde işyeri hekimliği hizmeti vermek üzere yetkilendirilen birimlere ne ad verilir?</a:t>
            </a:r>
          </a:p>
          <a:p>
            <a:pPr algn="l" eaLnBrk="1" hangingPunct="1"/>
            <a:r>
              <a:rPr lang="tr-TR" smtClean="0">
                <a:solidFill>
                  <a:schemeClr val="tx1"/>
                </a:solidFill>
              </a:rPr>
              <a:t>A) İşyeri sağlık ve güvenlik birimi (İSGB)</a:t>
            </a:r>
          </a:p>
          <a:p>
            <a:pPr algn="l" eaLnBrk="1" hangingPunct="1"/>
            <a:r>
              <a:rPr lang="tr-TR" smtClean="0">
                <a:solidFill>
                  <a:schemeClr val="tx1"/>
                </a:solidFill>
              </a:rPr>
              <a:t>B) Çalışanların Sağlığı Birimi (ÇSB)</a:t>
            </a:r>
          </a:p>
          <a:p>
            <a:pPr algn="l" eaLnBrk="1" hangingPunct="1"/>
            <a:r>
              <a:rPr lang="tr-TR" smtClean="0">
                <a:solidFill>
                  <a:schemeClr val="tx1"/>
                </a:solidFill>
              </a:rPr>
              <a:t>C) Ortak sağlık ve güvenlik birimi (OSGB)</a:t>
            </a:r>
          </a:p>
          <a:p>
            <a:pPr algn="l" eaLnBrk="1" hangingPunct="1"/>
            <a:r>
              <a:rPr lang="tr-TR" smtClean="0">
                <a:solidFill>
                  <a:schemeClr val="tx1"/>
                </a:solidFill>
              </a:rPr>
              <a:t>D) Hiçbiri</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A3762178-6D01-4859-9B25-C02754477604}" type="slidenum">
              <a:rPr lang="tr-TR"/>
              <a:pPr>
                <a:defRPr/>
              </a:pPr>
              <a:t>45</a:t>
            </a:fld>
            <a:endParaRPr lang="tr-TR"/>
          </a:p>
        </p:txBody>
      </p:sp>
      <p:pic>
        <p:nvPicPr>
          <p:cNvPr id="4710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pPr algn="l" eaLnBrk="1" hangingPunct="1"/>
            <a:r>
              <a:rPr lang="tr-TR" sz="3200" b="1" smtClean="0"/>
              <a:t/>
            </a:r>
            <a:br>
              <a:rPr lang="tr-TR" sz="3200" b="1" smtClean="0"/>
            </a:br>
            <a:r>
              <a:rPr lang="tr-TR" sz="3200" b="1" smtClean="0"/>
              <a:t/>
            </a:r>
            <a:br>
              <a:rPr lang="tr-TR" sz="3200" b="1" smtClean="0"/>
            </a:br>
            <a:r>
              <a:rPr lang="tr-TR" sz="2800" b="1" smtClean="0"/>
              <a:t>TEMEL İŞ SAĞLIĞI HİZMETLERİNİN</a:t>
            </a:r>
            <a:r>
              <a:rPr lang="tr-TR" sz="2800" smtClean="0"/>
              <a:t/>
            </a:r>
            <a:br>
              <a:rPr lang="tr-TR" sz="2800" smtClean="0"/>
            </a:br>
            <a:r>
              <a:rPr lang="tr-TR" sz="2800" b="1" smtClean="0"/>
              <a:t>UYGULAMA USÛL VE ESASLARI HAKKINDA YÖNERGE</a:t>
            </a:r>
            <a:r>
              <a:rPr lang="tr-TR" smtClean="0"/>
              <a:t/>
            </a:r>
            <a:br>
              <a:rPr lang="tr-TR" smtClean="0"/>
            </a:br>
            <a:endParaRPr lang="tr-TR" smtClean="0"/>
          </a:p>
        </p:txBody>
      </p:sp>
      <p:sp>
        <p:nvSpPr>
          <p:cNvPr id="48131" name="2 İçerik Yer Tutucusu"/>
          <p:cNvSpPr>
            <a:spLocks noGrp="1"/>
          </p:cNvSpPr>
          <p:nvPr>
            <p:ph idx="1"/>
          </p:nvPr>
        </p:nvSpPr>
        <p:spPr/>
        <p:txBody>
          <a:bodyPr/>
          <a:lstStyle/>
          <a:p>
            <a:pPr eaLnBrk="1" hangingPunct="1"/>
            <a:r>
              <a:rPr lang="tr-TR" b="1" smtClean="0"/>
              <a:t>MADDE 4- </a:t>
            </a:r>
            <a:r>
              <a:rPr lang="tr-TR" smtClean="0"/>
              <a:t>(1) Bu Yönergede geçen;</a:t>
            </a:r>
          </a:p>
          <a:p>
            <a:pPr eaLnBrk="1" hangingPunct="1"/>
            <a:r>
              <a:rPr lang="tr-TR" smtClean="0"/>
              <a:t>a) Bakanlık: Sağlık Bakanlığını,</a:t>
            </a:r>
          </a:p>
          <a:p>
            <a:pPr eaLnBrk="1" hangingPunct="1"/>
            <a:r>
              <a:rPr lang="tr-TR" smtClean="0"/>
              <a:t>b) Çalışanların Sağlığı Birimi (ÇSB): Çalışma ve Sosyal Güvenlik Bakanlığınca yetkilendirilen toplum sağlığı merkezi bünyesinde, işçi sağlığı ve güvenliği çalışmalarını yürütmek ve işyeri hekimliği hizmeti vermek üzere kurulan birimi, </a:t>
            </a:r>
          </a:p>
          <a:p>
            <a:pPr eaLnBrk="1" hangingPunct="1"/>
            <a:endParaRPr lang="tr-TR"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A</a:t>
            </a:r>
            <a:endParaRPr lang="tr-TR" dirty="0">
              <a:solidFill>
                <a:srgbClr val="FF0000"/>
              </a:solidFill>
            </a:endParaRPr>
          </a:p>
        </p:txBody>
      </p:sp>
      <p:sp>
        <p:nvSpPr>
          <p:cNvPr id="49155"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19) Aşağıdakilerden hangisi ÇASGEM’in görevlerindendir?</a:t>
            </a:r>
          </a:p>
          <a:p>
            <a:pPr algn="l" eaLnBrk="1" hangingPunct="1"/>
            <a:r>
              <a:rPr lang="tr-TR" smtClean="0">
                <a:solidFill>
                  <a:schemeClr val="tx1"/>
                </a:solidFill>
              </a:rPr>
              <a:t>A) İşçi, işveren ve yönetici eğitimlerini yapmak</a:t>
            </a:r>
          </a:p>
          <a:p>
            <a:pPr algn="l" eaLnBrk="1" hangingPunct="1"/>
            <a:r>
              <a:rPr lang="tr-TR" smtClean="0">
                <a:solidFill>
                  <a:schemeClr val="tx1"/>
                </a:solidFill>
              </a:rPr>
              <a:t>B) İş denetimlerini gerçekleştirmek</a:t>
            </a:r>
          </a:p>
          <a:p>
            <a:pPr algn="l" eaLnBrk="1" hangingPunct="1"/>
            <a:r>
              <a:rPr lang="tr-TR" smtClean="0">
                <a:solidFill>
                  <a:schemeClr val="tx1"/>
                </a:solidFill>
              </a:rPr>
              <a:t>C) İşçi ve işveren arasındaki uyuşmazları çözmek</a:t>
            </a:r>
          </a:p>
          <a:p>
            <a:pPr algn="l" eaLnBrk="1" hangingPunct="1"/>
            <a:r>
              <a:rPr lang="tr-TR" smtClean="0">
                <a:solidFill>
                  <a:schemeClr val="tx1"/>
                </a:solidFill>
              </a:rPr>
              <a:t>D) İşyeri ortam ölçümlerini gerçekleştirmek</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F65DBB14-4BDD-429D-9A9A-392BB942AD95}" type="slidenum">
              <a:rPr lang="tr-TR"/>
              <a:pPr>
                <a:defRPr/>
              </a:pPr>
              <a:t>47</a:t>
            </a:fld>
            <a:endParaRPr lang="tr-TR"/>
          </a:p>
        </p:txBody>
      </p:sp>
      <p:pic>
        <p:nvPicPr>
          <p:cNvPr id="4915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50179"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20) İşyeri hekimleri “İşyeri Hekimliği Belgelerini” aldıkları tarihten itibaren kaç yıllık aralıklarla eğitim kurumları tarafından düzenlenecek bilgi yenileme eğitimine katılmak zorundadırlar?</a:t>
            </a:r>
          </a:p>
          <a:p>
            <a:pPr algn="l" eaLnBrk="1" hangingPunct="1"/>
            <a:r>
              <a:rPr lang="tr-TR" smtClean="0">
                <a:solidFill>
                  <a:schemeClr val="tx1"/>
                </a:solidFill>
              </a:rPr>
              <a:t>A) 3	B) 5	C) 7	D) 10</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3DEA855C-3989-4437-8D08-DF8301C81CB7}" type="slidenum">
              <a:rPr lang="tr-TR"/>
              <a:pPr>
                <a:defRPr/>
              </a:pPr>
              <a:t>48</a:t>
            </a:fld>
            <a:endParaRPr lang="tr-TR"/>
          </a:p>
        </p:txBody>
      </p:sp>
      <p:pic>
        <p:nvPicPr>
          <p:cNvPr id="5018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457200" y="274638"/>
            <a:ext cx="8229600" cy="868362"/>
          </a:xfrm>
        </p:spPr>
        <p:txBody>
          <a:bodyPr/>
          <a:lstStyle/>
          <a:p>
            <a:pPr eaLnBrk="1" hangingPunct="1"/>
            <a:r>
              <a:rPr lang="tr-TR" b="1" smtClean="0"/>
              <a:t/>
            </a:r>
            <a:br>
              <a:rPr lang="tr-TR" b="1" smtClean="0"/>
            </a:br>
            <a:r>
              <a:rPr lang="tr-TR" sz="3600" b="1" smtClean="0"/>
              <a:t>MADDE 30 –</a:t>
            </a:r>
            <a:r>
              <a:rPr lang="tr-TR" sz="3600" smtClean="0"/>
              <a:t> </a:t>
            </a:r>
            <a:r>
              <a:rPr lang="tr-TR" sz="3600" b="1" smtClean="0"/>
              <a:t>İşyeri hekimlerinin eğitimleri </a:t>
            </a:r>
            <a:r>
              <a:rPr lang="tr-TR" smtClean="0"/>
              <a:t/>
            </a:r>
            <a:br>
              <a:rPr lang="tr-TR" smtClean="0"/>
            </a:br>
            <a:endParaRPr lang="tr-TR" smtClean="0"/>
          </a:p>
        </p:txBody>
      </p:sp>
      <p:sp>
        <p:nvSpPr>
          <p:cNvPr id="51203" name="2 İçerik Yer Tutucusu"/>
          <p:cNvSpPr>
            <a:spLocks noGrp="1"/>
          </p:cNvSpPr>
          <p:nvPr>
            <p:ph idx="1"/>
          </p:nvPr>
        </p:nvSpPr>
        <p:spPr>
          <a:xfrm>
            <a:off x="457200" y="1214438"/>
            <a:ext cx="8229600" cy="4911725"/>
          </a:xfrm>
        </p:spPr>
        <p:txBody>
          <a:bodyPr/>
          <a:lstStyle/>
          <a:p>
            <a:pPr eaLnBrk="1" hangingPunct="1">
              <a:buFont typeface="Arial" charset="0"/>
              <a:buNone/>
            </a:pPr>
            <a:endParaRPr lang="tr-TR" smtClean="0"/>
          </a:p>
          <a:p>
            <a:pPr eaLnBrk="1" hangingPunct="1">
              <a:buFont typeface="Arial" charset="0"/>
              <a:buNone/>
            </a:pPr>
            <a:r>
              <a:rPr lang="tr-TR" smtClean="0"/>
              <a:t>	(2) İşyeri hekimleri belgelerini aldıkları tarihten itibaren </a:t>
            </a:r>
            <a:r>
              <a:rPr lang="tr-TR" b="1" smtClean="0"/>
              <a:t>beş yıllık aralıklarla </a:t>
            </a:r>
            <a:r>
              <a:rPr lang="tr-TR" smtClean="0"/>
              <a:t>eğitim kurumları tarafından düzenlenecek bilgi yenileme eğitimine katılmak zorundadırlar. Bu eğitimin süresi 30 saatten az olamaz.</a:t>
            </a:r>
          </a:p>
          <a:p>
            <a:pPr eaLnBrk="1" hangingPunct="1"/>
            <a:endParaRPr lang="tr-TR"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fontScale="92500"/>
          </a:bodyPr>
          <a:lstStyle/>
          <a:p>
            <a:pPr algn="l" eaLnBrk="1" fontAlgn="auto" hangingPunct="1">
              <a:spcAft>
                <a:spcPts val="0"/>
              </a:spcAft>
              <a:buFont typeface="Arial" pitchFamily="34" charset="0"/>
              <a:buNone/>
              <a:defRPr/>
            </a:pPr>
            <a:r>
              <a:rPr lang="tr-TR" dirty="0">
                <a:solidFill>
                  <a:schemeClr val="tx1"/>
                </a:solidFill>
              </a:rPr>
              <a:t>4) Çalışma hayatı ve sosyal güvenlik konularında ulusal ve uluslararası düzeyde eğitim, araştırma, inceleme, yayın, dokümantasyon ve danışmanlık faaliyetlerinde bulunarak hizmet veren Çalışma Bakanlığı’na bağlı kuruluş hangisidir?</a:t>
            </a:r>
          </a:p>
          <a:p>
            <a:pPr algn="l" eaLnBrk="1" fontAlgn="auto" hangingPunct="1">
              <a:spcAft>
                <a:spcPts val="0"/>
              </a:spcAft>
              <a:buFont typeface="Arial" pitchFamily="34" charset="0"/>
              <a:buNone/>
              <a:defRPr/>
            </a:pPr>
            <a:r>
              <a:rPr lang="tr-TR" dirty="0">
                <a:solidFill>
                  <a:schemeClr val="tx1"/>
                </a:solidFill>
              </a:rPr>
              <a:t>A) SGK		</a:t>
            </a:r>
          </a:p>
          <a:p>
            <a:pPr algn="l" eaLnBrk="1" fontAlgn="auto" hangingPunct="1">
              <a:spcAft>
                <a:spcPts val="0"/>
              </a:spcAft>
              <a:buFont typeface="Arial" pitchFamily="34" charset="0"/>
              <a:buNone/>
              <a:defRPr/>
            </a:pPr>
            <a:r>
              <a:rPr lang="tr-TR" dirty="0">
                <a:solidFill>
                  <a:schemeClr val="tx1"/>
                </a:solidFill>
              </a:rPr>
              <a:t>B) İş Teftiş Kurulu Başkanlığı</a:t>
            </a:r>
          </a:p>
          <a:p>
            <a:pPr algn="l" eaLnBrk="1" fontAlgn="auto" hangingPunct="1">
              <a:spcAft>
                <a:spcPts val="0"/>
              </a:spcAft>
              <a:buFont typeface="Arial" pitchFamily="34" charset="0"/>
              <a:buNone/>
              <a:defRPr/>
            </a:pPr>
            <a:r>
              <a:rPr lang="tr-TR" dirty="0">
                <a:solidFill>
                  <a:schemeClr val="tx1"/>
                </a:solidFill>
              </a:rPr>
              <a:t>C) İSGÜM	</a:t>
            </a:r>
          </a:p>
          <a:p>
            <a:pPr algn="l" eaLnBrk="1" fontAlgn="auto" hangingPunct="1">
              <a:spcAft>
                <a:spcPts val="0"/>
              </a:spcAft>
              <a:buFont typeface="Arial" pitchFamily="34" charset="0"/>
              <a:buNone/>
              <a:defRPr/>
            </a:pPr>
            <a:r>
              <a:rPr lang="tr-TR" dirty="0">
                <a:solidFill>
                  <a:schemeClr val="tx1"/>
                </a:solidFill>
              </a:rPr>
              <a:t>D) ÇASGEM</a:t>
            </a:r>
          </a:p>
          <a:p>
            <a:pPr algn="l" eaLnBrk="1" fontAlgn="auto" hangingPunct="1">
              <a:spcAft>
                <a:spcPts val="0"/>
              </a:spcAft>
              <a:buFont typeface="Arial" pitchFamily="34" charset="0"/>
              <a:buNone/>
              <a:defRPr/>
            </a:pPr>
            <a:endParaRPr lang="tr-TR" dirty="0">
              <a:solidFill>
                <a:schemeClr val="tx1"/>
              </a:solidFill>
            </a:endParaRP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56C1AD28-9B1C-4DF4-9FDA-E5307DFEC5F6}" type="slidenum">
              <a:rPr lang="tr-TR"/>
              <a:pPr>
                <a:defRPr/>
              </a:pPr>
              <a:t>5</a:t>
            </a:fld>
            <a:endParaRPr lang="tr-TR"/>
          </a:p>
        </p:txBody>
      </p:sp>
      <p:pic>
        <p:nvPicPr>
          <p:cNvPr id="614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fontScale="85000" lnSpcReduction="20000"/>
          </a:bodyPr>
          <a:lstStyle/>
          <a:p>
            <a:pPr algn="l" eaLnBrk="1" fontAlgn="auto" hangingPunct="1">
              <a:spcAft>
                <a:spcPts val="0"/>
              </a:spcAft>
              <a:buFont typeface="Arial" pitchFamily="34" charset="0"/>
              <a:buNone/>
              <a:defRPr/>
            </a:pPr>
            <a:r>
              <a:rPr lang="tr-TR" dirty="0">
                <a:solidFill>
                  <a:schemeClr val="tx1"/>
                </a:solidFill>
              </a:rPr>
              <a:t>21) Aşağıdakilerden hangisi işyeri hekiminin yetkilerinden değildir?</a:t>
            </a:r>
          </a:p>
          <a:p>
            <a:pPr algn="l" eaLnBrk="1" fontAlgn="auto" hangingPunct="1">
              <a:spcAft>
                <a:spcPts val="0"/>
              </a:spcAft>
              <a:buFont typeface="Arial" pitchFamily="34" charset="0"/>
              <a:buNone/>
              <a:defRPr/>
            </a:pPr>
            <a:r>
              <a:rPr lang="tr-TR" dirty="0">
                <a:solidFill>
                  <a:schemeClr val="tx1"/>
                </a:solidFill>
              </a:rPr>
              <a:t>A)Sağlık durumu bakımından yaptığı işle uyumsuz olduğu belirlenen işçilerin, işyerinde uygun bir işte görevlendirilmesini tavsiye eder.</a:t>
            </a:r>
          </a:p>
          <a:p>
            <a:pPr algn="l" eaLnBrk="1" fontAlgn="auto" hangingPunct="1">
              <a:spcAft>
                <a:spcPts val="0"/>
              </a:spcAft>
              <a:buFont typeface="Arial" pitchFamily="34" charset="0"/>
              <a:buNone/>
              <a:defRPr/>
            </a:pPr>
            <a:r>
              <a:rPr lang="tr-TR" dirty="0">
                <a:solidFill>
                  <a:schemeClr val="tx1"/>
                </a:solidFill>
              </a:rPr>
              <a:t>B)İşyerinde çalışanların hayatı ile ilgili yakın tehlike oluşturan bir husus tespit ettiğinde işin geçici olarak durdurulmasını sağlar.</a:t>
            </a:r>
          </a:p>
          <a:p>
            <a:pPr algn="l" eaLnBrk="1" fontAlgn="auto" hangingPunct="1">
              <a:spcAft>
                <a:spcPts val="0"/>
              </a:spcAft>
              <a:buFont typeface="Arial" pitchFamily="34" charset="0"/>
              <a:buNone/>
              <a:defRPr/>
            </a:pPr>
            <a:r>
              <a:rPr lang="tr-TR" dirty="0">
                <a:solidFill>
                  <a:schemeClr val="tx1"/>
                </a:solidFill>
              </a:rPr>
              <a:t>C)Üretim teknolojilerinin planlanmasında iş sağlığı ile ilgili tavsiyelerde bulunur.</a:t>
            </a:r>
          </a:p>
          <a:p>
            <a:pPr algn="l" eaLnBrk="1" fontAlgn="auto" hangingPunct="1">
              <a:spcAft>
                <a:spcPts val="0"/>
              </a:spcAft>
              <a:buFont typeface="Arial" pitchFamily="34" charset="0"/>
              <a:buNone/>
              <a:defRPr/>
            </a:pPr>
            <a:r>
              <a:rPr lang="tr-TR" dirty="0">
                <a:solidFill>
                  <a:schemeClr val="tx1"/>
                </a:solidFill>
              </a:rPr>
              <a:t>D)Görevi gereği işyerinin bütün bölümlerinde iş sağlığı konusunda inceleme ve araştırma yapar.</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A5A67E5B-725F-49A7-B823-9526897C3529}" type="slidenum">
              <a:rPr lang="tr-TR"/>
              <a:pPr>
                <a:defRPr/>
              </a:pPr>
              <a:t>50</a:t>
            </a:fld>
            <a:endParaRPr lang="tr-TR"/>
          </a:p>
        </p:txBody>
      </p:sp>
      <p:pic>
        <p:nvPicPr>
          <p:cNvPr id="5222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a:xfrm>
            <a:off x="285750" y="214313"/>
            <a:ext cx="8229600" cy="857250"/>
          </a:xfrm>
        </p:spPr>
        <p:txBody>
          <a:bodyPr/>
          <a:lstStyle/>
          <a:p>
            <a:pPr eaLnBrk="1" hangingPunct="1"/>
            <a:r>
              <a:rPr lang="tr-TR" smtClean="0"/>
              <a:t/>
            </a:r>
            <a:br>
              <a:rPr lang="tr-TR" smtClean="0"/>
            </a:br>
            <a:r>
              <a:rPr lang="tr-TR" sz="4000" b="1" smtClean="0"/>
              <a:t> </a:t>
            </a:r>
            <a:r>
              <a:rPr lang="tr-TR" sz="3600" b="1" smtClean="0"/>
              <a:t>MADDE 15 - İşyeri hekimlerinin görevleri</a:t>
            </a:r>
            <a:r>
              <a:rPr lang="tr-TR" smtClean="0"/>
              <a:t/>
            </a:r>
            <a:br>
              <a:rPr lang="tr-TR" smtClean="0"/>
            </a:br>
            <a:endParaRPr lang="tr-TR" smtClean="0"/>
          </a:p>
        </p:txBody>
      </p:sp>
      <p:sp>
        <p:nvSpPr>
          <p:cNvPr id="53251" name="2 İçerik Yer Tutucusu"/>
          <p:cNvSpPr>
            <a:spLocks noGrp="1"/>
          </p:cNvSpPr>
          <p:nvPr>
            <p:ph idx="1"/>
          </p:nvPr>
        </p:nvSpPr>
        <p:spPr>
          <a:xfrm>
            <a:off x="457200" y="1143000"/>
            <a:ext cx="8229600" cy="5357813"/>
          </a:xfrm>
        </p:spPr>
        <p:txBody>
          <a:bodyPr/>
          <a:lstStyle/>
          <a:p>
            <a:pPr eaLnBrk="1" hangingPunct="1">
              <a:buFont typeface="Arial" charset="0"/>
              <a:buNone/>
            </a:pPr>
            <a:r>
              <a:rPr lang="tr-TR" sz="2800" smtClean="0"/>
              <a:t>b)Sağlık gözetimi; </a:t>
            </a:r>
          </a:p>
          <a:p>
            <a:pPr eaLnBrk="1" hangingPunct="1">
              <a:buFont typeface="Arial" charset="0"/>
              <a:buNone/>
            </a:pPr>
            <a:r>
              <a:rPr lang="tr-TR" sz="2800" smtClean="0"/>
              <a:t>(3)Sağlık sorunları nedeniyle işe devamsızlık durumlarında işe dönüş muayenesi yaparak eski işinde çalışması sakıncalı bulunanların mevcut sağlık durumlarına uygun bir işte çalıştırılmasını tavsiye etmek, </a:t>
            </a:r>
          </a:p>
          <a:p>
            <a:pPr eaLnBrk="1" hangingPunct="1">
              <a:buFont typeface="Arial" charset="0"/>
              <a:buNone/>
            </a:pPr>
            <a:r>
              <a:rPr lang="tr-TR" sz="2800" smtClean="0"/>
              <a:t>4) Hassas risk grupları, meslek hastalığı tanısı veya şüphesi olanlar, kronik hastalığı olanlar, madde bağımlılığı olanlar, birden fazla iş kazası geçirmiş olanlar gibi işçilerin, uygun işe yerleştirilmeleri için gerekli koruyucu sağlık muayenelerini yaparak rapor düzenlemek,</a:t>
            </a:r>
          </a:p>
          <a:p>
            <a:pPr eaLnBrk="1" hangingPunct="1">
              <a:buFont typeface="Arial" charset="0"/>
              <a:buNone/>
            </a:pPr>
            <a:endParaRPr lang="tr-TR" sz="2800" smtClean="0"/>
          </a:p>
          <a:p>
            <a:pPr eaLnBrk="1" hangingPunct="1"/>
            <a:endParaRPr lang="tr-TR" sz="2800" smtClean="0"/>
          </a:p>
          <a:p>
            <a:pPr eaLnBrk="1" hangingPunct="1"/>
            <a:endParaRPr lang="tr-TR" sz="28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a:xfrm>
            <a:off x="457200" y="274638"/>
            <a:ext cx="8229600" cy="868362"/>
          </a:xfrm>
        </p:spPr>
        <p:txBody>
          <a:bodyPr/>
          <a:lstStyle/>
          <a:p>
            <a:pPr eaLnBrk="1" hangingPunct="1"/>
            <a:r>
              <a:rPr lang="tr-TR" sz="3600" b="1" smtClean="0"/>
              <a:t>MADDE 15 - İşyeri hekimlerinin görevle</a:t>
            </a:r>
            <a:r>
              <a:rPr lang="tr-TR" b="1" smtClean="0"/>
              <a:t>ri</a:t>
            </a:r>
            <a:endParaRPr lang="tr-TR" smtClean="0"/>
          </a:p>
        </p:txBody>
      </p:sp>
      <p:sp>
        <p:nvSpPr>
          <p:cNvPr id="54275" name="2 İçerik Yer Tutucusu"/>
          <p:cNvSpPr>
            <a:spLocks noGrp="1"/>
          </p:cNvSpPr>
          <p:nvPr>
            <p:ph idx="1"/>
          </p:nvPr>
        </p:nvSpPr>
        <p:spPr>
          <a:xfrm>
            <a:off x="457200" y="1071563"/>
            <a:ext cx="8229600" cy="5054600"/>
          </a:xfrm>
        </p:spPr>
        <p:txBody>
          <a:bodyPr/>
          <a:lstStyle/>
          <a:p>
            <a:pPr eaLnBrk="1" hangingPunct="1">
              <a:buFont typeface="Arial" charset="0"/>
              <a:buNone/>
            </a:pPr>
            <a:r>
              <a:rPr lang="tr-TR" sz="2800" smtClean="0"/>
              <a:t>ç) İlgili birimlerle işbirliği; </a:t>
            </a:r>
          </a:p>
          <a:p>
            <a:pPr eaLnBrk="1" hangingPunct="1">
              <a:buFont typeface="Arial" charset="0"/>
              <a:buNone/>
            </a:pPr>
            <a:r>
              <a:rPr lang="tr-TR" sz="2800" smtClean="0"/>
              <a:t>1) İş sağlığı ve güvenliği alanında yapılacak araştırmalara katılmak,</a:t>
            </a:r>
          </a:p>
          <a:p>
            <a:pPr eaLnBrk="1" hangingPunct="1">
              <a:buFont typeface="Arial" charset="0"/>
              <a:buNone/>
            </a:pPr>
            <a:r>
              <a:rPr lang="tr-TR" sz="2800" smtClean="0"/>
              <a:t>3) İş kazaları ve meslek hastalıklarının analizi ile iş uygulamalarının iyileştirilmesine yönelik programların geliştirilmesi çalışmalarına katılmak,</a:t>
            </a:r>
          </a:p>
          <a:p>
            <a:pPr eaLnBrk="1" hangingPunct="1">
              <a:buFont typeface="Arial" charset="0"/>
              <a:buNone/>
            </a:pPr>
            <a:r>
              <a:rPr lang="tr-TR" sz="2800" smtClean="0"/>
              <a:t>4) Yeni teknoloji ve donanımın sağlık açısından değerlendirilmesi ve test edilmesi gibi mevcut uygulamaların iyileştirilmesine yönelik programların geliştirilmesi çalışmalarına katılmak,</a:t>
            </a:r>
          </a:p>
          <a:p>
            <a:pPr eaLnBrk="1" hangingPunct="1">
              <a:buFont typeface="Arial" charset="0"/>
              <a:buNone/>
            </a:pPr>
            <a:endParaRPr lang="tr-TR" smtClean="0"/>
          </a:p>
          <a:p>
            <a:pPr eaLnBrk="1" hangingPunct="1"/>
            <a:endParaRPr lang="tr-TR" smtClean="0"/>
          </a:p>
          <a:p>
            <a:pPr eaLnBrk="1" hangingPunct="1"/>
            <a:endParaRPr lang="tr-T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p:nvPr>
        </p:nvSpPr>
        <p:spPr>
          <a:xfrm>
            <a:off x="457200" y="274638"/>
            <a:ext cx="8229600" cy="868362"/>
          </a:xfrm>
        </p:spPr>
        <p:txBody>
          <a:bodyPr/>
          <a:lstStyle/>
          <a:p>
            <a:pPr eaLnBrk="1" hangingPunct="1"/>
            <a:r>
              <a:rPr lang="tr-TR" sz="3600" b="1" smtClean="0"/>
              <a:t>MADDE 16 - İşyeri hekimlerinin yetkileri</a:t>
            </a:r>
            <a:endParaRPr lang="tr-TR" sz="3600" smtClean="0"/>
          </a:p>
        </p:txBody>
      </p:sp>
      <p:sp>
        <p:nvSpPr>
          <p:cNvPr id="55299" name="2 İçerik Yer Tutucusu"/>
          <p:cNvSpPr>
            <a:spLocks noGrp="1"/>
          </p:cNvSpPr>
          <p:nvPr>
            <p:ph idx="1"/>
          </p:nvPr>
        </p:nvSpPr>
        <p:spPr>
          <a:xfrm>
            <a:off x="457200" y="1214438"/>
            <a:ext cx="8229600" cy="4911725"/>
          </a:xfrm>
        </p:spPr>
        <p:txBody>
          <a:bodyPr/>
          <a:lstStyle/>
          <a:p>
            <a:pPr eaLnBrk="1" hangingPunct="1"/>
            <a:r>
              <a:rPr lang="tr-TR" smtClean="0"/>
              <a:t>b) İşyerinde belirlediği yakın ve hayati tehlike oluşturan hususun acil müdahale gerektirmesi halinde </a:t>
            </a:r>
            <a:r>
              <a:rPr lang="tr-TR" u="sng" smtClean="0"/>
              <a:t>işveren veya işveren vekilinin onayını almak kaydıyla </a:t>
            </a:r>
            <a:r>
              <a:rPr lang="tr-TR" smtClean="0"/>
              <a:t>işi geçici olarak durdurmak,</a:t>
            </a:r>
          </a:p>
          <a:p>
            <a:pPr eaLnBrk="1" hangingPunct="1"/>
            <a:endParaRPr lang="tr-TR" smtClean="0"/>
          </a:p>
          <a:p>
            <a:pPr eaLnBrk="1" hangingPunct="1"/>
            <a:r>
              <a:rPr lang="tr-TR" smtClean="0"/>
              <a:t>c) Görevi gereği işyerinin bütün bölümlerinde iş sağlığı ve güvenliği konusunda inceleme ve araştırma yapmak, gerekli bilgi ve belgelere ulaşmak ve çalışanlarla görüşmek,</a:t>
            </a:r>
          </a:p>
          <a:p>
            <a:pPr eaLnBrk="1" hangingPunct="1"/>
            <a:endParaRPr lang="tr-TR" smtClean="0"/>
          </a:p>
          <a:p>
            <a:pPr eaLnBrk="1" hangingPunct="1"/>
            <a:endParaRPr lang="tr-TR"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fontScale="92500"/>
          </a:bodyPr>
          <a:lstStyle/>
          <a:p>
            <a:pPr algn="l" eaLnBrk="1" fontAlgn="auto" hangingPunct="1">
              <a:spcAft>
                <a:spcPts val="0"/>
              </a:spcAft>
              <a:buFont typeface="Arial" pitchFamily="34" charset="0"/>
              <a:buNone/>
              <a:defRPr/>
            </a:pPr>
            <a:r>
              <a:rPr lang="tr-TR" dirty="0">
                <a:solidFill>
                  <a:schemeClr val="tx1"/>
                </a:solidFill>
              </a:rPr>
              <a:t>22) 4857 Sayılı İş Kanunu'na göre, "İşverenler işyerlerinde meydana gelen iş kazasını ve tespit edilecek meslek hastalığını en geç ..........  içinde yazı ile ......................... bildirmek zorundadırlar."</a:t>
            </a:r>
          </a:p>
          <a:p>
            <a:pPr algn="l" eaLnBrk="1" fontAlgn="auto" hangingPunct="1">
              <a:spcAft>
                <a:spcPts val="0"/>
              </a:spcAft>
              <a:buFont typeface="Arial" pitchFamily="34" charset="0"/>
              <a:buNone/>
              <a:defRPr/>
            </a:pPr>
            <a:r>
              <a:rPr lang="tr-TR" dirty="0">
                <a:solidFill>
                  <a:schemeClr val="tx1"/>
                </a:solidFill>
              </a:rPr>
              <a:t>A) 2 iş günü – İlgili Bölge Müdürlüğü’ne</a:t>
            </a:r>
          </a:p>
          <a:p>
            <a:pPr algn="l" eaLnBrk="1" fontAlgn="auto" hangingPunct="1">
              <a:spcAft>
                <a:spcPts val="0"/>
              </a:spcAft>
              <a:buFont typeface="Arial" pitchFamily="34" charset="0"/>
              <a:buNone/>
              <a:defRPr/>
            </a:pPr>
            <a:r>
              <a:rPr lang="tr-TR" dirty="0">
                <a:solidFill>
                  <a:schemeClr val="tx1"/>
                </a:solidFill>
              </a:rPr>
              <a:t>B) 3 iş günü – Sağlık Bakanlığı’na</a:t>
            </a:r>
          </a:p>
          <a:p>
            <a:pPr algn="l" eaLnBrk="1" fontAlgn="auto" hangingPunct="1">
              <a:spcAft>
                <a:spcPts val="0"/>
              </a:spcAft>
              <a:buFont typeface="Arial" pitchFamily="34" charset="0"/>
              <a:buNone/>
              <a:defRPr/>
            </a:pPr>
            <a:r>
              <a:rPr lang="tr-TR" dirty="0">
                <a:solidFill>
                  <a:schemeClr val="tx1"/>
                </a:solidFill>
              </a:rPr>
              <a:t>C) 3 iş günü – Sosyal Güvenlik Kurumu’na</a:t>
            </a:r>
          </a:p>
          <a:p>
            <a:pPr algn="l" eaLnBrk="1" fontAlgn="auto" hangingPunct="1">
              <a:spcAft>
                <a:spcPts val="0"/>
              </a:spcAft>
              <a:buFont typeface="Arial" pitchFamily="34" charset="0"/>
              <a:buNone/>
              <a:defRPr/>
            </a:pPr>
            <a:r>
              <a:rPr lang="tr-TR" dirty="0">
                <a:solidFill>
                  <a:schemeClr val="tx1"/>
                </a:solidFill>
              </a:rPr>
              <a:t>D) 4 iş günü – İş Sağlığı ve Güvenliği Genel Müdürlüğü'ne</a:t>
            </a:r>
          </a:p>
          <a:p>
            <a:pPr algn="l" eaLnBrk="1" fontAlgn="auto" hangingPunct="1">
              <a:spcAft>
                <a:spcPts val="0"/>
              </a:spcAft>
              <a:buFont typeface="Arial" pitchFamily="34" charset="0"/>
              <a:buNone/>
              <a:defRPr/>
            </a:pPr>
            <a:endParaRPr lang="tr-TR" dirty="0">
              <a:solidFill>
                <a:schemeClr val="tx1"/>
              </a:solidFill>
            </a:endParaRP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8840E649-A3A6-4919-9F19-045938CCA237}" type="slidenum">
              <a:rPr lang="tr-TR"/>
              <a:pPr>
                <a:defRPr/>
              </a:pPr>
              <a:t>54</a:t>
            </a:fld>
            <a:endParaRPr lang="tr-TR"/>
          </a:p>
        </p:txBody>
      </p:sp>
      <p:pic>
        <p:nvPicPr>
          <p:cNvPr id="5632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p:txBody>
          <a:bodyPr/>
          <a:lstStyle/>
          <a:p>
            <a:pPr eaLnBrk="1" hangingPunct="1"/>
            <a:r>
              <a:rPr lang="tr-TR" smtClean="0"/>
              <a:t/>
            </a:r>
            <a:br>
              <a:rPr lang="tr-TR" smtClean="0"/>
            </a:br>
            <a:r>
              <a:rPr lang="tr-TR" smtClean="0"/>
              <a:t>Madde 77 - </a:t>
            </a:r>
            <a:r>
              <a:rPr lang="tr-TR" i="1" smtClean="0"/>
              <a:t>İşverenlerin ve işçilerin yükümlülükleri</a:t>
            </a:r>
            <a:r>
              <a:rPr lang="tr-TR" smtClean="0"/>
              <a:t/>
            </a:r>
            <a:br>
              <a:rPr lang="tr-TR" smtClean="0"/>
            </a:br>
            <a:endParaRPr lang="tr-TR" smtClean="0"/>
          </a:p>
        </p:txBody>
      </p:sp>
      <p:sp>
        <p:nvSpPr>
          <p:cNvPr id="57347" name="2 İçerik Yer Tutucusu"/>
          <p:cNvSpPr>
            <a:spLocks noGrp="1"/>
          </p:cNvSpPr>
          <p:nvPr>
            <p:ph idx="1"/>
          </p:nvPr>
        </p:nvSpPr>
        <p:spPr/>
        <p:txBody>
          <a:bodyPr/>
          <a:lstStyle/>
          <a:p>
            <a:pPr eaLnBrk="1" hangingPunct="1"/>
            <a:r>
              <a:rPr lang="tr-TR" smtClean="0"/>
              <a:t>İşverenler işyerlerinde meydana gelen iş kazasını ve tespit edilecek meslek hastalığını en geç </a:t>
            </a:r>
            <a:r>
              <a:rPr lang="tr-TR" b="1" smtClean="0"/>
              <a:t>iki iş günü </a:t>
            </a:r>
            <a:r>
              <a:rPr lang="tr-TR" smtClean="0"/>
              <a:t>içinde yazı ile </a:t>
            </a:r>
            <a:r>
              <a:rPr lang="tr-TR" b="1" smtClean="0"/>
              <a:t>ilgili bölge müdürlüğüne </a:t>
            </a:r>
            <a:r>
              <a:rPr lang="tr-TR" smtClean="0"/>
              <a:t>bildirmek zorundadırlar.</a:t>
            </a:r>
          </a:p>
          <a:p>
            <a:pPr eaLnBrk="1" hangingPunct="1"/>
            <a:endParaRPr lang="tr-TR"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fontScale="77500" lnSpcReduction="20000"/>
          </a:bodyPr>
          <a:lstStyle/>
          <a:p>
            <a:pPr algn="l" eaLnBrk="1" fontAlgn="auto" hangingPunct="1">
              <a:spcAft>
                <a:spcPts val="0"/>
              </a:spcAft>
              <a:buFont typeface="Arial" pitchFamily="34" charset="0"/>
              <a:buNone/>
              <a:defRPr/>
            </a:pPr>
            <a:r>
              <a:rPr lang="tr-TR" b="1" dirty="0">
                <a:solidFill>
                  <a:schemeClr val="tx1"/>
                </a:solidFill>
              </a:rPr>
              <a:t>23) İş Sağlığı ve Güvenliği Hizmetleri Yönetmeliğine göre aşağıdakilerden hangisi işverenlerin yükümlülüklerinden </a:t>
            </a:r>
            <a:r>
              <a:rPr lang="tr-TR" b="1" u="sng" dirty="0">
                <a:solidFill>
                  <a:schemeClr val="tx1"/>
                </a:solidFill>
              </a:rPr>
              <a:t>değildir</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 </a:t>
            </a:r>
          </a:p>
          <a:p>
            <a:pPr algn="l" eaLnBrk="1" fontAlgn="auto" hangingPunct="1">
              <a:spcAft>
                <a:spcPts val="0"/>
              </a:spcAft>
              <a:buFont typeface="Arial" pitchFamily="34" charset="0"/>
              <a:buNone/>
              <a:defRPr/>
            </a:pPr>
            <a:r>
              <a:rPr lang="tr-TR" dirty="0">
                <a:solidFill>
                  <a:schemeClr val="tx1"/>
                </a:solidFill>
              </a:rPr>
              <a:t>A) İşveren, İşyeri Sağlık ve Güvenlik Birimi ile Ortak Sağlık ve Güvenlik Biriminde görev yapan personelin adı, soyadı, çalışma saatleri ile yetki ve sorumlulukları konusunda işçileri bilgilendirmekle yükümlüdür.</a:t>
            </a:r>
          </a:p>
          <a:p>
            <a:pPr algn="l" eaLnBrk="1" fontAlgn="auto" hangingPunct="1">
              <a:spcAft>
                <a:spcPts val="0"/>
              </a:spcAft>
              <a:buFont typeface="Arial" pitchFamily="34" charset="0"/>
              <a:buNone/>
              <a:defRPr/>
            </a:pPr>
            <a:r>
              <a:rPr lang="tr-TR" dirty="0">
                <a:solidFill>
                  <a:schemeClr val="tx1"/>
                </a:solidFill>
              </a:rPr>
              <a:t>B)İşveren, İşyeri Sağlık ve Güvenlik Birimi personelinin işbirliği içinde çalışmalarını sağlamakla yükümlüdür.</a:t>
            </a:r>
          </a:p>
          <a:p>
            <a:pPr algn="l" eaLnBrk="1" fontAlgn="auto" hangingPunct="1">
              <a:spcAft>
                <a:spcPts val="0"/>
              </a:spcAft>
              <a:buFont typeface="Arial" pitchFamily="34" charset="0"/>
              <a:buNone/>
              <a:defRPr/>
            </a:pPr>
            <a:r>
              <a:rPr lang="tr-TR" dirty="0">
                <a:solidFill>
                  <a:schemeClr val="tx1"/>
                </a:solidFill>
              </a:rPr>
              <a:t>C)İşveren, sağlık ve güvenlikle ilgili konularda işçilerin görüşlerini almak ve katılımlarını sağlamakla yükümlüdür.</a:t>
            </a:r>
          </a:p>
          <a:p>
            <a:pPr algn="l" eaLnBrk="1" fontAlgn="auto" hangingPunct="1">
              <a:spcAft>
                <a:spcPts val="0"/>
              </a:spcAft>
              <a:buFont typeface="Arial" pitchFamily="34" charset="0"/>
              <a:buNone/>
              <a:defRPr/>
            </a:pPr>
            <a:r>
              <a:rPr lang="tr-TR" dirty="0">
                <a:solidFill>
                  <a:schemeClr val="tx1"/>
                </a:solidFill>
              </a:rPr>
              <a:t>D)</a:t>
            </a:r>
            <a:r>
              <a:rPr lang="tr-TR" b="1" dirty="0">
                <a:solidFill>
                  <a:schemeClr val="tx1"/>
                </a:solidFill>
              </a:rPr>
              <a:t> </a:t>
            </a:r>
            <a:r>
              <a:rPr lang="tr-TR" dirty="0">
                <a:solidFill>
                  <a:schemeClr val="tx1"/>
                </a:solidFill>
              </a:rPr>
              <a:t>İşveren, işçilerin kişisel sağlık dosyalarını, işten ayrılma tarihinden itibaren 7 yıl süreyle saklamak zorundadır.</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42284324-7CFA-4EDC-846B-0A04C0BDD11B}" type="slidenum">
              <a:rPr lang="tr-TR"/>
              <a:pPr>
                <a:defRPr/>
              </a:pPr>
              <a:t>56</a:t>
            </a:fld>
            <a:endParaRPr lang="tr-TR"/>
          </a:p>
        </p:txBody>
      </p:sp>
      <p:pic>
        <p:nvPicPr>
          <p:cNvPr id="5837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5939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24) Çok tehlikeli sınıfta yer alan bir işyerinin tam süreli iş sözleşmesiyle çalışan işyeri hekimi istihdamı zorunluluğu kaç işçiden itibaren başlar? </a:t>
            </a:r>
            <a:endParaRPr lang="tr-TR" smtClean="0">
              <a:solidFill>
                <a:schemeClr val="tx1"/>
              </a:solidFill>
            </a:endParaRPr>
          </a:p>
          <a:p>
            <a:pPr algn="l" eaLnBrk="1" hangingPunct="1"/>
            <a:r>
              <a:rPr lang="tr-TR" smtClean="0">
                <a:solidFill>
                  <a:schemeClr val="tx1"/>
                </a:solidFill>
              </a:rPr>
              <a:t>A) 300				B) 1000	</a:t>
            </a:r>
          </a:p>
          <a:p>
            <a:pPr algn="l" eaLnBrk="1" hangingPunct="1"/>
            <a:r>
              <a:rPr lang="tr-TR" smtClean="0">
                <a:solidFill>
                  <a:schemeClr val="tx1"/>
                </a:solidFill>
              </a:rPr>
              <a:t>C) 500				D) 750</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B82ED507-04D6-44A3-976B-A70FD972E149}" type="slidenum">
              <a:rPr lang="tr-TR"/>
              <a:pPr>
                <a:defRPr/>
              </a:pPr>
              <a:t>57</a:t>
            </a:fld>
            <a:endParaRPr lang="tr-TR"/>
          </a:p>
        </p:txBody>
      </p:sp>
      <p:pic>
        <p:nvPicPr>
          <p:cNvPr id="5939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60419"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25) İş sağlığı ve Güvenliği Kurullarında Kurulun sekreteri kimdir?</a:t>
            </a:r>
            <a:endParaRPr lang="tr-TR" smtClean="0">
              <a:solidFill>
                <a:schemeClr val="tx1"/>
              </a:solidFill>
            </a:endParaRPr>
          </a:p>
          <a:p>
            <a:pPr algn="l" eaLnBrk="1" hangingPunct="1"/>
            <a:r>
              <a:rPr lang="tr-TR" smtClean="0">
                <a:solidFill>
                  <a:schemeClr val="tx1"/>
                </a:solidFill>
              </a:rPr>
              <a:t>A)İşveren veya işveren vekili</a:t>
            </a:r>
          </a:p>
          <a:p>
            <a:pPr algn="l" eaLnBrk="1" hangingPunct="1"/>
            <a:r>
              <a:rPr lang="tr-TR" smtClean="0">
                <a:solidFill>
                  <a:schemeClr val="tx1"/>
                </a:solidFill>
              </a:rPr>
              <a:t>B)İş güvenliği uzmanı</a:t>
            </a:r>
          </a:p>
          <a:p>
            <a:pPr algn="l" eaLnBrk="1" hangingPunct="1"/>
            <a:r>
              <a:rPr lang="tr-TR" smtClean="0">
                <a:solidFill>
                  <a:schemeClr val="tx1"/>
                </a:solidFill>
              </a:rPr>
              <a:t>C)İşyeri hekimi </a:t>
            </a:r>
          </a:p>
          <a:p>
            <a:pPr algn="l" eaLnBrk="1" hangingPunct="1"/>
            <a:r>
              <a:rPr lang="tr-TR" smtClean="0">
                <a:solidFill>
                  <a:schemeClr val="tx1"/>
                </a:solidFill>
              </a:rPr>
              <a:t>D)Personel sorumlusu</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67970B6A-94AC-4831-9757-ECCFB65A522B}" type="slidenum">
              <a:rPr lang="tr-TR"/>
              <a:pPr>
                <a:defRPr/>
              </a:pPr>
              <a:t>58</a:t>
            </a:fld>
            <a:endParaRPr lang="tr-TR"/>
          </a:p>
        </p:txBody>
      </p:sp>
      <p:pic>
        <p:nvPicPr>
          <p:cNvPr id="6042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61443"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26) 1973 yılında kabul edilen “İstihdama Kabulde Asgari  Yaşa İlişkin ……..sayılı ILO sözleşmesi ile çocukların çalışabilecekleri en küçük yaşın 15 olması kabul edilmiştir. </a:t>
            </a:r>
            <a:endParaRPr lang="tr-TR" smtClean="0">
              <a:solidFill>
                <a:schemeClr val="tx1"/>
              </a:solidFill>
            </a:endParaRPr>
          </a:p>
          <a:p>
            <a:pPr algn="l" eaLnBrk="1" hangingPunct="1"/>
            <a:r>
              <a:rPr lang="tr-TR" smtClean="0">
                <a:solidFill>
                  <a:schemeClr val="tx1"/>
                </a:solidFill>
              </a:rPr>
              <a:t>A)  155				B) 138</a:t>
            </a:r>
          </a:p>
          <a:p>
            <a:pPr algn="l" eaLnBrk="1" hangingPunct="1"/>
            <a:r>
              <a:rPr lang="tr-TR" smtClean="0">
                <a:solidFill>
                  <a:schemeClr val="tx1"/>
                </a:solidFill>
              </a:rPr>
              <a:t>C)  111				D) 78	</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A53757E8-AE6D-45D3-B882-8621E462BA8A}" type="slidenum">
              <a:rPr lang="tr-TR"/>
              <a:pPr>
                <a:defRPr/>
              </a:pPr>
              <a:t>59</a:t>
            </a:fld>
            <a:endParaRPr lang="tr-TR"/>
          </a:p>
        </p:txBody>
      </p:sp>
      <p:pic>
        <p:nvPicPr>
          <p:cNvPr id="6144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7171"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5) İşçi sağlığı alanında önemli hizmetler veren  uluslararası kuruluşlardan hangisi diğerlerinden daha önce kurulmuştur?</a:t>
            </a:r>
          </a:p>
          <a:p>
            <a:pPr algn="l" eaLnBrk="1" hangingPunct="1"/>
            <a:r>
              <a:rPr lang="tr-TR" smtClean="0">
                <a:solidFill>
                  <a:schemeClr val="tx1"/>
                </a:solidFill>
              </a:rPr>
              <a:t>A) Dünya Sağlık Örgütü (WHO) </a:t>
            </a:r>
            <a:endParaRPr lang="tr-TR" b="1" smtClean="0">
              <a:solidFill>
                <a:schemeClr val="tx1"/>
              </a:solidFill>
            </a:endParaRPr>
          </a:p>
          <a:p>
            <a:pPr algn="l" eaLnBrk="1" hangingPunct="1"/>
            <a:r>
              <a:rPr lang="tr-TR" smtClean="0">
                <a:solidFill>
                  <a:schemeClr val="tx1"/>
                </a:solidFill>
              </a:rPr>
              <a:t>B)  Uluslararası Çalışma Örgütü (ILO) </a:t>
            </a:r>
          </a:p>
          <a:p>
            <a:pPr algn="l" eaLnBrk="1" hangingPunct="1"/>
            <a:r>
              <a:rPr lang="tr-TR" smtClean="0">
                <a:solidFill>
                  <a:schemeClr val="tx1"/>
                </a:solidFill>
              </a:rPr>
              <a:t>C) Avrupa İş Sağlığı ve Güvenliği Ajansı (OSHA)</a:t>
            </a:r>
          </a:p>
          <a:p>
            <a:pPr algn="l" eaLnBrk="1" hangingPunct="1"/>
            <a:r>
              <a:rPr lang="tr-TR" smtClean="0">
                <a:solidFill>
                  <a:schemeClr val="tx1"/>
                </a:solidFill>
              </a:rPr>
              <a:t>D) A.B.D Ulusal İş Sağlığı ve Güvenliği Ajansı (NIOSH)</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886DE8DD-0F36-40E7-BF3B-371957B63886}" type="slidenum">
              <a:rPr lang="tr-TR"/>
              <a:pPr>
                <a:defRPr/>
              </a:pPr>
              <a:t>6</a:t>
            </a:fld>
            <a:endParaRPr lang="tr-TR"/>
          </a:p>
        </p:txBody>
      </p:sp>
      <p:pic>
        <p:nvPicPr>
          <p:cNvPr id="717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62467"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27) Listeler halinde hazırlanmış özel sorularla analizi yapılan tesisin eksiklikleri saptanması şeklinde yapılan risk değerlendirmesine ne ad verilir?</a:t>
            </a:r>
            <a:endParaRPr lang="tr-TR" smtClean="0">
              <a:solidFill>
                <a:schemeClr val="tx1"/>
              </a:solidFill>
            </a:endParaRPr>
          </a:p>
          <a:p>
            <a:pPr algn="l" eaLnBrk="1" hangingPunct="1"/>
            <a:r>
              <a:rPr lang="tr-TR" b="1" smtClean="0">
                <a:solidFill>
                  <a:schemeClr val="tx1"/>
                </a:solidFill>
              </a:rPr>
              <a:t> </a:t>
            </a:r>
            <a:endParaRPr lang="tr-TR" smtClean="0">
              <a:solidFill>
                <a:schemeClr val="tx1"/>
              </a:solidFill>
            </a:endParaRPr>
          </a:p>
          <a:p>
            <a:pPr algn="l" eaLnBrk="1" hangingPunct="1"/>
            <a:r>
              <a:rPr lang="tr-TR" smtClean="0">
                <a:solidFill>
                  <a:schemeClr val="tx1"/>
                </a:solidFill>
              </a:rPr>
              <a:t>A) Matris			B) Check-list</a:t>
            </a:r>
          </a:p>
          <a:p>
            <a:pPr algn="l" eaLnBrk="1" hangingPunct="1"/>
            <a:r>
              <a:rPr lang="tr-TR" smtClean="0">
                <a:solidFill>
                  <a:schemeClr val="tx1"/>
                </a:solidFill>
              </a:rPr>
              <a:t>C) HAZOP			d) ETA</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0FDF3820-7BA7-4D8D-AB5D-0C9C426EFD00}" type="slidenum">
              <a:rPr lang="tr-TR"/>
              <a:pPr>
                <a:defRPr/>
              </a:pPr>
              <a:t>60</a:t>
            </a:fld>
            <a:endParaRPr lang="tr-TR"/>
          </a:p>
        </p:txBody>
      </p:sp>
      <p:pic>
        <p:nvPicPr>
          <p:cNvPr id="6246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fontScale="92500"/>
          </a:bodyPr>
          <a:lstStyle/>
          <a:p>
            <a:pPr algn="l" eaLnBrk="1" fontAlgn="auto" hangingPunct="1">
              <a:spcAft>
                <a:spcPts val="0"/>
              </a:spcAft>
              <a:buFont typeface="Arial" pitchFamily="34" charset="0"/>
              <a:buNone/>
              <a:defRPr/>
            </a:pPr>
            <a:r>
              <a:rPr lang="tr-TR" b="1" dirty="0">
                <a:solidFill>
                  <a:schemeClr val="tx1"/>
                </a:solidFill>
              </a:rPr>
              <a:t>28) Aşağıdakilerden hangisi risk Değerlendirmesinde takım çalışmalarının mahsurlarındandır?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Çalışılması gereken zaman ve maliyet yüksek olur </a:t>
            </a:r>
          </a:p>
          <a:p>
            <a:pPr algn="l" eaLnBrk="1" fontAlgn="auto" hangingPunct="1">
              <a:spcAft>
                <a:spcPts val="0"/>
              </a:spcAft>
              <a:buFont typeface="Arial" pitchFamily="34" charset="0"/>
              <a:buNone/>
              <a:defRPr/>
            </a:pPr>
            <a:r>
              <a:rPr lang="tr-TR" dirty="0">
                <a:solidFill>
                  <a:schemeClr val="tx1"/>
                </a:solidFill>
              </a:rPr>
              <a:t>B) Gerekli bilgi tüm çalışanlar tarafından sağlanabilir</a:t>
            </a:r>
          </a:p>
          <a:p>
            <a:pPr algn="l" eaLnBrk="1" fontAlgn="auto" hangingPunct="1">
              <a:spcAft>
                <a:spcPts val="0"/>
              </a:spcAft>
              <a:buFont typeface="Arial" pitchFamily="34" charset="0"/>
              <a:buNone/>
              <a:defRPr/>
            </a:pPr>
            <a:r>
              <a:rPr lang="tr-TR" dirty="0">
                <a:solidFill>
                  <a:schemeClr val="tx1"/>
                </a:solidFill>
              </a:rPr>
              <a:t>C) Katılanlara aidiyet ve işbirliği ruhu kazandırır</a:t>
            </a:r>
          </a:p>
          <a:p>
            <a:pPr algn="l" eaLnBrk="1" fontAlgn="auto" hangingPunct="1">
              <a:spcAft>
                <a:spcPts val="0"/>
              </a:spcAft>
              <a:buFont typeface="Arial" pitchFamily="34" charset="0"/>
              <a:buNone/>
              <a:defRPr/>
            </a:pPr>
            <a:r>
              <a:rPr lang="tr-TR" dirty="0">
                <a:solidFill>
                  <a:schemeClr val="tx1"/>
                </a:solidFill>
              </a:rPr>
              <a:t>D) Herkesi tatmin edecek sonuçlar elde edilebilir</a:t>
            </a:r>
          </a:p>
        </p:txBody>
      </p:sp>
      <p:sp>
        <p:nvSpPr>
          <p:cNvPr id="6" name="Slayt Numarası Yer Tutucusu 5"/>
          <p:cNvSpPr>
            <a:spLocks noGrp="1"/>
          </p:cNvSpPr>
          <p:nvPr>
            <p:ph type="sldNum" sz="quarter" idx="12"/>
          </p:nvPr>
        </p:nvSpPr>
        <p:spPr/>
        <p:txBody>
          <a:bodyPr/>
          <a:lstStyle/>
          <a:p>
            <a:pPr>
              <a:defRPr/>
            </a:pPr>
            <a:fld id="{DFEC15F5-C149-4CD8-957F-AB181E8D61D8}" type="slidenum">
              <a:rPr lang="tr-TR"/>
              <a:pPr>
                <a:defRPr/>
              </a:pPr>
              <a:t>61</a:t>
            </a:fld>
            <a:endParaRPr lang="tr-TR"/>
          </a:p>
        </p:txBody>
      </p:sp>
      <p:pic>
        <p:nvPicPr>
          <p:cNvPr id="6349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6451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29) “Risk = </a:t>
            </a:r>
            <a:r>
              <a:rPr lang="tr-TR" b="1" u="sng" smtClean="0">
                <a:solidFill>
                  <a:schemeClr val="tx1"/>
                </a:solidFill>
              </a:rPr>
              <a:t>İhtimal</a:t>
            </a:r>
            <a:r>
              <a:rPr lang="tr-TR" b="1" smtClean="0">
                <a:solidFill>
                  <a:schemeClr val="tx1"/>
                </a:solidFill>
              </a:rPr>
              <a:t> x </a:t>
            </a:r>
            <a:r>
              <a:rPr lang="tr-TR" b="1" u="sng" smtClean="0">
                <a:solidFill>
                  <a:schemeClr val="tx1"/>
                </a:solidFill>
              </a:rPr>
              <a:t>Tespit edilebilirlik</a:t>
            </a:r>
            <a:r>
              <a:rPr lang="tr-TR" b="1" smtClean="0">
                <a:solidFill>
                  <a:schemeClr val="tx1"/>
                </a:solidFill>
              </a:rPr>
              <a:t>  x </a:t>
            </a:r>
            <a:r>
              <a:rPr lang="tr-TR" b="1" u="sng" smtClean="0">
                <a:solidFill>
                  <a:schemeClr val="tx1"/>
                </a:solidFill>
              </a:rPr>
              <a:t>Şiddet</a:t>
            </a:r>
            <a:r>
              <a:rPr lang="tr-TR" b="1" smtClean="0">
                <a:solidFill>
                  <a:schemeClr val="tx1"/>
                </a:solidFill>
              </a:rPr>
              <a:t>” formülü hangi risk değerlendirme metodunda kullanılmaktadır?</a:t>
            </a:r>
            <a:endParaRPr lang="tr-TR" smtClean="0">
              <a:solidFill>
                <a:schemeClr val="tx1"/>
              </a:solidFill>
            </a:endParaRPr>
          </a:p>
          <a:p>
            <a:pPr algn="l" eaLnBrk="1" hangingPunct="1"/>
            <a:r>
              <a:rPr lang="tr-TR" b="1" smtClean="0">
                <a:solidFill>
                  <a:schemeClr val="tx1"/>
                </a:solidFill>
              </a:rPr>
              <a:t> </a:t>
            </a:r>
            <a:endParaRPr lang="tr-TR" smtClean="0">
              <a:solidFill>
                <a:schemeClr val="tx1"/>
              </a:solidFill>
            </a:endParaRPr>
          </a:p>
          <a:p>
            <a:pPr algn="l" eaLnBrk="1" hangingPunct="1"/>
            <a:r>
              <a:rPr lang="tr-TR" smtClean="0">
                <a:solidFill>
                  <a:schemeClr val="tx1"/>
                </a:solidFill>
              </a:rPr>
              <a:t>A) Matris		</a:t>
            </a:r>
          </a:p>
          <a:p>
            <a:pPr algn="l" eaLnBrk="1" hangingPunct="1"/>
            <a:r>
              <a:rPr lang="tr-TR" smtClean="0">
                <a:solidFill>
                  <a:schemeClr val="tx1"/>
                </a:solidFill>
              </a:rPr>
              <a:t>B) Hata ağacı analizi</a:t>
            </a:r>
          </a:p>
          <a:p>
            <a:pPr algn="l" eaLnBrk="1" hangingPunct="1"/>
            <a:r>
              <a:rPr lang="tr-TR" smtClean="0">
                <a:solidFill>
                  <a:schemeClr val="tx1"/>
                </a:solidFill>
              </a:rPr>
              <a:t>C) Fine-Kinney		</a:t>
            </a:r>
          </a:p>
          <a:p>
            <a:pPr algn="l" eaLnBrk="1" hangingPunct="1"/>
            <a:r>
              <a:rPr lang="tr-TR" smtClean="0">
                <a:solidFill>
                  <a:schemeClr val="tx1"/>
                </a:solidFill>
              </a:rPr>
              <a:t>D) FMEA</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F7756098-10D4-40C4-B965-B29A65488BD0}" type="slidenum">
              <a:rPr lang="tr-TR"/>
              <a:pPr>
                <a:defRPr/>
              </a:pPr>
              <a:t>62</a:t>
            </a:fld>
            <a:endParaRPr lang="tr-TR"/>
          </a:p>
        </p:txBody>
      </p:sp>
      <p:pic>
        <p:nvPicPr>
          <p:cNvPr id="6451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p:txBody>
          <a:bodyPr/>
          <a:lstStyle/>
          <a:p>
            <a:pPr eaLnBrk="1" hangingPunct="1"/>
            <a:endParaRPr lang="tr-TR" smtClean="0"/>
          </a:p>
        </p:txBody>
      </p:sp>
      <p:sp>
        <p:nvSpPr>
          <p:cNvPr id="65539" name="2 İçerik Yer Tutucusu"/>
          <p:cNvSpPr>
            <a:spLocks noGrp="1"/>
          </p:cNvSpPr>
          <p:nvPr>
            <p:ph idx="1"/>
          </p:nvPr>
        </p:nvSpPr>
        <p:spPr/>
        <p:txBody>
          <a:bodyPr/>
          <a:lstStyle/>
          <a:p>
            <a:pPr eaLnBrk="1" hangingPunct="1"/>
            <a:r>
              <a:rPr lang="tr-TR" smtClean="0"/>
              <a:t>FMEA (Failure Mode and Effects Analysis)</a:t>
            </a:r>
          </a:p>
          <a:p>
            <a:pPr eaLnBrk="1" hangingPunct="1"/>
            <a:r>
              <a:rPr lang="tr-TR" smtClean="0"/>
              <a:t>Hata türleri ve etkileri analizi</a:t>
            </a:r>
          </a:p>
          <a:p>
            <a:pPr eaLnBrk="1" hangingPunct="1"/>
            <a:r>
              <a:rPr lang="tr-TR" smtClean="0"/>
              <a:t>İhtimal x Şiddet X Tespit Edilebilirlik (Hatanın istenmeyen sonuçlara sebep olmadan tespit edilebilme derecesi)</a:t>
            </a:r>
          </a:p>
          <a:p>
            <a:pPr eaLnBrk="1" hangingPunct="1"/>
            <a:r>
              <a:rPr lang="tr-TR" smtClean="0"/>
              <a:t>Matris : İhtimal X Sonucun Derecesi</a:t>
            </a:r>
          </a:p>
          <a:p>
            <a:pPr eaLnBrk="1" hangingPunct="1"/>
            <a:endParaRPr lang="tr-TR"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p:txBody>
          <a:bodyPr/>
          <a:lstStyle/>
          <a:p>
            <a:pPr eaLnBrk="1" hangingPunct="1"/>
            <a:endParaRPr lang="tr-TR" smtClean="0"/>
          </a:p>
        </p:txBody>
      </p:sp>
      <p:sp>
        <p:nvSpPr>
          <p:cNvPr id="66563" name="2 İçerik Yer Tutucusu"/>
          <p:cNvSpPr>
            <a:spLocks noGrp="1"/>
          </p:cNvSpPr>
          <p:nvPr>
            <p:ph idx="1"/>
          </p:nvPr>
        </p:nvSpPr>
        <p:spPr/>
        <p:txBody>
          <a:bodyPr/>
          <a:lstStyle/>
          <a:p>
            <a:pPr eaLnBrk="1" hangingPunct="1"/>
            <a:r>
              <a:rPr lang="tr-TR" smtClean="0"/>
              <a:t>Hata Ağacı (FTA): Olmaması istenen  tepe olay saptanıp, bu olaya neden olabilecek tüm faktörlerin analizi</a:t>
            </a:r>
          </a:p>
          <a:p>
            <a:pPr eaLnBrk="1" hangingPunct="1"/>
            <a:r>
              <a:rPr lang="tr-TR" smtClean="0"/>
              <a:t>Fine –Kinney : İhtimal x Frekans x Sonuçların derecesi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67587"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30) Risk değerlendirme çalışmaları ne tür uygulamadır?</a:t>
            </a:r>
            <a:endParaRPr lang="tr-TR" smtClean="0">
              <a:solidFill>
                <a:schemeClr val="tx1"/>
              </a:solidFill>
            </a:endParaRPr>
          </a:p>
          <a:p>
            <a:pPr algn="l" eaLnBrk="1" hangingPunct="1"/>
            <a:r>
              <a:rPr lang="tr-TR" smtClean="0">
                <a:solidFill>
                  <a:schemeClr val="tx1"/>
                </a:solidFill>
              </a:rPr>
              <a:t>A) Reaktif	</a:t>
            </a:r>
          </a:p>
          <a:p>
            <a:pPr algn="l" eaLnBrk="1" hangingPunct="1"/>
            <a:r>
              <a:rPr lang="tr-TR" smtClean="0">
                <a:solidFill>
                  <a:schemeClr val="tx1"/>
                </a:solidFill>
              </a:rPr>
              <a:t>B) İstatistiksel 	</a:t>
            </a:r>
          </a:p>
          <a:p>
            <a:pPr algn="l" eaLnBrk="1" hangingPunct="1"/>
            <a:r>
              <a:rPr lang="tr-TR" smtClean="0">
                <a:solidFill>
                  <a:schemeClr val="tx1"/>
                </a:solidFill>
              </a:rPr>
              <a:t>C) Proaktif	</a:t>
            </a:r>
          </a:p>
          <a:p>
            <a:pPr algn="l" eaLnBrk="1" hangingPunct="1"/>
            <a:r>
              <a:rPr lang="tr-TR" smtClean="0">
                <a:solidFill>
                  <a:schemeClr val="tx1"/>
                </a:solidFill>
              </a:rPr>
              <a:t>D) Zarar gördükten sonra önlem alan</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15DF7C90-62BD-4589-9827-49ED90D8B6F5}" type="slidenum">
              <a:rPr lang="tr-TR"/>
              <a:pPr>
                <a:defRPr/>
              </a:pPr>
              <a:t>65</a:t>
            </a:fld>
            <a:endParaRPr lang="tr-TR"/>
          </a:p>
        </p:txBody>
      </p:sp>
      <p:pic>
        <p:nvPicPr>
          <p:cNvPr id="6758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6861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31) Risk matrisinde sarı renkte olan risk hangi risk grubuna girmektedir?</a:t>
            </a:r>
            <a:endParaRPr lang="tr-TR" smtClean="0">
              <a:solidFill>
                <a:schemeClr val="tx1"/>
              </a:solidFill>
            </a:endParaRPr>
          </a:p>
          <a:p>
            <a:pPr algn="l" eaLnBrk="1" hangingPunct="1"/>
            <a:r>
              <a:rPr lang="tr-TR" smtClean="0">
                <a:solidFill>
                  <a:schemeClr val="tx1"/>
                </a:solidFill>
              </a:rPr>
              <a:t>A) Dikkate değer risk</a:t>
            </a:r>
          </a:p>
          <a:p>
            <a:pPr algn="l" eaLnBrk="1" hangingPunct="1"/>
            <a:r>
              <a:rPr lang="tr-TR" smtClean="0">
                <a:solidFill>
                  <a:schemeClr val="tx1"/>
                </a:solidFill>
              </a:rPr>
              <a:t>B) Kabul edilebilir risk</a:t>
            </a:r>
          </a:p>
          <a:p>
            <a:pPr algn="l" eaLnBrk="1" hangingPunct="1"/>
            <a:r>
              <a:rPr lang="tr-TR" smtClean="0">
                <a:solidFill>
                  <a:schemeClr val="tx1"/>
                </a:solidFill>
              </a:rPr>
              <a:t>C) Kabul edilemez risk</a:t>
            </a:r>
          </a:p>
          <a:p>
            <a:pPr algn="l" eaLnBrk="1" hangingPunct="1"/>
            <a:r>
              <a:rPr lang="tr-TR" smtClean="0">
                <a:solidFill>
                  <a:schemeClr val="tx1"/>
                </a:solidFill>
              </a:rPr>
              <a:t>D) Öngörülen risk</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26021A4F-AB67-4ECF-A060-A4433525180F}" type="slidenum">
              <a:rPr lang="tr-TR"/>
              <a:pPr>
                <a:defRPr/>
              </a:pPr>
              <a:t>66</a:t>
            </a:fld>
            <a:endParaRPr lang="tr-TR"/>
          </a:p>
        </p:txBody>
      </p:sp>
      <p:pic>
        <p:nvPicPr>
          <p:cNvPr id="6861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p:txBody>
          <a:bodyPr/>
          <a:lstStyle/>
          <a:p>
            <a:pPr eaLnBrk="1" hangingPunct="1"/>
            <a:endParaRPr lang="tr-TR" smtClean="0"/>
          </a:p>
        </p:txBody>
      </p:sp>
      <p:sp>
        <p:nvSpPr>
          <p:cNvPr id="69635" name="2 İçerik Yer Tutucusu"/>
          <p:cNvSpPr>
            <a:spLocks noGrp="1"/>
          </p:cNvSpPr>
          <p:nvPr>
            <p:ph idx="1"/>
          </p:nvPr>
        </p:nvSpPr>
        <p:spPr/>
        <p:txBody>
          <a:bodyPr/>
          <a:lstStyle/>
          <a:p>
            <a:pPr eaLnBrk="1" hangingPunct="1"/>
            <a:r>
              <a:rPr lang="tr-TR" smtClean="0"/>
              <a:t>Kırmızı: Kabul edilemez risk</a:t>
            </a:r>
          </a:p>
          <a:p>
            <a:pPr eaLnBrk="1" hangingPunct="1"/>
            <a:r>
              <a:rPr lang="tr-TR" smtClean="0"/>
              <a:t>Sarı: Kabul edilebilir risk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fontScale="92500"/>
          </a:bodyPr>
          <a:lstStyle/>
          <a:p>
            <a:pPr algn="l" eaLnBrk="1" fontAlgn="auto" hangingPunct="1">
              <a:spcAft>
                <a:spcPts val="0"/>
              </a:spcAft>
              <a:buFont typeface="Arial" pitchFamily="34" charset="0"/>
              <a:buNone/>
              <a:defRPr/>
            </a:pPr>
            <a:r>
              <a:rPr lang="tr-TR" b="1" dirty="0">
                <a:solidFill>
                  <a:schemeClr val="tx1"/>
                </a:solidFill>
              </a:rPr>
              <a:t>32) Bir işçinin kanında kurşun düzeyi ilgili yönetmelikte belirtilenden daha yüksek çıkmıştır. Bu işçiyi meslek hastalığından korumak için işyeri hekiminin aşağıdaki önerilerden hangisini yapması doğru </a:t>
            </a:r>
            <a:r>
              <a:rPr lang="tr-TR" b="1" u="sng" dirty="0">
                <a:solidFill>
                  <a:schemeClr val="tx1"/>
                </a:solidFill>
              </a:rPr>
              <a:t>değildir</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İşçinin görev yerinin değiştirilmesi</a:t>
            </a:r>
          </a:p>
          <a:p>
            <a:pPr algn="l" eaLnBrk="1" fontAlgn="auto" hangingPunct="1">
              <a:spcAft>
                <a:spcPts val="0"/>
              </a:spcAft>
              <a:buFont typeface="Arial" pitchFamily="34" charset="0"/>
              <a:buNone/>
              <a:defRPr/>
            </a:pPr>
            <a:r>
              <a:rPr lang="tr-TR" dirty="0">
                <a:solidFill>
                  <a:schemeClr val="tx1"/>
                </a:solidFill>
              </a:rPr>
              <a:t>B) İşçinin meslek hastalıkları hastanesine sevki</a:t>
            </a:r>
          </a:p>
          <a:p>
            <a:pPr algn="l" eaLnBrk="1" fontAlgn="auto" hangingPunct="1">
              <a:spcAft>
                <a:spcPts val="0"/>
              </a:spcAft>
              <a:buFont typeface="Arial" pitchFamily="34" charset="0"/>
              <a:buNone/>
              <a:defRPr/>
            </a:pPr>
            <a:r>
              <a:rPr lang="tr-TR" dirty="0">
                <a:solidFill>
                  <a:schemeClr val="tx1"/>
                </a:solidFill>
              </a:rPr>
              <a:t>C) İşçinin işten çıkarılması</a:t>
            </a:r>
          </a:p>
          <a:p>
            <a:pPr algn="l" eaLnBrk="1" fontAlgn="auto" hangingPunct="1">
              <a:spcAft>
                <a:spcPts val="0"/>
              </a:spcAft>
              <a:buFont typeface="Arial" pitchFamily="34" charset="0"/>
              <a:buNone/>
              <a:defRPr/>
            </a:pPr>
            <a:r>
              <a:rPr lang="tr-TR" dirty="0">
                <a:solidFill>
                  <a:schemeClr val="tx1"/>
                </a:solidFill>
              </a:rPr>
              <a:t>D )İşçinin kullandığı kişisel korucunun kontrolü</a:t>
            </a:r>
          </a:p>
        </p:txBody>
      </p:sp>
      <p:sp>
        <p:nvSpPr>
          <p:cNvPr id="6" name="Slayt Numarası Yer Tutucusu 5"/>
          <p:cNvSpPr>
            <a:spLocks noGrp="1"/>
          </p:cNvSpPr>
          <p:nvPr>
            <p:ph type="sldNum" sz="quarter" idx="12"/>
          </p:nvPr>
        </p:nvSpPr>
        <p:spPr/>
        <p:txBody>
          <a:bodyPr/>
          <a:lstStyle/>
          <a:p>
            <a:pPr>
              <a:defRPr/>
            </a:pPr>
            <a:fld id="{F9B44F42-3ACA-41AA-8F27-F2AE750BAFD8}" type="slidenum">
              <a:rPr lang="tr-TR"/>
              <a:pPr>
                <a:defRPr/>
              </a:pPr>
              <a:t>68</a:t>
            </a:fld>
            <a:endParaRPr lang="tr-TR"/>
          </a:p>
        </p:txBody>
      </p:sp>
      <p:pic>
        <p:nvPicPr>
          <p:cNvPr id="7066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fontScale="92500" lnSpcReduction="20000"/>
          </a:bodyPr>
          <a:lstStyle/>
          <a:p>
            <a:pPr algn="l" eaLnBrk="1" fontAlgn="auto" hangingPunct="1">
              <a:spcAft>
                <a:spcPts val="0"/>
              </a:spcAft>
              <a:buFont typeface="Arial" pitchFamily="34" charset="0"/>
              <a:buNone/>
              <a:defRPr/>
            </a:pPr>
            <a:r>
              <a:rPr lang="tr-TR" b="1" dirty="0">
                <a:solidFill>
                  <a:schemeClr val="tx1"/>
                </a:solidFill>
              </a:rPr>
              <a:t>33) Hangisi biyolojik izleme metotlarının prensiplerinden </a:t>
            </a:r>
            <a:r>
              <a:rPr lang="tr-TR" b="1" u="sng" dirty="0">
                <a:solidFill>
                  <a:schemeClr val="tx1"/>
                </a:solidFill>
              </a:rPr>
              <a:t>değildir</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Kimyasal etkene maruz kalmış işçinin kan veya idrarındaki (ender olarak süt, tükürük, salya veya yağ dokusundaki) kimyasal madde miktarının ölçülmesi</a:t>
            </a:r>
          </a:p>
          <a:p>
            <a:pPr algn="l" eaLnBrk="1" fontAlgn="auto" hangingPunct="1">
              <a:spcAft>
                <a:spcPts val="0"/>
              </a:spcAft>
              <a:buFont typeface="Arial" pitchFamily="34" charset="0"/>
              <a:buNone/>
              <a:defRPr/>
            </a:pPr>
            <a:r>
              <a:rPr lang="tr-TR" dirty="0">
                <a:solidFill>
                  <a:schemeClr val="tx1"/>
                </a:solidFill>
              </a:rPr>
              <a:t>B) Maruziyet süresin belirlenmesi </a:t>
            </a:r>
          </a:p>
          <a:p>
            <a:pPr algn="l" eaLnBrk="1" fontAlgn="auto" hangingPunct="1">
              <a:spcAft>
                <a:spcPts val="0"/>
              </a:spcAft>
              <a:buFont typeface="Arial" pitchFamily="34" charset="0"/>
              <a:buNone/>
              <a:defRPr/>
            </a:pPr>
            <a:r>
              <a:rPr lang="tr-TR" dirty="0">
                <a:solidFill>
                  <a:schemeClr val="tx1"/>
                </a:solidFill>
              </a:rPr>
              <a:t>C) Aynı vücut sıvılarında kimyasalın birden fazla </a:t>
            </a:r>
            <a:r>
              <a:rPr lang="tr-TR" dirty="0" err="1">
                <a:solidFill>
                  <a:schemeClr val="tx1"/>
                </a:solidFill>
              </a:rPr>
              <a:t>metabolitinin</a:t>
            </a:r>
            <a:r>
              <a:rPr lang="tr-TR" dirty="0">
                <a:solidFill>
                  <a:schemeClr val="tx1"/>
                </a:solidFill>
              </a:rPr>
              <a:t> miktarının ölçülmesi</a:t>
            </a:r>
          </a:p>
          <a:p>
            <a:pPr algn="l" eaLnBrk="1" fontAlgn="auto" hangingPunct="1">
              <a:spcAft>
                <a:spcPts val="0"/>
              </a:spcAft>
              <a:buFont typeface="Arial" pitchFamily="34" charset="0"/>
              <a:buNone/>
              <a:defRPr/>
            </a:pPr>
            <a:r>
              <a:rPr lang="tr-TR" dirty="0">
                <a:solidFill>
                  <a:schemeClr val="tx1"/>
                </a:solidFill>
              </a:rPr>
              <a:t>D) </a:t>
            </a:r>
            <a:r>
              <a:rPr lang="tr-TR" dirty="0" err="1">
                <a:solidFill>
                  <a:schemeClr val="tx1"/>
                </a:solidFill>
              </a:rPr>
              <a:t>Alveolar</a:t>
            </a:r>
            <a:r>
              <a:rPr lang="tr-TR" dirty="0">
                <a:solidFill>
                  <a:schemeClr val="tx1"/>
                </a:solidFill>
              </a:rPr>
              <a:t> hava içindeki organik </a:t>
            </a:r>
            <a:r>
              <a:rPr lang="tr-TR" dirty="0" err="1">
                <a:solidFill>
                  <a:schemeClr val="tx1"/>
                </a:solidFill>
              </a:rPr>
              <a:t>solvent</a:t>
            </a:r>
            <a:r>
              <a:rPr lang="tr-TR" dirty="0">
                <a:solidFill>
                  <a:schemeClr val="tx1"/>
                </a:solidFill>
              </a:rPr>
              <a:t> konsantrasyonunun ölçülmesi</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6D80D1D4-3013-4C75-A861-DAE8FCD0567B}" type="slidenum">
              <a:rPr lang="tr-TR"/>
              <a:pPr>
                <a:defRPr/>
              </a:pPr>
              <a:t>69</a:t>
            </a:fld>
            <a:endParaRPr lang="tr-TR"/>
          </a:p>
        </p:txBody>
      </p:sp>
      <p:pic>
        <p:nvPicPr>
          <p:cNvPr id="7168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C</a:t>
            </a:r>
          </a:p>
        </p:txBody>
      </p:sp>
      <p:sp>
        <p:nvSpPr>
          <p:cNvPr id="8195"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6) İş sağlığı ve güvenliğini en dolaysız biçimde güvence altına alan “Sosyal Güvenlik Hakkı” nı düzenleyen Anayasa maddesi hangisidir?</a:t>
            </a:r>
          </a:p>
          <a:p>
            <a:pPr algn="l" eaLnBrk="1" hangingPunct="1"/>
            <a:r>
              <a:rPr lang="tr-TR" smtClean="0">
                <a:solidFill>
                  <a:schemeClr val="tx1"/>
                </a:solidFill>
              </a:rPr>
              <a:t>A) 17. madde			B) 65. madde</a:t>
            </a:r>
          </a:p>
          <a:p>
            <a:pPr algn="l" eaLnBrk="1" hangingPunct="1"/>
            <a:r>
              <a:rPr lang="tr-TR" smtClean="0">
                <a:solidFill>
                  <a:schemeClr val="tx1"/>
                </a:solidFill>
              </a:rPr>
              <a:t>C) 60. madde			D) 50. madde</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04A9DF9E-3470-4BD4-9F98-0BA35941BBCA}" type="slidenum">
              <a:rPr lang="tr-TR"/>
              <a:pPr>
                <a:defRPr/>
              </a:pPr>
              <a:t>7</a:t>
            </a:fld>
            <a:endParaRPr lang="tr-TR"/>
          </a:p>
        </p:txBody>
      </p:sp>
      <p:pic>
        <p:nvPicPr>
          <p:cNvPr id="819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34) Aşağıdaki işlemlerden hangisi sağlık gözetimi kapsamında </a:t>
            </a:r>
            <a:r>
              <a:rPr lang="tr-TR" b="1" u="sng" dirty="0">
                <a:solidFill>
                  <a:schemeClr val="tx1"/>
                </a:solidFill>
              </a:rPr>
              <a:t>değildir</a:t>
            </a:r>
            <a:r>
              <a:rPr lang="tr-TR" b="1" dirty="0">
                <a:solidFill>
                  <a:schemeClr val="tx1"/>
                </a:solidFill>
              </a:rPr>
              <a:t>?</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İşçinin maruz kaldığı gürültü düzeyinin </a:t>
            </a:r>
            <a:r>
              <a:rPr lang="tr-TR" dirty="0" err="1">
                <a:solidFill>
                  <a:schemeClr val="tx1"/>
                </a:solidFill>
              </a:rPr>
              <a:t>dozimetre</a:t>
            </a:r>
            <a:r>
              <a:rPr lang="tr-TR" dirty="0">
                <a:solidFill>
                  <a:schemeClr val="tx1"/>
                </a:solidFill>
              </a:rPr>
              <a:t> ile ölçümü</a:t>
            </a:r>
          </a:p>
          <a:p>
            <a:pPr algn="l" eaLnBrk="1" fontAlgn="auto" hangingPunct="1">
              <a:spcAft>
                <a:spcPts val="0"/>
              </a:spcAft>
              <a:buFont typeface="Arial" pitchFamily="34" charset="0"/>
              <a:buNone/>
              <a:defRPr/>
            </a:pPr>
            <a:r>
              <a:rPr lang="tr-TR" dirty="0">
                <a:solidFill>
                  <a:schemeClr val="tx1"/>
                </a:solidFill>
              </a:rPr>
              <a:t>B) İşyeri gürültü haritasının çıkarılması </a:t>
            </a:r>
          </a:p>
          <a:p>
            <a:pPr algn="l" eaLnBrk="1" fontAlgn="auto" hangingPunct="1">
              <a:spcAft>
                <a:spcPts val="0"/>
              </a:spcAft>
              <a:buFont typeface="Arial" pitchFamily="34" charset="0"/>
              <a:buNone/>
              <a:defRPr/>
            </a:pPr>
            <a:r>
              <a:rPr lang="tr-TR" dirty="0">
                <a:solidFill>
                  <a:schemeClr val="tx1"/>
                </a:solidFill>
              </a:rPr>
              <a:t>C) Odyometre ile işçinin işitme kaybının ölçümü</a:t>
            </a:r>
          </a:p>
          <a:p>
            <a:pPr algn="l" eaLnBrk="1" fontAlgn="auto" hangingPunct="1">
              <a:spcAft>
                <a:spcPts val="0"/>
              </a:spcAft>
              <a:buFont typeface="Arial" pitchFamily="34" charset="0"/>
              <a:buNone/>
              <a:defRPr/>
            </a:pPr>
            <a:r>
              <a:rPr lang="tr-TR" dirty="0">
                <a:solidFill>
                  <a:schemeClr val="tx1"/>
                </a:solidFill>
              </a:rPr>
              <a:t>D) İşçilere gürültünün zararları hakkında eğitim verilmesi</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F7CEA6BB-07F2-4E11-A783-3213A7641A63}" type="slidenum">
              <a:rPr lang="tr-TR"/>
              <a:pPr>
                <a:defRPr/>
              </a:pPr>
              <a:t>70</a:t>
            </a:fld>
            <a:endParaRPr lang="tr-TR"/>
          </a:p>
        </p:txBody>
      </p:sp>
      <p:pic>
        <p:nvPicPr>
          <p:cNvPr id="7270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7373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35) Aşağıdakilerden hangisi çalışma ortamı gözetimi uygulamalarından birisidir?</a:t>
            </a:r>
            <a:endParaRPr lang="tr-TR" smtClean="0">
              <a:solidFill>
                <a:schemeClr val="tx1"/>
              </a:solidFill>
            </a:endParaRPr>
          </a:p>
          <a:p>
            <a:pPr algn="l" eaLnBrk="1" hangingPunct="1"/>
            <a:r>
              <a:rPr lang="tr-TR" smtClean="0">
                <a:solidFill>
                  <a:schemeClr val="tx1"/>
                </a:solidFill>
              </a:rPr>
              <a:t>A) Periyodik araç muayeneleri</a:t>
            </a:r>
          </a:p>
          <a:p>
            <a:pPr algn="l" eaLnBrk="1" hangingPunct="1"/>
            <a:r>
              <a:rPr lang="tr-TR" smtClean="0">
                <a:solidFill>
                  <a:schemeClr val="tx1"/>
                </a:solidFill>
              </a:rPr>
              <a:t>B) Portör taramaları</a:t>
            </a:r>
          </a:p>
          <a:p>
            <a:pPr algn="l" eaLnBrk="1" hangingPunct="1"/>
            <a:r>
              <a:rPr lang="tr-TR" smtClean="0">
                <a:solidFill>
                  <a:schemeClr val="tx1"/>
                </a:solidFill>
              </a:rPr>
              <a:t>C) Kurşunla çalışan işçilerin sağlık kontrolleri</a:t>
            </a:r>
          </a:p>
          <a:p>
            <a:pPr algn="l" eaLnBrk="1" hangingPunct="1"/>
            <a:r>
              <a:rPr lang="tr-TR" smtClean="0">
                <a:solidFill>
                  <a:schemeClr val="tx1"/>
                </a:solidFill>
              </a:rPr>
              <a:t>D) Periyodik solunum fonksiyon testler</a:t>
            </a:r>
          </a:p>
        </p:txBody>
      </p:sp>
      <p:sp>
        <p:nvSpPr>
          <p:cNvPr id="6" name="Slayt Numarası Yer Tutucusu 5"/>
          <p:cNvSpPr>
            <a:spLocks noGrp="1"/>
          </p:cNvSpPr>
          <p:nvPr>
            <p:ph type="sldNum" sz="quarter" idx="12"/>
          </p:nvPr>
        </p:nvSpPr>
        <p:spPr/>
        <p:txBody>
          <a:bodyPr/>
          <a:lstStyle/>
          <a:p>
            <a:pPr>
              <a:defRPr/>
            </a:pPr>
            <a:fld id="{FC378377-158F-49FA-B342-B2592E925674}" type="slidenum">
              <a:rPr lang="tr-TR"/>
              <a:pPr>
                <a:defRPr/>
              </a:pPr>
              <a:t>71</a:t>
            </a:fld>
            <a:endParaRPr lang="tr-TR"/>
          </a:p>
        </p:txBody>
      </p:sp>
      <p:pic>
        <p:nvPicPr>
          <p:cNvPr id="7373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fontScale="70000" lnSpcReduction="20000"/>
          </a:bodyPr>
          <a:lstStyle/>
          <a:p>
            <a:pPr algn="l" eaLnBrk="1" fontAlgn="auto" hangingPunct="1">
              <a:spcAft>
                <a:spcPts val="0"/>
              </a:spcAft>
              <a:buFont typeface="Arial" pitchFamily="34" charset="0"/>
              <a:buNone/>
              <a:defRPr/>
            </a:pPr>
            <a:r>
              <a:rPr lang="tr-TR" b="1" dirty="0">
                <a:solidFill>
                  <a:schemeClr val="tx1"/>
                </a:solidFill>
              </a:rPr>
              <a:t>36) İş hijyeni çalışmaları aşağıda verilmiştir. </a:t>
            </a:r>
            <a:endParaRPr lang="tr-TR" dirty="0">
              <a:solidFill>
                <a:schemeClr val="tx1"/>
              </a:solidFill>
            </a:endParaRPr>
          </a:p>
          <a:p>
            <a:pPr marL="571500" indent="-571500" algn="l" eaLnBrk="1" fontAlgn="auto" hangingPunct="1">
              <a:spcAft>
                <a:spcPts val="0"/>
              </a:spcAft>
              <a:buFont typeface="+mj-lt"/>
              <a:buAutoNum type="romanUcPeriod"/>
              <a:defRPr/>
            </a:pPr>
            <a:r>
              <a:rPr lang="tr-TR" b="1" dirty="0">
                <a:solidFill>
                  <a:schemeClr val="tx1"/>
                </a:solidFill>
              </a:rPr>
              <a:t>Eylem </a:t>
            </a:r>
            <a:endParaRPr lang="tr-TR" dirty="0">
              <a:solidFill>
                <a:schemeClr val="tx1"/>
              </a:solidFill>
            </a:endParaRPr>
          </a:p>
          <a:p>
            <a:pPr marL="571500" indent="-571500" algn="l" eaLnBrk="1" fontAlgn="auto" hangingPunct="1">
              <a:spcAft>
                <a:spcPts val="0"/>
              </a:spcAft>
              <a:buFont typeface="+mj-lt"/>
              <a:buAutoNum type="romanUcPeriod"/>
              <a:defRPr/>
            </a:pPr>
            <a:r>
              <a:rPr lang="tr-TR" b="1" dirty="0">
                <a:solidFill>
                  <a:schemeClr val="tx1"/>
                </a:solidFill>
              </a:rPr>
              <a:t>Müdahale planı 	</a:t>
            </a:r>
            <a:endParaRPr lang="tr-TR" dirty="0">
              <a:solidFill>
                <a:schemeClr val="tx1"/>
              </a:solidFill>
            </a:endParaRPr>
          </a:p>
          <a:p>
            <a:pPr marL="571500" indent="-571500" algn="l" eaLnBrk="1" fontAlgn="auto" hangingPunct="1">
              <a:spcAft>
                <a:spcPts val="0"/>
              </a:spcAft>
              <a:buFont typeface="+mj-lt"/>
              <a:buAutoNum type="romanUcPeriod"/>
              <a:defRPr/>
            </a:pPr>
            <a:r>
              <a:rPr lang="tr-TR" b="1" dirty="0">
                <a:solidFill>
                  <a:schemeClr val="tx1"/>
                </a:solidFill>
              </a:rPr>
              <a:t>Ölçüm yapma </a:t>
            </a:r>
            <a:endParaRPr lang="tr-TR" dirty="0">
              <a:solidFill>
                <a:schemeClr val="tx1"/>
              </a:solidFill>
            </a:endParaRPr>
          </a:p>
          <a:p>
            <a:pPr marL="571500" indent="-571500" algn="l" eaLnBrk="1" fontAlgn="auto" hangingPunct="1">
              <a:spcAft>
                <a:spcPts val="0"/>
              </a:spcAft>
              <a:buFont typeface="+mj-lt"/>
              <a:buAutoNum type="romanUcPeriod"/>
              <a:defRPr/>
            </a:pPr>
            <a:r>
              <a:rPr lang="tr-TR" b="1" dirty="0">
                <a:solidFill>
                  <a:schemeClr val="tx1"/>
                </a:solidFill>
              </a:rPr>
              <a:t>Raporlama 		</a:t>
            </a:r>
            <a:endParaRPr lang="tr-TR" dirty="0">
              <a:solidFill>
                <a:schemeClr val="tx1"/>
              </a:solidFill>
            </a:endParaRPr>
          </a:p>
          <a:p>
            <a:pPr marL="571500" indent="-571500" algn="l" eaLnBrk="1" fontAlgn="auto" hangingPunct="1">
              <a:spcAft>
                <a:spcPts val="0"/>
              </a:spcAft>
              <a:buFont typeface="+mj-lt"/>
              <a:buAutoNum type="romanUcPeriod"/>
              <a:defRPr/>
            </a:pPr>
            <a:r>
              <a:rPr lang="tr-TR" b="1" dirty="0">
                <a:solidFill>
                  <a:schemeClr val="tx1"/>
                </a:solidFill>
              </a:rPr>
              <a:t>Sorun saptama  </a:t>
            </a:r>
            <a:endParaRPr lang="tr-TR" dirty="0">
              <a:solidFill>
                <a:schemeClr val="tx1"/>
              </a:solidFill>
            </a:endParaRPr>
          </a:p>
          <a:p>
            <a:pPr marL="571500" indent="-571500" algn="l" eaLnBrk="1" fontAlgn="auto" hangingPunct="1">
              <a:spcAft>
                <a:spcPts val="0"/>
              </a:spcAft>
              <a:buFont typeface="+mj-lt"/>
              <a:buAutoNum type="romanUcPeriod"/>
              <a:defRPr/>
            </a:pPr>
            <a:r>
              <a:rPr lang="tr-TR" b="1" dirty="0">
                <a:solidFill>
                  <a:schemeClr val="tx1"/>
                </a:solidFill>
              </a:rPr>
              <a:t>Tekrarlı Denetim/İzleme </a:t>
            </a:r>
            <a:endParaRPr lang="tr-TR" dirty="0">
              <a:solidFill>
                <a:schemeClr val="tx1"/>
              </a:solidFill>
            </a:endParaRPr>
          </a:p>
          <a:p>
            <a:pPr algn="l" eaLnBrk="1" fontAlgn="auto" hangingPunct="1">
              <a:spcAft>
                <a:spcPts val="0"/>
              </a:spcAft>
              <a:buFont typeface="Arial" pitchFamily="34" charset="0"/>
              <a:buNone/>
              <a:defRPr/>
            </a:pP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r>
              <a:rPr lang="tr-TR" b="1" dirty="0">
                <a:solidFill>
                  <a:schemeClr val="tx1"/>
                </a:solidFill>
              </a:rPr>
              <a:t>Doğru işlem sıralaması hangisidir?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II – III – IV – I – V – VI</a:t>
            </a:r>
          </a:p>
          <a:p>
            <a:pPr algn="l" eaLnBrk="1" fontAlgn="auto" hangingPunct="1">
              <a:spcAft>
                <a:spcPts val="0"/>
              </a:spcAft>
              <a:buFont typeface="Arial" pitchFamily="34" charset="0"/>
              <a:buNone/>
              <a:defRPr/>
            </a:pPr>
            <a:r>
              <a:rPr lang="tr-TR" dirty="0">
                <a:solidFill>
                  <a:schemeClr val="tx1"/>
                </a:solidFill>
              </a:rPr>
              <a:t>B)  I – III – II – IV – V - VI</a:t>
            </a:r>
          </a:p>
          <a:p>
            <a:pPr algn="l" eaLnBrk="1" fontAlgn="auto" hangingPunct="1">
              <a:spcAft>
                <a:spcPts val="0"/>
              </a:spcAft>
              <a:buFont typeface="Arial" pitchFamily="34" charset="0"/>
              <a:buNone/>
              <a:defRPr/>
            </a:pPr>
            <a:r>
              <a:rPr lang="tr-TR" dirty="0">
                <a:solidFill>
                  <a:schemeClr val="tx1"/>
                </a:solidFill>
              </a:rPr>
              <a:t>C) V – II – III – I – IV - VI			</a:t>
            </a:r>
          </a:p>
          <a:p>
            <a:pPr algn="l" eaLnBrk="1" fontAlgn="auto" hangingPunct="1">
              <a:spcAft>
                <a:spcPts val="0"/>
              </a:spcAft>
              <a:buFont typeface="Arial" pitchFamily="34" charset="0"/>
              <a:buNone/>
              <a:defRPr/>
            </a:pPr>
            <a:r>
              <a:rPr lang="tr-TR" dirty="0">
                <a:solidFill>
                  <a:schemeClr val="tx1"/>
                </a:solidFill>
              </a:rPr>
              <a:t>D) V – III – IV – II – I - VI</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C40BD7F7-F9DD-4A8A-B2C7-52D1B37AD6FE}" type="slidenum">
              <a:rPr lang="tr-TR"/>
              <a:pPr>
                <a:defRPr/>
              </a:pPr>
              <a:t>72</a:t>
            </a:fld>
            <a:endParaRPr lang="tr-TR"/>
          </a:p>
        </p:txBody>
      </p:sp>
      <p:pic>
        <p:nvPicPr>
          <p:cNvPr id="7475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37) İş hijyenini bozan zararlı etmenlerden hangisi insanın vücut kısımlarına (kan-idrar- solunum havası </a:t>
            </a:r>
            <a:r>
              <a:rPr lang="tr-TR" b="1" dirty="0" err="1">
                <a:solidFill>
                  <a:schemeClr val="tx1"/>
                </a:solidFill>
              </a:rPr>
              <a:t>vb</a:t>
            </a:r>
            <a:r>
              <a:rPr lang="tr-TR" b="1" dirty="0">
                <a:solidFill>
                  <a:schemeClr val="tx1"/>
                </a:solidFill>
              </a:rPr>
              <a:t>) karışarak insanın normal vücut bileşimini değiştirme açısından diğerlerinden farklıdır?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Ergonomik etmenler</a:t>
            </a:r>
          </a:p>
          <a:p>
            <a:pPr algn="l" eaLnBrk="1" fontAlgn="auto" hangingPunct="1">
              <a:spcAft>
                <a:spcPts val="0"/>
              </a:spcAft>
              <a:buFont typeface="Arial" pitchFamily="34" charset="0"/>
              <a:buNone/>
              <a:defRPr/>
            </a:pPr>
            <a:r>
              <a:rPr lang="tr-TR" dirty="0">
                <a:solidFill>
                  <a:schemeClr val="tx1"/>
                </a:solidFill>
              </a:rPr>
              <a:t>B) Fiziksel etmenler</a:t>
            </a:r>
          </a:p>
          <a:p>
            <a:pPr algn="l" eaLnBrk="1" fontAlgn="auto" hangingPunct="1">
              <a:spcAft>
                <a:spcPts val="0"/>
              </a:spcAft>
              <a:buFont typeface="Arial" pitchFamily="34" charset="0"/>
              <a:buNone/>
              <a:defRPr/>
            </a:pPr>
            <a:r>
              <a:rPr lang="tr-TR" dirty="0">
                <a:solidFill>
                  <a:schemeClr val="tx1"/>
                </a:solidFill>
              </a:rPr>
              <a:t>C) Kimyasal etmenler</a:t>
            </a:r>
          </a:p>
          <a:p>
            <a:pPr algn="l" eaLnBrk="1" fontAlgn="auto" hangingPunct="1">
              <a:spcAft>
                <a:spcPts val="0"/>
              </a:spcAft>
              <a:buFont typeface="Arial" pitchFamily="34" charset="0"/>
              <a:buNone/>
              <a:defRPr/>
            </a:pPr>
            <a:r>
              <a:rPr lang="tr-TR" dirty="0">
                <a:solidFill>
                  <a:schemeClr val="tx1"/>
                </a:solidFill>
              </a:rPr>
              <a:t>D) Birbirlerinden bu yönden farklı değildirler.</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89959783-A36B-45F8-95B3-4D2926633652}" type="slidenum">
              <a:rPr lang="tr-TR"/>
              <a:pPr>
                <a:defRPr/>
              </a:pPr>
              <a:t>73</a:t>
            </a:fld>
            <a:endParaRPr lang="tr-TR"/>
          </a:p>
        </p:txBody>
      </p:sp>
      <p:pic>
        <p:nvPicPr>
          <p:cNvPr id="7578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38)  İş hijyeni çalışmalarında öncelikle iş güvenliği uzmanının sorumluluğunda olan ama işyeri hekiminin de sonuçlarını değerlendirmesi gereken etkinlik aşağıdakilerden hangisidir?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Çalışma Ortamı Gözetimi</a:t>
            </a:r>
          </a:p>
          <a:p>
            <a:pPr algn="l" eaLnBrk="1" fontAlgn="auto" hangingPunct="1">
              <a:spcAft>
                <a:spcPts val="0"/>
              </a:spcAft>
              <a:buFont typeface="Arial" pitchFamily="34" charset="0"/>
              <a:buNone/>
              <a:defRPr/>
            </a:pPr>
            <a:r>
              <a:rPr lang="tr-TR" dirty="0">
                <a:solidFill>
                  <a:schemeClr val="tx1"/>
                </a:solidFill>
              </a:rPr>
              <a:t>B) Sağlık Gözetimi</a:t>
            </a:r>
          </a:p>
          <a:p>
            <a:pPr algn="l" eaLnBrk="1" fontAlgn="auto" hangingPunct="1">
              <a:spcAft>
                <a:spcPts val="0"/>
              </a:spcAft>
              <a:buFont typeface="Arial" pitchFamily="34" charset="0"/>
              <a:buNone/>
              <a:defRPr/>
            </a:pPr>
            <a:r>
              <a:rPr lang="tr-TR" dirty="0">
                <a:solidFill>
                  <a:schemeClr val="tx1"/>
                </a:solidFill>
              </a:rPr>
              <a:t>C) Sağlık Eğitimi </a:t>
            </a:r>
          </a:p>
          <a:p>
            <a:pPr algn="l" eaLnBrk="1" fontAlgn="auto" hangingPunct="1">
              <a:spcAft>
                <a:spcPts val="0"/>
              </a:spcAft>
              <a:buFont typeface="Arial" pitchFamily="34" charset="0"/>
              <a:buNone/>
              <a:defRPr/>
            </a:pPr>
            <a:r>
              <a:rPr lang="tr-TR" dirty="0">
                <a:solidFill>
                  <a:schemeClr val="tx1"/>
                </a:solidFill>
              </a:rPr>
              <a:t>D) Rehabilitasyon </a:t>
            </a:r>
          </a:p>
        </p:txBody>
      </p:sp>
      <p:sp>
        <p:nvSpPr>
          <p:cNvPr id="6" name="Slayt Numarası Yer Tutucusu 5"/>
          <p:cNvSpPr>
            <a:spLocks noGrp="1"/>
          </p:cNvSpPr>
          <p:nvPr>
            <p:ph type="sldNum" sz="quarter" idx="12"/>
          </p:nvPr>
        </p:nvSpPr>
        <p:spPr/>
        <p:txBody>
          <a:bodyPr/>
          <a:lstStyle/>
          <a:p>
            <a:pPr>
              <a:defRPr/>
            </a:pPr>
            <a:fld id="{CC6E1AE1-F741-4934-A9FB-9952B728307C}" type="slidenum">
              <a:rPr lang="tr-TR"/>
              <a:pPr>
                <a:defRPr/>
              </a:pPr>
              <a:t>74</a:t>
            </a:fld>
            <a:endParaRPr lang="tr-TR"/>
          </a:p>
        </p:txBody>
      </p:sp>
      <p:pic>
        <p:nvPicPr>
          <p:cNvPr id="7680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77827"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39) Aşağıdaki değerlerden hangisi yasal mevzuatta belirtilen değil işyerinde yapılan ölçüm sonucunu gösterir?</a:t>
            </a:r>
            <a:endParaRPr lang="tr-TR" smtClean="0">
              <a:solidFill>
                <a:schemeClr val="tx1"/>
              </a:solidFill>
            </a:endParaRPr>
          </a:p>
          <a:p>
            <a:pPr algn="l" eaLnBrk="1" hangingPunct="1"/>
            <a:r>
              <a:rPr lang="tr-TR" smtClean="0">
                <a:solidFill>
                  <a:schemeClr val="tx1"/>
                </a:solidFill>
              </a:rPr>
              <a:t>A)MAC / MAK(Müsaade edilen maksimum konsantrasyon)</a:t>
            </a:r>
          </a:p>
          <a:p>
            <a:pPr algn="l" eaLnBrk="1" hangingPunct="1"/>
            <a:r>
              <a:rPr lang="tr-TR" smtClean="0">
                <a:solidFill>
                  <a:schemeClr val="tx1"/>
                </a:solidFill>
              </a:rPr>
              <a:t>B) TWA / ZAO ( Zaman Ağırlıklı Ortalama)</a:t>
            </a:r>
          </a:p>
          <a:p>
            <a:pPr algn="l" eaLnBrk="1" hangingPunct="1"/>
            <a:r>
              <a:rPr lang="tr-TR" smtClean="0">
                <a:solidFill>
                  <a:schemeClr val="tx1"/>
                </a:solidFill>
              </a:rPr>
              <a:t>C) ESD / TLV  (Eşik Sınır Değer)</a:t>
            </a:r>
          </a:p>
          <a:p>
            <a:pPr algn="l" eaLnBrk="1" hangingPunct="1"/>
            <a:r>
              <a:rPr lang="tr-TR" smtClean="0">
                <a:solidFill>
                  <a:schemeClr val="tx1"/>
                </a:solidFill>
              </a:rPr>
              <a:t>D) STEL (Kısa Süreli Maruziyet Limiti</a:t>
            </a:r>
          </a:p>
        </p:txBody>
      </p:sp>
      <p:sp>
        <p:nvSpPr>
          <p:cNvPr id="6" name="Slayt Numarası Yer Tutucusu 5"/>
          <p:cNvSpPr>
            <a:spLocks noGrp="1"/>
          </p:cNvSpPr>
          <p:nvPr>
            <p:ph type="sldNum" sz="quarter" idx="12"/>
          </p:nvPr>
        </p:nvSpPr>
        <p:spPr/>
        <p:txBody>
          <a:bodyPr/>
          <a:lstStyle/>
          <a:p>
            <a:pPr>
              <a:defRPr/>
            </a:pPr>
            <a:fld id="{9B31DC3B-2FFC-4345-B326-2DCC1E6D5C0F}" type="slidenum">
              <a:rPr lang="tr-TR"/>
              <a:pPr>
                <a:defRPr/>
              </a:pPr>
              <a:t>75</a:t>
            </a:fld>
            <a:endParaRPr lang="tr-TR"/>
          </a:p>
        </p:txBody>
      </p:sp>
      <p:pic>
        <p:nvPicPr>
          <p:cNvPr id="7782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40)   Çalışma ortamı ve şartlarında var olan ya da dışarıdan gelebilecek,  kapsamı belirlenmemiş etmenlerin, maruz kalan kimselere, işyerine ve çevreye zarar ya da hasar verme potansiyeline  ne denir?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Tehlike </a:t>
            </a:r>
          </a:p>
          <a:p>
            <a:pPr algn="l" eaLnBrk="1" fontAlgn="auto" hangingPunct="1">
              <a:spcAft>
                <a:spcPts val="0"/>
              </a:spcAft>
              <a:buFont typeface="Arial" pitchFamily="34" charset="0"/>
              <a:buNone/>
              <a:defRPr/>
            </a:pPr>
            <a:r>
              <a:rPr lang="tr-TR" dirty="0">
                <a:solidFill>
                  <a:schemeClr val="tx1"/>
                </a:solidFill>
              </a:rPr>
              <a:t>B) Tehlikeli Davranışlar</a:t>
            </a:r>
          </a:p>
          <a:p>
            <a:pPr algn="l" eaLnBrk="1" fontAlgn="auto" hangingPunct="1">
              <a:spcAft>
                <a:spcPts val="0"/>
              </a:spcAft>
              <a:buFont typeface="Arial" pitchFamily="34" charset="0"/>
              <a:buNone/>
              <a:defRPr/>
            </a:pPr>
            <a:r>
              <a:rPr lang="tr-TR" dirty="0">
                <a:solidFill>
                  <a:schemeClr val="tx1"/>
                </a:solidFill>
              </a:rPr>
              <a:t>C) Risk</a:t>
            </a:r>
          </a:p>
          <a:p>
            <a:pPr algn="l" eaLnBrk="1" fontAlgn="auto" hangingPunct="1">
              <a:spcAft>
                <a:spcPts val="0"/>
              </a:spcAft>
              <a:buFont typeface="Arial" pitchFamily="34" charset="0"/>
              <a:buNone/>
              <a:defRPr/>
            </a:pPr>
            <a:r>
              <a:rPr lang="tr-TR" dirty="0">
                <a:solidFill>
                  <a:schemeClr val="tx1"/>
                </a:solidFill>
              </a:rPr>
              <a:t>D) Kaza</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BC6A6AE7-DBEA-4642-A680-78664476B97E}" type="slidenum">
              <a:rPr lang="tr-TR"/>
              <a:pPr>
                <a:defRPr/>
              </a:pPr>
              <a:t>76</a:t>
            </a:fld>
            <a:endParaRPr lang="tr-TR"/>
          </a:p>
        </p:txBody>
      </p:sp>
      <p:pic>
        <p:nvPicPr>
          <p:cNvPr id="7885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7987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41) Aşağıdakilerden hangisi akciğerde birikebilen fakat herhangi bir hastalık yapmayan tozlardır?</a:t>
            </a:r>
            <a:endParaRPr lang="tr-TR" smtClean="0">
              <a:solidFill>
                <a:schemeClr val="tx1"/>
              </a:solidFill>
            </a:endParaRPr>
          </a:p>
          <a:p>
            <a:pPr algn="l" eaLnBrk="1" hangingPunct="1"/>
            <a:r>
              <a:rPr lang="tr-TR" smtClean="0">
                <a:solidFill>
                  <a:schemeClr val="tx1"/>
                </a:solidFill>
              </a:rPr>
              <a:t>A) Alerji Yapan Tozlar 		B) Inert Tozlar</a:t>
            </a:r>
          </a:p>
          <a:p>
            <a:pPr algn="l" eaLnBrk="1" hangingPunct="1"/>
            <a:r>
              <a:rPr lang="tr-TR" smtClean="0">
                <a:solidFill>
                  <a:schemeClr val="tx1"/>
                </a:solidFill>
              </a:rPr>
              <a:t>C) Fibrojen Tozlar		D) Toksik Tozlar</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AE5F0152-C00C-45D0-B992-2789A7EEF9A3}" type="slidenum">
              <a:rPr lang="tr-TR"/>
              <a:pPr>
                <a:defRPr/>
              </a:pPr>
              <a:t>77</a:t>
            </a:fld>
            <a:endParaRPr lang="tr-TR"/>
          </a:p>
        </p:txBody>
      </p:sp>
      <p:pic>
        <p:nvPicPr>
          <p:cNvPr id="7987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80899"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42) Hangi işletmeler tozla mücadele birimi kurmakla yükümlüdürler?</a:t>
            </a:r>
            <a:endParaRPr lang="tr-TR" smtClean="0">
              <a:solidFill>
                <a:schemeClr val="tx1"/>
              </a:solidFill>
            </a:endParaRPr>
          </a:p>
          <a:p>
            <a:pPr algn="l" eaLnBrk="1" hangingPunct="1"/>
            <a:r>
              <a:rPr lang="tr-TR" smtClean="0">
                <a:solidFill>
                  <a:schemeClr val="tx1"/>
                </a:solidFill>
              </a:rPr>
              <a:t>A) İşçi sayısı 100’den fazla olanlar</a:t>
            </a:r>
          </a:p>
          <a:p>
            <a:pPr algn="l" eaLnBrk="1" hangingPunct="1"/>
            <a:r>
              <a:rPr lang="tr-TR" smtClean="0">
                <a:solidFill>
                  <a:schemeClr val="tx1"/>
                </a:solidFill>
              </a:rPr>
              <a:t>B) İşçi sayısı 200’den fazla olanlar</a:t>
            </a:r>
          </a:p>
          <a:p>
            <a:pPr algn="l" eaLnBrk="1" hangingPunct="1"/>
            <a:r>
              <a:rPr lang="tr-TR" smtClean="0">
                <a:solidFill>
                  <a:schemeClr val="tx1"/>
                </a:solidFill>
              </a:rPr>
              <a:t>C) İşçi sayısı 300’den fazla olanlar</a:t>
            </a:r>
          </a:p>
          <a:p>
            <a:pPr algn="l" eaLnBrk="1" hangingPunct="1"/>
            <a:r>
              <a:rPr lang="tr-TR" smtClean="0">
                <a:solidFill>
                  <a:schemeClr val="tx1"/>
                </a:solidFill>
              </a:rPr>
              <a:t>D) İşçi sayısı 500’den fazla olanlar</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FD3628A1-74CF-4062-BB15-C9C9B0CEA433}" type="slidenum">
              <a:rPr lang="tr-TR"/>
              <a:pPr>
                <a:defRPr/>
              </a:pPr>
              <a:t>78</a:t>
            </a:fld>
            <a:endParaRPr lang="tr-TR"/>
          </a:p>
        </p:txBody>
      </p:sp>
      <p:pic>
        <p:nvPicPr>
          <p:cNvPr id="8090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81923"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43) Gürültü düzeyi ölçümleri hangi ölçme cihazı ile yapılır?</a:t>
            </a:r>
            <a:endParaRPr lang="tr-TR" smtClean="0">
              <a:solidFill>
                <a:schemeClr val="tx1"/>
              </a:solidFill>
            </a:endParaRPr>
          </a:p>
          <a:p>
            <a:pPr algn="l" eaLnBrk="1" hangingPunct="1"/>
            <a:r>
              <a:rPr lang="tr-TR" smtClean="0">
                <a:solidFill>
                  <a:schemeClr val="tx1"/>
                </a:solidFill>
              </a:rPr>
              <a:t>A) Sonometre 			B) Anemometre </a:t>
            </a:r>
          </a:p>
          <a:p>
            <a:pPr algn="l" eaLnBrk="1" hangingPunct="1"/>
            <a:r>
              <a:rPr lang="tr-TR" smtClean="0">
                <a:solidFill>
                  <a:schemeClr val="tx1"/>
                </a:solidFill>
              </a:rPr>
              <a:t>C) Dozimetre 			D) Barometre</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D421A3F9-9954-4EA3-B8FA-90AC1B197304}" type="slidenum">
              <a:rPr lang="tr-TR"/>
              <a:pPr>
                <a:defRPr/>
              </a:pPr>
              <a:t>79</a:t>
            </a:fld>
            <a:endParaRPr lang="tr-TR"/>
          </a:p>
        </p:txBody>
      </p:sp>
      <p:pic>
        <p:nvPicPr>
          <p:cNvPr id="8192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pPr eaLnBrk="1" hangingPunct="1"/>
            <a:endParaRPr lang="tr-TR" smtClean="0"/>
          </a:p>
        </p:txBody>
      </p:sp>
      <p:sp>
        <p:nvSpPr>
          <p:cNvPr id="9219" name="2 İçerik Yer Tutucusu"/>
          <p:cNvSpPr>
            <a:spLocks noGrp="1"/>
          </p:cNvSpPr>
          <p:nvPr>
            <p:ph idx="1"/>
          </p:nvPr>
        </p:nvSpPr>
        <p:spPr>
          <a:xfrm>
            <a:off x="428625" y="1571625"/>
            <a:ext cx="8229600" cy="4525963"/>
          </a:xfrm>
        </p:spPr>
        <p:txBody>
          <a:bodyPr/>
          <a:lstStyle/>
          <a:p>
            <a:pPr eaLnBrk="1" hangingPunct="1">
              <a:buFont typeface="Arial" charset="0"/>
              <a:buNone/>
            </a:pPr>
            <a:r>
              <a:rPr lang="tr-TR" b="1" smtClean="0"/>
              <a:t>Madde 17: </a:t>
            </a:r>
            <a:r>
              <a:rPr lang="tr-TR" i="1" smtClean="0"/>
              <a:t>Kişinin dokunulmazlığı, maddi ve manevi varlığı</a:t>
            </a:r>
          </a:p>
          <a:p>
            <a:pPr eaLnBrk="1" hangingPunct="1">
              <a:buFont typeface="Arial" charset="0"/>
              <a:buNone/>
            </a:pPr>
            <a:r>
              <a:rPr lang="tr-TR" b="1" smtClean="0"/>
              <a:t>Madde 50: </a:t>
            </a:r>
            <a:r>
              <a:rPr lang="tr-TR" i="1" smtClean="0"/>
              <a:t>Çalışma şartları ve dinlenme hakkı</a:t>
            </a:r>
          </a:p>
          <a:p>
            <a:pPr eaLnBrk="1" hangingPunct="1">
              <a:buFont typeface="Arial" charset="0"/>
              <a:buNone/>
            </a:pPr>
            <a:r>
              <a:rPr lang="tr-TR" b="1" smtClean="0"/>
              <a:t>Madde 60: </a:t>
            </a:r>
            <a:r>
              <a:rPr lang="tr-TR" i="1" smtClean="0"/>
              <a:t>Sosyal güvenlik hakkı</a:t>
            </a:r>
          </a:p>
          <a:p>
            <a:pPr eaLnBrk="1" hangingPunct="1">
              <a:buFont typeface="Arial" charset="0"/>
              <a:buNone/>
            </a:pPr>
            <a:r>
              <a:rPr lang="tr-TR" b="1" smtClean="0"/>
              <a:t>Madde 65:  </a:t>
            </a:r>
            <a:r>
              <a:rPr lang="tr-TR" i="1" smtClean="0"/>
              <a:t>Devletin iktisadi ve sosyal ödevlerinin sınırları </a:t>
            </a:r>
          </a:p>
          <a:p>
            <a:pPr eaLnBrk="1" hangingPunct="1">
              <a:buFont typeface="Arial" charset="0"/>
              <a:buNone/>
            </a:pPr>
            <a:endParaRPr lang="tr-TR" i="1" smtClean="0"/>
          </a:p>
          <a:p>
            <a:pPr eaLnBrk="1" hangingPunct="1">
              <a:buFont typeface="Arial" charset="0"/>
              <a:buNone/>
            </a:pPr>
            <a:endParaRPr lang="tr-TR" i="1"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82947"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44)  Bütün vücut titreşimi için; 8 saatlik çalışma süresi için günlük maruziyet sınır değeri nedir?  </a:t>
            </a:r>
            <a:endParaRPr lang="tr-TR" smtClean="0">
              <a:solidFill>
                <a:schemeClr val="tx1"/>
              </a:solidFill>
            </a:endParaRPr>
          </a:p>
          <a:p>
            <a:pPr algn="l" eaLnBrk="1" hangingPunct="1"/>
            <a:r>
              <a:rPr lang="tr-TR" smtClean="0">
                <a:solidFill>
                  <a:schemeClr val="tx1"/>
                </a:solidFill>
              </a:rPr>
              <a:t>A) 1,5 m / s</a:t>
            </a:r>
            <a:r>
              <a:rPr lang="tr-TR" baseline="30000" smtClean="0">
                <a:solidFill>
                  <a:schemeClr val="tx1"/>
                </a:solidFill>
              </a:rPr>
              <a:t>2</a:t>
            </a:r>
            <a:r>
              <a:rPr lang="tr-TR" smtClean="0">
                <a:solidFill>
                  <a:schemeClr val="tx1"/>
                </a:solidFill>
              </a:rPr>
              <a:t>			B) 5 m / s</a:t>
            </a:r>
            <a:r>
              <a:rPr lang="tr-TR" baseline="30000" smtClean="0">
                <a:solidFill>
                  <a:schemeClr val="tx1"/>
                </a:solidFill>
              </a:rPr>
              <a:t>2</a:t>
            </a:r>
            <a:endParaRPr lang="tr-TR" smtClean="0">
              <a:solidFill>
                <a:schemeClr val="tx1"/>
              </a:solidFill>
            </a:endParaRPr>
          </a:p>
          <a:p>
            <a:pPr algn="l" eaLnBrk="1" hangingPunct="1"/>
            <a:r>
              <a:rPr lang="tr-TR" smtClean="0">
                <a:solidFill>
                  <a:schemeClr val="tx1"/>
                </a:solidFill>
              </a:rPr>
              <a:t>C) 2,5m / s</a:t>
            </a:r>
            <a:r>
              <a:rPr lang="tr-TR" baseline="30000" smtClean="0">
                <a:solidFill>
                  <a:schemeClr val="tx1"/>
                </a:solidFill>
              </a:rPr>
              <a:t>2</a:t>
            </a:r>
            <a:r>
              <a:rPr lang="tr-TR" smtClean="0">
                <a:solidFill>
                  <a:schemeClr val="tx1"/>
                </a:solidFill>
              </a:rPr>
              <a:t>			D) 1,15 m / s</a:t>
            </a:r>
            <a:r>
              <a:rPr lang="tr-TR" baseline="30000" smtClean="0">
                <a:solidFill>
                  <a:schemeClr val="tx1"/>
                </a:solidFill>
              </a:rPr>
              <a:t>2   </a:t>
            </a:r>
            <a:r>
              <a:rPr lang="tr-TR" smtClean="0">
                <a:solidFill>
                  <a:schemeClr val="tx1"/>
                </a:solidFill>
              </a:rPr>
              <a:t> </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B54367B9-32AB-464B-BD79-E99A4B99A65E}" type="slidenum">
              <a:rPr lang="tr-TR"/>
              <a:pPr>
                <a:defRPr/>
              </a:pPr>
              <a:t>80</a:t>
            </a:fld>
            <a:endParaRPr lang="tr-TR"/>
          </a:p>
        </p:txBody>
      </p:sp>
      <p:pic>
        <p:nvPicPr>
          <p:cNvPr id="8294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8397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45) Aşağıdakilerden hangisi iyonizan ışın </a:t>
            </a:r>
            <a:r>
              <a:rPr lang="tr-TR" b="1" u="sng" smtClean="0">
                <a:solidFill>
                  <a:schemeClr val="tx1"/>
                </a:solidFill>
              </a:rPr>
              <a:t>değildir</a:t>
            </a:r>
            <a:r>
              <a:rPr lang="tr-TR" b="1" smtClean="0">
                <a:solidFill>
                  <a:schemeClr val="tx1"/>
                </a:solidFill>
              </a:rPr>
              <a:t>?</a:t>
            </a:r>
            <a:endParaRPr lang="tr-TR" smtClean="0">
              <a:solidFill>
                <a:schemeClr val="tx1"/>
              </a:solidFill>
            </a:endParaRPr>
          </a:p>
          <a:p>
            <a:pPr algn="l" eaLnBrk="1" hangingPunct="1"/>
            <a:r>
              <a:rPr lang="tr-TR" smtClean="0">
                <a:solidFill>
                  <a:schemeClr val="tx1"/>
                </a:solidFill>
              </a:rPr>
              <a:t>A) Mor ötesi ışınlar 		B) Beta Işınları</a:t>
            </a:r>
          </a:p>
          <a:p>
            <a:pPr algn="l" eaLnBrk="1" hangingPunct="1"/>
            <a:r>
              <a:rPr lang="tr-TR" smtClean="0">
                <a:solidFill>
                  <a:schemeClr val="tx1"/>
                </a:solidFill>
              </a:rPr>
              <a:t>C) Alfa Işınları			D) Nötron Işınları</a:t>
            </a:r>
          </a:p>
        </p:txBody>
      </p:sp>
      <p:sp>
        <p:nvSpPr>
          <p:cNvPr id="6" name="Slayt Numarası Yer Tutucusu 5"/>
          <p:cNvSpPr>
            <a:spLocks noGrp="1"/>
          </p:cNvSpPr>
          <p:nvPr>
            <p:ph type="sldNum" sz="quarter" idx="12"/>
          </p:nvPr>
        </p:nvSpPr>
        <p:spPr/>
        <p:txBody>
          <a:bodyPr/>
          <a:lstStyle/>
          <a:p>
            <a:pPr>
              <a:defRPr/>
            </a:pPr>
            <a:fld id="{C8F0B3FB-FF3E-4F84-BE37-38A7AB88F4AC}" type="slidenum">
              <a:rPr lang="tr-TR"/>
              <a:pPr>
                <a:defRPr/>
              </a:pPr>
              <a:t>81</a:t>
            </a:fld>
            <a:endParaRPr lang="tr-TR"/>
          </a:p>
        </p:txBody>
      </p:sp>
      <p:pic>
        <p:nvPicPr>
          <p:cNvPr id="8397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8499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46) Basınç değişikliği nedeni ile görülen akut  hadiselerde yükümlülük süresi ne kadardır?</a:t>
            </a:r>
            <a:endParaRPr lang="tr-TR" smtClean="0">
              <a:solidFill>
                <a:schemeClr val="tx1"/>
              </a:solidFill>
            </a:endParaRPr>
          </a:p>
          <a:p>
            <a:pPr algn="l" eaLnBrk="1" hangingPunct="1"/>
            <a:r>
              <a:rPr lang="tr-TR" smtClean="0">
                <a:solidFill>
                  <a:schemeClr val="tx1"/>
                </a:solidFill>
              </a:rPr>
              <a:t>A) 1 ay	   			B) 3 gün	</a:t>
            </a:r>
          </a:p>
          <a:p>
            <a:pPr algn="l" eaLnBrk="1" hangingPunct="1"/>
            <a:r>
              <a:rPr lang="tr-TR" smtClean="0">
                <a:solidFill>
                  <a:schemeClr val="tx1"/>
                </a:solidFill>
              </a:rPr>
              <a:t>C) 3 ay				D) 1 yıl</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15077C6C-D13B-44F8-96C2-349332AE9B78}" type="slidenum">
              <a:rPr lang="tr-TR"/>
              <a:pPr>
                <a:defRPr/>
              </a:pPr>
              <a:t>82</a:t>
            </a:fld>
            <a:endParaRPr lang="tr-TR"/>
          </a:p>
        </p:txBody>
      </p:sp>
      <p:pic>
        <p:nvPicPr>
          <p:cNvPr id="8499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fontScale="77500" lnSpcReduction="20000"/>
          </a:bodyPr>
          <a:lstStyle/>
          <a:p>
            <a:pPr algn="l" eaLnBrk="1" fontAlgn="auto" hangingPunct="1">
              <a:spcAft>
                <a:spcPts val="0"/>
              </a:spcAft>
              <a:buFont typeface="Arial" pitchFamily="34" charset="0"/>
              <a:buNone/>
              <a:defRPr/>
            </a:pPr>
            <a:r>
              <a:rPr lang="tr-TR" b="1" dirty="0">
                <a:solidFill>
                  <a:schemeClr val="tx1"/>
                </a:solidFill>
              </a:rPr>
              <a:t>47) Kimyasal Maddelerle Çalışmalarda Sağlık ve Güvenlik Önlemleri Hakkında Yönetmeliğe göre risk değerlendirmesi sonucunda işçilerin sağlık ve güvenliği yönünden risk bulunduğunun ortaya çıkması halinde en öncelikli koruyucu ve önleyici tedbir aşağıdakilerden hangisidir?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 </a:t>
            </a:r>
          </a:p>
          <a:p>
            <a:pPr algn="l" eaLnBrk="1" fontAlgn="auto" hangingPunct="1">
              <a:spcAft>
                <a:spcPts val="0"/>
              </a:spcAft>
              <a:buFont typeface="Arial" pitchFamily="34" charset="0"/>
              <a:buNone/>
              <a:defRPr/>
            </a:pPr>
            <a:r>
              <a:rPr lang="tr-TR" dirty="0">
                <a:solidFill>
                  <a:schemeClr val="tx1"/>
                </a:solidFill>
              </a:rPr>
              <a:t>A) Kişisel koruyucular kullanılması</a:t>
            </a:r>
          </a:p>
          <a:p>
            <a:pPr algn="l" eaLnBrk="1" fontAlgn="auto" hangingPunct="1">
              <a:spcAft>
                <a:spcPts val="0"/>
              </a:spcAft>
              <a:buFont typeface="Arial" pitchFamily="34" charset="0"/>
              <a:buNone/>
              <a:defRPr/>
            </a:pPr>
            <a:r>
              <a:rPr lang="tr-TR" dirty="0">
                <a:solidFill>
                  <a:schemeClr val="tx1"/>
                </a:solidFill>
              </a:rPr>
              <a:t>B) Uygun proses ve mühendislik kontrol sistemlerinin seçilmesi</a:t>
            </a:r>
          </a:p>
          <a:p>
            <a:pPr algn="l" eaLnBrk="1" fontAlgn="auto" hangingPunct="1">
              <a:spcAft>
                <a:spcPts val="0"/>
              </a:spcAft>
              <a:buFont typeface="Arial" pitchFamily="34" charset="0"/>
              <a:buNone/>
              <a:defRPr/>
            </a:pPr>
            <a:r>
              <a:rPr lang="tr-TR" dirty="0">
                <a:solidFill>
                  <a:schemeClr val="tx1"/>
                </a:solidFill>
              </a:rPr>
              <a:t>C) Yeterli havalandırma sisteminin kurulması</a:t>
            </a:r>
          </a:p>
          <a:p>
            <a:pPr algn="l" eaLnBrk="1" fontAlgn="auto" hangingPunct="1">
              <a:spcAft>
                <a:spcPts val="0"/>
              </a:spcAft>
              <a:buFont typeface="Arial" pitchFamily="34" charset="0"/>
              <a:buNone/>
              <a:defRPr/>
            </a:pPr>
            <a:r>
              <a:rPr lang="tr-TR" dirty="0">
                <a:solidFill>
                  <a:schemeClr val="tx1"/>
                </a:solidFill>
              </a:rPr>
              <a:t>D)İkame yöntemi</a:t>
            </a:r>
          </a:p>
          <a:p>
            <a:pPr algn="l" eaLnBrk="1" fontAlgn="auto" hangingPunct="1">
              <a:spcAft>
                <a:spcPts val="0"/>
              </a:spcAft>
              <a:buFont typeface="Arial" pitchFamily="34" charset="0"/>
              <a:buNone/>
              <a:defRPr/>
            </a:pPr>
            <a:r>
              <a:rPr lang="tr-TR" b="1" dirty="0">
                <a:solidFill>
                  <a:schemeClr val="tx1"/>
                </a:solidFill>
              </a:rPr>
              <a:t> </a:t>
            </a:r>
            <a:endParaRPr lang="tr-TR" dirty="0">
              <a:solidFill>
                <a:schemeClr val="tx1"/>
              </a:solidFill>
            </a:endParaRP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B2FEE99B-2F11-47EE-9588-051C3EDB92B9}" type="slidenum">
              <a:rPr lang="tr-TR"/>
              <a:pPr>
                <a:defRPr/>
              </a:pPr>
              <a:t>83</a:t>
            </a:fld>
            <a:endParaRPr lang="tr-TR"/>
          </a:p>
        </p:txBody>
      </p:sp>
      <p:pic>
        <p:nvPicPr>
          <p:cNvPr id="8602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87043" name="Alt Başlık 2"/>
          <p:cNvSpPr>
            <a:spLocks noGrp="1"/>
          </p:cNvSpPr>
          <p:nvPr>
            <p:ph type="subTitle" idx="1"/>
          </p:nvPr>
        </p:nvSpPr>
        <p:spPr>
          <a:xfrm>
            <a:off x="611188" y="1268413"/>
            <a:ext cx="7777162" cy="4752975"/>
          </a:xfrm>
        </p:spPr>
        <p:txBody>
          <a:bodyPr/>
          <a:lstStyle/>
          <a:p>
            <a:pPr algn="l" eaLnBrk="1" hangingPunct="1"/>
            <a:endParaRPr lang="tr-TR" b="1" smtClean="0">
              <a:solidFill>
                <a:schemeClr val="tx1"/>
              </a:solidFill>
            </a:endParaRPr>
          </a:p>
          <a:p>
            <a:pPr algn="l" eaLnBrk="1" hangingPunct="1"/>
            <a:r>
              <a:rPr lang="tr-TR" b="1" smtClean="0">
                <a:solidFill>
                  <a:schemeClr val="tx1"/>
                </a:solidFill>
              </a:rPr>
              <a:t>48) 			sembolü aşağıdaki tehlikelerden hangisini ifade eder?</a:t>
            </a:r>
            <a:endParaRPr lang="tr-TR" smtClean="0">
              <a:solidFill>
                <a:schemeClr val="tx1"/>
              </a:solidFill>
            </a:endParaRPr>
          </a:p>
          <a:p>
            <a:pPr algn="l" eaLnBrk="1" hangingPunct="1"/>
            <a:r>
              <a:rPr lang="tr-TR" smtClean="0">
                <a:solidFill>
                  <a:schemeClr val="tx1"/>
                </a:solidFill>
              </a:rPr>
              <a:t> </a:t>
            </a:r>
          </a:p>
          <a:p>
            <a:pPr algn="l" eaLnBrk="1" hangingPunct="1"/>
            <a:r>
              <a:rPr lang="tr-TR" smtClean="0">
                <a:solidFill>
                  <a:schemeClr val="tx1"/>
                </a:solidFill>
              </a:rPr>
              <a:t>A) Zehirli</a:t>
            </a:r>
          </a:p>
          <a:p>
            <a:pPr algn="l" eaLnBrk="1" hangingPunct="1"/>
            <a:r>
              <a:rPr lang="tr-TR" smtClean="0">
                <a:solidFill>
                  <a:schemeClr val="tx1"/>
                </a:solidFill>
              </a:rPr>
              <a:t>B) Tahriş edici    	</a:t>
            </a:r>
          </a:p>
          <a:p>
            <a:pPr algn="l" eaLnBrk="1" hangingPunct="1"/>
            <a:r>
              <a:rPr lang="tr-TR" smtClean="0">
                <a:solidFill>
                  <a:schemeClr val="tx1"/>
                </a:solidFill>
              </a:rPr>
              <a:t>C) Oksitleyici 		</a:t>
            </a:r>
          </a:p>
          <a:p>
            <a:pPr algn="l" eaLnBrk="1" hangingPunct="1"/>
            <a:r>
              <a:rPr lang="tr-TR" smtClean="0">
                <a:solidFill>
                  <a:schemeClr val="tx1"/>
                </a:solidFill>
              </a:rPr>
              <a:t>D) parlayıcı</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B28EA694-C5C5-4C26-9328-517FDDE17311}" type="slidenum">
              <a:rPr lang="tr-TR"/>
              <a:pPr>
                <a:defRPr/>
              </a:pPr>
              <a:t>84</a:t>
            </a:fld>
            <a:endParaRPr lang="tr-TR"/>
          </a:p>
        </p:txBody>
      </p:sp>
      <p:pic>
        <p:nvPicPr>
          <p:cNvPr id="8704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557338"/>
            <a:ext cx="7334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3" name="Alt Başlık 2"/>
          <p:cNvSpPr>
            <a:spLocks noGrp="1"/>
          </p:cNvSpPr>
          <p:nvPr>
            <p:ph type="subTitle" idx="1"/>
          </p:nvPr>
        </p:nvSpPr>
        <p:spPr>
          <a:xfrm>
            <a:off x="611188" y="1268413"/>
            <a:ext cx="7777162" cy="4752975"/>
          </a:xfrm>
        </p:spPr>
        <p:txBody>
          <a:bodyPr rtlCol="0">
            <a:normAutofit fontScale="92500" lnSpcReduction="10000"/>
          </a:bodyPr>
          <a:lstStyle/>
          <a:p>
            <a:pPr algn="l" eaLnBrk="1" fontAlgn="auto" hangingPunct="1">
              <a:spcAft>
                <a:spcPts val="0"/>
              </a:spcAft>
              <a:buFont typeface="Arial" pitchFamily="34" charset="0"/>
              <a:buNone/>
              <a:defRPr/>
            </a:pPr>
            <a:r>
              <a:rPr lang="tr-TR" b="1" dirty="0">
                <a:solidFill>
                  <a:schemeClr val="tx1"/>
                </a:solidFill>
              </a:rPr>
              <a:t>49) Aşağıdakilerden hangisi tehlikeli müstahzarların etiketinde ve ambalajında yer alamayacak hususlardandır?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 </a:t>
            </a:r>
          </a:p>
          <a:p>
            <a:pPr algn="l" eaLnBrk="1" fontAlgn="auto" hangingPunct="1">
              <a:spcAft>
                <a:spcPts val="0"/>
              </a:spcAft>
              <a:buFont typeface="Arial" pitchFamily="34" charset="0"/>
              <a:buNone/>
              <a:defRPr/>
            </a:pPr>
            <a:r>
              <a:rPr lang="tr-TR" dirty="0">
                <a:solidFill>
                  <a:schemeClr val="tx1"/>
                </a:solidFill>
              </a:rPr>
              <a:t>A)</a:t>
            </a:r>
            <a:r>
              <a:rPr lang="tr-TR" dirty="0" err="1">
                <a:solidFill>
                  <a:schemeClr val="tx1"/>
                </a:solidFill>
              </a:rPr>
              <a:t>Toksik</a:t>
            </a:r>
            <a:r>
              <a:rPr lang="tr-TR" dirty="0">
                <a:solidFill>
                  <a:schemeClr val="tx1"/>
                </a:solidFill>
              </a:rPr>
              <a:t> değildir, zararsızdır, kirletici değildir gibi ifadeler</a:t>
            </a:r>
          </a:p>
          <a:p>
            <a:pPr algn="l" eaLnBrk="1" fontAlgn="auto" hangingPunct="1">
              <a:spcAft>
                <a:spcPts val="0"/>
              </a:spcAft>
              <a:buFont typeface="Arial" pitchFamily="34" charset="0"/>
              <a:buNone/>
              <a:defRPr/>
            </a:pPr>
            <a:r>
              <a:rPr lang="tr-TR" dirty="0">
                <a:solidFill>
                  <a:schemeClr val="tx1"/>
                </a:solidFill>
              </a:rPr>
              <a:t>B)Tehlikeli müstahzarın ticari adı veya piyasaya arz edenin verdiği ad</a:t>
            </a:r>
          </a:p>
          <a:p>
            <a:pPr algn="l" eaLnBrk="1" fontAlgn="auto" hangingPunct="1">
              <a:spcAft>
                <a:spcPts val="0"/>
              </a:spcAft>
              <a:buFont typeface="Arial" pitchFamily="34" charset="0"/>
              <a:buNone/>
              <a:defRPr/>
            </a:pPr>
            <a:r>
              <a:rPr lang="tr-TR" dirty="0">
                <a:solidFill>
                  <a:schemeClr val="tx1"/>
                </a:solidFill>
              </a:rPr>
              <a:t>C)Risk ve güvenlik ibareleri,</a:t>
            </a:r>
          </a:p>
          <a:p>
            <a:pPr algn="l" eaLnBrk="1" fontAlgn="auto" hangingPunct="1">
              <a:spcAft>
                <a:spcPts val="0"/>
              </a:spcAft>
              <a:buFont typeface="Arial" pitchFamily="34" charset="0"/>
              <a:buNone/>
              <a:defRPr/>
            </a:pPr>
            <a:r>
              <a:rPr lang="tr-TR" dirty="0">
                <a:solidFill>
                  <a:schemeClr val="tx1"/>
                </a:solidFill>
              </a:rPr>
              <a:t>D)Tehlike sembolleri ve işaretleri</a:t>
            </a:r>
          </a:p>
        </p:txBody>
      </p:sp>
      <p:sp>
        <p:nvSpPr>
          <p:cNvPr id="6" name="Slayt Numarası Yer Tutucusu 5"/>
          <p:cNvSpPr>
            <a:spLocks noGrp="1"/>
          </p:cNvSpPr>
          <p:nvPr>
            <p:ph type="sldNum" sz="quarter" idx="12"/>
          </p:nvPr>
        </p:nvSpPr>
        <p:spPr/>
        <p:txBody>
          <a:bodyPr/>
          <a:lstStyle/>
          <a:p>
            <a:pPr>
              <a:defRPr/>
            </a:pPr>
            <a:fld id="{D4A72BEB-227C-4F90-A231-D8098206D01E}" type="slidenum">
              <a:rPr lang="tr-TR"/>
              <a:pPr>
                <a:defRPr/>
              </a:pPr>
              <a:t>85</a:t>
            </a:fld>
            <a:endParaRPr lang="tr-TR"/>
          </a:p>
        </p:txBody>
      </p:sp>
      <p:pic>
        <p:nvPicPr>
          <p:cNvPr id="8806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8909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50) Patlayıcı maddeler için tehlike işareti aşağıdakilerden hangisidir?</a:t>
            </a:r>
            <a:endParaRPr lang="tr-TR" smtClean="0">
              <a:solidFill>
                <a:schemeClr val="tx1"/>
              </a:solidFill>
            </a:endParaRPr>
          </a:p>
          <a:p>
            <a:pPr algn="l" eaLnBrk="1" hangingPunct="1"/>
            <a:r>
              <a:rPr lang="tr-TR" b="1" smtClean="0">
                <a:solidFill>
                  <a:schemeClr val="tx1"/>
                </a:solidFill>
              </a:rPr>
              <a:t> </a:t>
            </a:r>
            <a:endParaRPr lang="tr-TR" smtClean="0">
              <a:solidFill>
                <a:schemeClr val="tx1"/>
              </a:solidFill>
            </a:endParaRPr>
          </a:p>
          <a:p>
            <a:pPr algn="l" eaLnBrk="1" hangingPunct="1"/>
            <a:r>
              <a:rPr lang="tr-TR" smtClean="0">
                <a:solidFill>
                  <a:schemeClr val="tx1"/>
                </a:solidFill>
              </a:rPr>
              <a:t>A) F   	B) Xn		C) C   		 D) Ex</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E571F9A3-CD7F-49FF-B65B-824E8204D249}" type="slidenum">
              <a:rPr lang="tr-TR"/>
              <a:pPr>
                <a:defRPr/>
              </a:pPr>
              <a:t>86</a:t>
            </a:fld>
            <a:endParaRPr lang="tr-TR"/>
          </a:p>
        </p:txBody>
      </p:sp>
      <p:pic>
        <p:nvPicPr>
          <p:cNvPr id="8909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9011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51) Özellikle yanıcı maddelerle olmak üzere diğer maddelerle de temasında önemli ölçüde ekzotermik reaksiyona neden olan maddeler hangi tehlikeli madde sınıfında yer alırlar?</a:t>
            </a:r>
            <a:endParaRPr lang="tr-TR" smtClean="0">
              <a:solidFill>
                <a:schemeClr val="tx1"/>
              </a:solidFill>
            </a:endParaRPr>
          </a:p>
          <a:p>
            <a:pPr algn="l" eaLnBrk="1" hangingPunct="1"/>
            <a:r>
              <a:rPr lang="tr-TR" smtClean="0">
                <a:solidFill>
                  <a:schemeClr val="tx1"/>
                </a:solidFill>
              </a:rPr>
              <a:t> </a:t>
            </a:r>
          </a:p>
          <a:p>
            <a:pPr algn="l" eaLnBrk="1" hangingPunct="1"/>
            <a:r>
              <a:rPr lang="tr-TR" smtClean="0">
                <a:solidFill>
                  <a:schemeClr val="tx1"/>
                </a:solidFill>
              </a:rPr>
              <a:t>A) Patlayıcı               		 B) Oksitleyici    	</a:t>
            </a:r>
          </a:p>
          <a:p>
            <a:pPr algn="l" eaLnBrk="1" hangingPunct="1"/>
            <a:r>
              <a:rPr lang="tr-TR" smtClean="0">
                <a:solidFill>
                  <a:schemeClr val="tx1"/>
                </a:solidFill>
              </a:rPr>
              <a:t>C) Tahriş edici  			D) Alevlenir</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0C07B5FF-696F-4719-B066-AABCD36AB877}" type="slidenum">
              <a:rPr lang="tr-TR"/>
              <a:pPr>
                <a:defRPr/>
              </a:pPr>
              <a:t>87</a:t>
            </a:fld>
            <a:endParaRPr lang="tr-TR"/>
          </a:p>
        </p:txBody>
      </p:sp>
      <p:pic>
        <p:nvPicPr>
          <p:cNvPr id="9011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3" name="Alt Başlık 2"/>
          <p:cNvSpPr>
            <a:spLocks noGrp="1"/>
          </p:cNvSpPr>
          <p:nvPr>
            <p:ph type="subTitle" idx="1"/>
          </p:nvPr>
        </p:nvSpPr>
        <p:spPr>
          <a:xfrm>
            <a:off x="611188" y="1268413"/>
            <a:ext cx="7777162" cy="4752975"/>
          </a:xfrm>
        </p:spPr>
        <p:txBody>
          <a:bodyPr rtlCol="0">
            <a:normAutofit fontScale="70000" lnSpcReduction="20000"/>
          </a:bodyPr>
          <a:lstStyle/>
          <a:p>
            <a:pPr algn="l" eaLnBrk="1" fontAlgn="auto" hangingPunct="1">
              <a:spcAft>
                <a:spcPts val="0"/>
              </a:spcAft>
              <a:buFont typeface="Arial" pitchFamily="34" charset="0"/>
              <a:buNone/>
              <a:defRPr/>
            </a:pPr>
            <a:r>
              <a:rPr lang="tr-TR" b="1" dirty="0">
                <a:solidFill>
                  <a:schemeClr val="tx1"/>
                </a:solidFill>
              </a:rPr>
              <a:t>52) Aşağıda belirtilenlerden hangisi işyerlerinde biyolojik risklerin belirlenmesi ve değerlendirilmesinde göz önünde bulundurulacak etmenlerdendir?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 </a:t>
            </a:r>
          </a:p>
          <a:p>
            <a:pPr algn="l" eaLnBrk="1" fontAlgn="auto" hangingPunct="1">
              <a:spcAft>
                <a:spcPts val="0"/>
              </a:spcAft>
              <a:buFont typeface="Arial" pitchFamily="34" charset="0"/>
              <a:buNone/>
              <a:defRPr/>
            </a:pPr>
            <a:r>
              <a:rPr lang="tr-TR" dirty="0">
                <a:solidFill>
                  <a:schemeClr val="tx1"/>
                </a:solidFill>
              </a:rPr>
              <a:t>A)Biyolojik etkenlere maruz kalma riski bulunan herhangi bir çalışmada, işçinin sağlık ve güvenliğine yönelik herhangi bir riski değerlendirmek ve alınması gereken önlemleri belirlemek için, işçinin </a:t>
            </a:r>
            <a:r>
              <a:rPr lang="tr-TR" dirty="0" err="1">
                <a:solidFill>
                  <a:schemeClr val="tx1"/>
                </a:solidFill>
              </a:rPr>
              <a:t>maruziyetinin</a:t>
            </a:r>
            <a:r>
              <a:rPr lang="tr-TR" dirty="0">
                <a:solidFill>
                  <a:schemeClr val="tx1"/>
                </a:solidFill>
              </a:rPr>
              <a:t> türü, düzeyi ve süresi belirlenir.</a:t>
            </a:r>
          </a:p>
          <a:p>
            <a:pPr algn="l" eaLnBrk="1" fontAlgn="auto" hangingPunct="1">
              <a:spcAft>
                <a:spcPts val="0"/>
              </a:spcAft>
              <a:buFont typeface="Arial" pitchFamily="34" charset="0"/>
              <a:buNone/>
              <a:defRPr/>
            </a:pPr>
            <a:r>
              <a:rPr lang="tr-TR" dirty="0">
                <a:solidFill>
                  <a:schemeClr val="tx1"/>
                </a:solidFill>
              </a:rPr>
              <a:t>B) Birden fazla grupta yer alan biyolojik etkenlere maruziyetin söz konusu olduğu işlerde risk değerlendirmesi, zararlı biyolojik etkenlerin tümünün oluşturduğu tehlike dikkate alınarak yapılır.</a:t>
            </a:r>
          </a:p>
          <a:p>
            <a:pPr algn="l" eaLnBrk="1" fontAlgn="auto" hangingPunct="1">
              <a:spcAft>
                <a:spcPts val="0"/>
              </a:spcAft>
              <a:buFont typeface="Arial" pitchFamily="34" charset="0"/>
              <a:buNone/>
              <a:defRPr/>
            </a:pPr>
            <a:r>
              <a:rPr lang="tr-TR" dirty="0">
                <a:solidFill>
                  <a:schemeClr val="tx1"/>
                </a:solidFill>
              </a:rPr>
              <a:t>C)Risk değerlendirmesi, düzenli aralıklarla ve işçinin biyolojik etkenlere maruziyet koşullarını etkileyebilecek herhangi bir değişiklik olduğunda yenilenir.</a:t>
            </a:r>
          </a:p>
          <a:p>
            <a:pPr algn="l" eaLnBrk="1" fontAlgn="auto" hangingPunct="1">
              <a:spcAft>
                <a:spcPts val="0"/>
              </a:spcAft>
              <a:buFont typeface="Arial" pitchFamily="34" charset="0"/>
              <a:buNone/>
              <a:defRPr/>
            </a:pPr>
            <a:r>
              <a:rPr lang="tr-TR" dirty="0">
                <a:solidFill>
                  <a:schemeClr val="tx1"/>
                </a:solidFill>
              </a:rPr>
              <a:t>D)Yukarıda belirtilenlerden hepsi doğrudur. </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4CC8A363-7A86-44A4-AE5B-973D00069FDE}" type="slidenum">
              <a:rPr lang="tr-TR"/>
              <a:pPr>
                <a:defRPr/>
              </a:pPr>
              <a:t>88</a:t>
            </a:fld>
            <a:endParaRPr lang="tr-TR"/>
          </a:p>
        </p:txBody>
      </p:sp>
      <p:pic>
        <p:nvPicPr>
          <p:cNvPr id="9114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92163"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53) Aşağıdakilerden hangisi biyolojik risklerin kontrolü ön planda olan işyeri </a:t>
            </a:r>
            <a:r>
              <a:rPr lang="tr-TR" b="1" u="sng" smtClean="0">
                <a:solidFill>
                  <a:schemeClr val="tx1"/>
                </a:solidFill>
              </a:rPr>
              <a:t>değildir</a:t>
            </a:r>
            <a:r>
              <a:rPr lang="tr-TR" b="1" smtClean="0">
                <a:solidFill>
                  <a:schemeClr val="tx1"/>
                </a:solidFill>
              </a:rPr>
              <a:t>?</a:t>
            </a:r>
            <a:endParaRPr lang="tr-TR" smtClean="0">
              <a:solidFill>
                <a:schemeClr val="tx1"/>
              </a:solidFill>
            </a:endParaRPr>
          </a:p>
          <a:p>
            <a:pPr algn="l" eaLnBrk="1" hangingPunct="1"/>
            <a:r>
              <a:rPr lang="tr-TR" smtClean="0">
                <a:solidFill>
                  <a:schemeClr val="tx1"/>
                </a:solidFill>
              </a:rPr>
              <a:t>A) Tekstil Fabrikası		B) Mezbaha</a:t>
            </a:r>
          </a:p>
          <a:p>
            <a:pPr algn="l" eaLnBrk="1" hangingPunct="1"/>
            <a:r>
              <a:rPr lang="tr-TR" smtClean="0">
                <a:solidFill>
                  <a:schemeClr val="tx1"/>
                </a:solidFill>
              </a:rPr>
              <a:t>C) Akü fabrikası			D) Huzurevi</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281E5BD6-CBF6-4FFC-8AE7-03B4D0A0CE58}" type="slidenum">
              <a:rPr lang="tr-TR"/>
              <a:pPr>
                <a:defRPr/>
              </a:pPr>
              <a:t>89</a:t>
            </a:fld>
            <a:endParaRPr lang="tr-TR"/>
          </a:p>
        </p:txBody>
      </p:sp>
      <p:pic>
        <p:nvPicPr>
          <p:cNvPr id="9216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10243" name="Alt Başlık 2"/>
          <p:cNvSpPr>
            <a:spLocks noGrp="1"/>
          </p:cNvSpPr>
          <p:nvPr>
            <p:ph type="subTitle" idx="1"/>
          </p:nvPr>
        </p:nvSpPr>
        <p:spPr>
          <a:xfrm>
            <a:off x="611188" y="1268413"/>
            <a:ext cx="7777162" cy="4752975"/>
          </a:xfrm>
        </p:spPr>
        <p:txBody>
          <a:bodyPr/>
          <a:lstStyle/>
          <a:p>
            <a:pPr algn="l" eaLnBrk="1" hangingPunct="1"/>
            <a:r>
              <a:rPr lang="tr-TR" smtClean="0">
                <a:solidFill>
                  <a:schemeClr val="tx1"/>
                </a:solidFill>
              </a:rPr>
              <a:t>7) Aşağıdakilerden hangisi İş kanunu anlamında işveren vekili değildir?</a:t>
            </a:r>
          </a:p>
          <a:p>
            <a:pPr algn="l" eaLnBrk="1" hangingPunct="1"/>
            <a:r>
              <a:rPr lang="tr-TR" smtClean="0">
                <a:solidFill>
                  <a:schemeClr val="tx1"/>
                </a:solidFill>
              </a:rPr>
              <a:t>A) İşyeri Hekimi</a:t>
            </a:r>
          </a:p>
          <a:p>
            <a:pPr algn="l" eaLnBrk="1" hangingPunct="1"/>
            <a:r>
              <a:rPr lang="tr-TR" smtClean="0">
                <a:solidFill>
                  <a:schemeClr val="tx1"/>
                </a:solidFill>
              </a:rPr>
              <a:t>B) İş Güvenliği Uzmanı</a:t>
            </a:r>
          </a:p>
          <a:p>
            <a:pPr algn="l" eaLnBrk="1" hangingPunct="1"/>
            <a:r>
              <a:rPr lang="tr-TR" smtClean="0">
                <a:solidFill>
                  <a:schemeClr val="tx1"/>
                </a:solidFill>
              </a:rPr>
              <a:t>C) Gece vardiyasında çalışan formen</a:t>
            </a:r>
          </a:p>
          <a:p>
            <a:pPr algn="l" eaLnBrk="1" hangingPunct="1"/>
            <a:r>
              <a:rPr lang="tr-TR" smtClean="0">
                <a:solidFill>
                  <a:schemeClr val="tx1"/>
                </a:solidFill>
              </a:rPr>
              <a:t>D) Gece vardiyasında çalışan vardiya şefi</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E2544EE8-F599-4141-8EEF-BEB149CFAF8A}" type="slidenum">
              <a:rPr lang="tr-TR"/>
              <a:pPr>
                <a:defRPr/>
              </a:pPr>
              <a:t>9</a:t>
            </a:fld>
            <a:endParaRPr lang="tr-TR"/>
          </a:p>
        </p:txBody>
      </p:sp>
      <p:pic>
        <p:nvPicPr>
          <p:cNvPr id="1024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lnSpcReduction="10000"/>
          </a:bodyPr>
          <a:lstStyle/>
          <a:p>
            <a:pPr algn="l" eaLnBrk="1" fontAlgn="auto" hangingPunct="1">
              <a:spcAft>
                <a:spcPts val="0"/>
              </a:spcAft>
              <a:buFont typeface="Arial" pitchFamily="34" charset="0"/>
              <a:buNone/>
              <a:defRPr/>
            </a:pPr>
            <a:r>
              <a:rPr lang="tr-TR" b="1" dirty="0">
                <a:solidFill>
                  <a:schemeClr val="tx1"/>
                </a:solidFill>
              </a:rPr>
              <a:t>54) Biyolojik risk etmenleri ile çalışılan bir işyerinde işyeri hekiminin önerebileceği çalışma ortamı gözetimi aşağıdakilerden hangisi olabilir?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İşe girişte işçilerden istenecek kan tahlilleri</a:t>
            </a:r>
          </a:p>
          <a:p>
            <a:pPr algn="l" eaLnBrk="1" fontAlgn="auto" hangingPunct="1">
              <a:spcAft>
                <a:spcPts val="0"/>
              </a:spcAft>
              <a:buFont typeface="Arial" pitchFamily="34" charset="0"/>
              <a:buNone/>
              <a:defRPr/>
            </a:pPr>
            <a:r>
              <a:rPr lang="tr-TR" dirty="0">
                <a:solidFill>
                  <a:schemeClr val="tx1"/>
                </a:solidFill>
              </a:rPr>
              <a:t>B) Aşılama</a:t>
            </a:r>
          </a:p>
          <a:p>
            <a:pPr algn="l" eaLnBrk="1" fontAlgn="auto" hangingPunct="1">
              <a:spcAft>
                <a:spcPts val="0"/>
              </a:spcAft>
              <a:buFont typeface="Arial" pitchFamily="34" charset="0"/>
              <a:buNone/>
              <a:defRPr/>
            </a:pPr>
            <a:r>
              <a:rPr lang="tr-TR" dirty="0">
                <a:solidFill>
                  <a:schemeClr val="tx1"/>
                </a:solidFill>
              </a:rPr>
              <a:t>C) İşyeri havasında etken konsantrasyon ölçümü</a:t>
            </a:r>
          </a:p>
          <a:p>
            <a:pPr algn="l" eaLnBrk="1" fontAlgn="auto" hangingPunct="1">
              <a:spcAft>
                <a:spcPts val="0"/>
              </a:spcAft>
              <a:buFont typeface="Arial" pitchFamily="34" charset="0"/>
              <a:buNone/>
              <a:defRPr/>
            </a:pPr>
            <a:r>
              <a:rPr lang="tr-TR" dirty="0">
                <a:solidFill>
                  <a:schemeClr val="tx1"/>
                </a:solidFill>
              </a:rPr>
              <a:t>D) İşçilere sağlık eğitimi</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BB1A2ADE-E363-4263-B9E7-FE871F37D197}" type="slidenum">
              <a:rPr lang="tr-TR"/>
              <a:pPr>
                <a:defRPr/>
              </a:pPr>
              <a:t>90</a:t>
            </a:fld>
            <a:endParaRPr lang="tr-TR"/>
          </a:p>
        </p:txBody>
      </p:sp>
      <p:pic>
        <p:nvPicPr>
          <p:cNvPr id="9318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9421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55) Biyolojik risk etkenleri insanlara hangi tür etki ile zarar verebilirler?</a:t>
            </a:r>
            <a:endParaRPr lang="tr-TR" smtClean="0">
              <a:solidFill>
                <a:schemeClr val="tx1"/>
              </a:solidFill>
            </a:endParaRPr>
          </a:p>
          <a:p>
            <a:pPr algn="l" eaLnBrk="1" hangingPunct="1"/>
            <a:r>
              <a:rPr lang="tr-TR" smtClean="0">
                <a:solidFill>
                  <a:schemeClr val="tx1"/>
                </a:solidFill>
              </a:rPr>
              <a:t>A) Allerjik 				B) Toksik</a:t>
            </a:r>
          </a:p>
          <a:p>
            <a:pPr algn="l" eaLnBrk="1" hangingPunct="1"/>
            <a:r>
              <a:rPr lang="tr-TR" smtClean="0">
                <a:solidFill>
                  <a:schemeClr val="tx1"/>
                </a:solidFill>
              </a:rPr>
              <a:t>C)Enfeksiyon 			D) Hepsi</a:t>
            </a:r>
          </a:p>
          <a:p>
            <a:pPr algn="l" eaLnBrk="1" hangingPunct="1"/>
            <a:r>
              <a:rPr lang="tr-TR" b="1" smtClean="0">
                <a:solidFill>
                  <a:schemeClr val="tx1"/>
                </a:solidFill>
              </a:rPr>
              <a:t> </a:t>
            </a:r>
            <a:endParaRPr lang="tr-TR" smtClean="0">
              <a:solidFill>
                <a:schemeClr val="tx1"/>
              </a:solidFill>
            </a:endParaRP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6AF9E0BF-C368-4355-A483-15EA77FFDB53}" type="slidenum">
              <a:rPr lang="tr-TR"/>
              <a:pPr>
                <a:defRPr/>
              </a:pPr>
              <a:t>91</a:t>
            </a:fld>
            <a:endParaRPr lang="tr-TR"/>
          </a:p>
        </p:txBody>
      </p:sp>
      <p:pic>
        <p:nvPicPr>
          <p:cNvPr id="9421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smtClean="0">
                <a:solidFill>
                  <a:srgbClr val="FF0000"/>
                </a:solidFill>
              </a:rPr>
              <a:t>C</a:t>
            </a:r>
            <a:endParaRPr lang="tr-TR" dirty="0">
              <a:solidFill>
                <a:srgbClr val="FF0000"/>
              </a:solidFill>
            </a:endParaRPr>
          </a:p>
        </p:txBody>
      </p:sp>
      <p:sp>
        <p:nvSpPr>
          <p:cNvPr id="3" name="Alt Başlık 2"/>
          <p:cNvSpPr>
            <a:spLocks noGrp="1"/>
          </p:cNvSpPr>
          <p:nvPr>
            <p:ph type="subTitle" idx="1"/>
          </p:nvPr>
        </p:nvSpPr>
        <p:spPr>
          <a:xfrm>
            <a:off x="611188" y="1268413"/>
            <a:ext cx="7777162" cy="4752975"/>
          </a:xfrm>
        </p:spPr>
        <p:txBody>
          <a:bodyPr rtlCol="0">
            <a:normAutofit fontScale="92500" lnSpcReduction="10000"/>
          </a:bodyPr>
          <a:lstStyle/>
          <a:p>
            <a:pPr algn="l" eaLnBrk="1" fontAlgn="auto" hangingPunct="1">
              <a:spcAft>
                <a:spcPts val="0"/>
              </a:spcAft>
              <a:buFont typeface="Arial" pitchFamily="34" charset="0"/>
              <a:buNone/>
              <a:defRPr/>
            </a:pPr>
            <a:r>
              <a:rPr lang="tr-TR" b="1" dirty="0">
                <a:solidFill>
                  <a:schemeClr val="tx1"/>
                </a:solidFill>
              </a:rPr>
              <a:t>56) </a:t>
            </a:r>
            <a:r>
              <a:rPr lang="tr-TR" b="1" dirty="0" err="1">
                <a:solidFill>
                  <a:schemeClr val="tx1"/>
                </a:solidFill>
              </a:rPr>
              <a:t>Psikososyal</a:t>
            </a:r>
            <a:r>
              <a:rPr lang="tr-TR" b="1" dirty="0">
                <a:solidFill>
                  <a:schemeClr val="tx1"/>
                </a:solidFill>
              </a:rPr>
              <a:t> risk etmenleri için aşağıdaki ifadelerden hangisi doğrudur?</a:t>
            </a:r>
            <a:endParaRPr lang="tr-TR" dirty="0">
              <a:solidFill>
                <a:schemeClr val="tx1"/>
              </a:solidFill>
            </a:endParaRPr>
          </a:p>
          <a:p>
            <a:pPr algn="l" eaLnBrk="1" fontAlgn="auto" hangingPunct="1">
              <a:spcAft>
                <a:spcPts val="0"/>
              </a:spcAft>
              <a:buFont typeface="Arial" pitchFamily="34" charset="0"/>
              <a:buNone/>
              <a:defRPr/>
            </a:pPr>
            <a:r>
              <a:rPr lang="tr-TR" dirty="0">
                <a:solidFill>
                  <a:schemeClr val="tx1"/>
                </a:solidFill>
              </a:rPr>
              <a:t>A) </a:t>
            </a:r>
            <a:r>
              <a:rPr lang="tr-TR" dirty="0" err="1">
                <a:solidFill>
                  <a:schemeClr val="tx1"/>
                </a:solidFill>
              </a:rPr>
              <a:t>Psikososyal</a:t>
            </a:r>
            <a:r>
              <a:rPr lang="tr-TR" dirty="0">
                <a:solidFill>
                  <a:schemeClr val="tx1"/>
                </a:solidFill>
              </a:rPr>
              <a:t> risk etmenlerinin ölçümü daima objektif  verilere dayanır</a:t>
            </a:r>
          </a:p>
          <a:p>
            <a:pPr algn="l" eaLnBrk="1" fontAlgn="auto" hangingPunct="1">
              <a:spcAft>
                <a:spcPts val="0"/>
              </a:spcAft>
              <a:buFont typeface="Arial" pitchFamily="34" charset="0"/>
              <a:buNone/>
              <a:defRPr/>
            </a:pPr>
            <a:r>
              <a:rPr lang="tr-TR" dirty="0">
                <a:solidFill>
                  <a:schemeClr val="tx1"/>
                </a:solidFill>
              </a:rPr>
              <a:t>B) İşyerinde aynı düzeyde sorumluluk alan tüm işçilerde aynı düzeyde stres görülür</a:t>
            </a:r>
          </a:p>
          <a:p>
            <a:pPr algn="l" eaLnBrk="1" fontAlgn="auto" hangingPunct="1">
              <a:spcAft>
                <a:spcPts val="0"/>
              </a:spcAft>
              <a:buFont typeface="Arial" pitchFamily="34" charset="0"/>
              <a:buNone/>
              <a:defRPr/>
            </a:pPr>
            <a:r>
              <a:rPr lang="tr-TR" dirty="0">
                <a:solidFill>
                  <a:schemeClr val="tx1"/>
                </a:solidFill>
              </a:rPr>
              <a:t>C) </a:t>
            </a:r>
            <a:r>
              <a:rPr lang="tr-TR" dirty="0" err="1">
                <a:solidFill>
                  <a:schemeClr val="tx1"/>
                </a:solidFill>
              </a:rPr>
              <a:t>Psikososyal</a:t>
            </a:r>
            <a:r>
              <a:rPr lang="tr-TR" dirty="0">
                <a:solidFill>
                  <a:schemeClr val="tx1"/>
                </a:solidFill>
              </a:rPr>
              <a:t> stresi azaltmada fiziksel risk etmenlerinin kontrolü de işe yarar</a:t>
            </a:r>
          </a:p>
          <a:p>
            <a:pPr algn="l" eaLnBrk="1" fontAlgn="auto" hangingPunct="1">
              <a:spcAft>
                <a:spcPts val="0"/>
              </a:spcAft>
              <a:buFont typeface="Arial" pitchFamily="34" charset="0"/>
              <a:buNone/>
              <a:defRPr/>
            </a:pPr>
            <a:r>
              <a:rPr lang="tr-TR" dirty="0">
                <a:solidFill>
                  <a:schemeClr val="tx1"/>
                </a:solidFill>
              </a:rPr>
              <a:t>D) </a:t>
            </a:r>
            <a:r>
              <a:rPr lang="tr-TR" dirty="0" err="1">
                <a:solidFill>
                  <a:schemeClr val="tx1"/>
                </a:solidFill>
              </a:rPr>
              <a:t>Psikososyal</a:t>
            </a:r>
            <a:r>
              <a:rPr lang="tr-TR" dirty="0">
                <a:solidFill>
                  <a:schemeClr val="tx1"/>
                </a:solidFill>
              </a:rPr>
              <a:t> risk etmenleri sadece işletmenin kendisinden kaynaklanan etmenlerdir</a:t>
            </a:r>
          </a:p>
          <a:p>
            <a:pPr algn="l" eaLnBrk="1" fontAlgn="auto" hangingPunct="1">
              <a:spcAft>
                <a:spcPts val="0"/>
              </a:spcAft>
              <a:buFont typeface="Arial" pitchFamily="34" charset="0"/>
              <a:buNone/>
              <a:defRPr/>
            </a:pPr>
            <a:endParaRPr lang="tr-TR" dirty="0">
              <a:solidFill>
                <a:schemeClr val="tx1"/>
              </a:solidFill>
            </a:endParaRPr>
          </a:p>
        </p:txBody>
      </p:sp>
      <p:sp>
        <p:nvSpPr>
          <p:cNvPr id="6" name="Slayt Numarası Yer Tutucusu 5"/>
          <p:cNvSpPr>
            <a:spLocks noGrp="1"/>
          </p:cNvSpPr>
          <p:nvPr>
            <p:ph type="sldNum" sz="quarter" idx="12"/>
          </p:nvPr>
        </p:nvSpPr>
        <p:spPr/>
        <p:txBody>
          <a:bodyPr/>
          <a:lstStyle/>
          <a:p>
            <a:pPr>
              <a:defRPr/>
            </a:pPr>
            <a:fld id="{5F8B88F0-6587-496D-BAEA-DE3F35A1D68C}" type="slidenum">
              <a:rPr lang="tr-TR"/>
              <a:pPr>
                <a:defRPr/>
              </a:pPr>
              <a:t>92</a:t>
            </a:fld>
            <a:endParaRPr lang="tr-TR"/>
          </a:p>
        </p:txBody>
      </p:sp>
      <p:pic>
        <p:nvPicPr>
          <p:cNvPr id="9523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96259"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57) Aşağıdakilerden hangisi ergonomik problem değildir?</a:t>
            </a:r>
            <a:endParaRPr lang="tr-TR" smtClean="0">
              <a:solidFill>
                <a:schemeClr val="tx1"/>
              </a:solidFill>
            </a:endParaRPr>
          </a:p>
          <a:p>
            <a:pPr algn="l" eaLnBrk="1" hangingPunct="1"/>
            <a:r>
              <a:rPr lang="tr-TR" smtClean="0">
                <a:solidFill>
                  <a:schemeClr val="tx1"/>
                </a:solidFill>
              </a:rPr>
              <a:t>A) Monoton işler	</a:t>
            </a:r>
          </a:p>
          <a:p>
            <a:pPr algn="l" eaLnBrk="1" hangingPunct="1"/>
            <a:r>
              <a:rPr lang="tr-TR" smtClean="0">
                <a:solidFill>
                  <a:schemeClr val="tx1"/>
                </a:solidFill>
              </a:rPr>
              <a:t>B) Kimyasallarla çalışma </a:t>
            </a:r>
          </a:p>
          <a:p>
            <a:pPr algn="l" eaLnBrk="1" hangingPunct="1"/>
            <a:r>
              <a:rPr lang="tr-TR" smtClean="0">
                <a:solidFill>
                  <a:schemeClr val="tx1"/>
                </a:solidFill>
              </a:rPr>
              <a:t>C) Uygun olmayan el aleti	</a:t>
            </a:r>
          </a:p>
          <a:p>
            <a:pPr algn="l" eaLnBrk="1" hangingPunct="1"/>
            <a:r>
              <a:rPr lang="tr-TR" smtClean="0">
                <a:solidFill>
                  <a:schemeClr val="tx1"/>
                </a:solidFill>
              </a:rPr>
              <a:t>D) Yetersiz çalışma alanı</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8CE74B9B-20E3-46BE-ADB6-23480405A06F}" type="slidenum">
              <a:rPr lang="tr-TR"/>
              <a:pPr>
                <a:defRPr/>
              </a:pPr>
              <a:t>93</a:t>
            </a:fld>
            <a:endParaRPr lang="tr-TR"/>
          </a:p>
        </p:txBody>
      </p:sp>
      <p:pic>
        <p:nvPicPr>
          <p:cNvPr id="9626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97283"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58) Etkin değeri.…….. volt’un üzerinde olan fazlar arası gerilime </a:t>
            </a:r>
            <a:r>
              <a:rPr lang="tr-TR" b="1" u="sng" smtClean="0">
                <a:solidFill>
                  <a:schemeClr val="tx1"/>
                </a:solidFill>
              </a:rPr>
              <a:t>yüksek gerilim</a:t>
            </a:r>
            <a:r>
              <a:rPr lang="tr-TR" b="1" smtClean="0">
                <a:solidFill>
                  <a:schemeClr val="tx1"/>
                </a:solidFill>
              </a:rPr>
              <a:t> denir.</a:t>
            </a:r>
            <a:endParaRPr lang="tr-TR" smtClean="0">
              <a:solidFill>
                <a:schemeClr val="tx1"/>
              </a:solidFill>
            </a:endParaRPr>
          </a:p>
          <a:p>
            <a:pPr algn="l" eaLnBrk="1" hangingPunct="1"/>
            <a:r>
              <a:rPr lang="tr-TR" b="1" smtClean="0">
                <a:solidFill>
                  <a:schemeClr val="tx1"/>
                </a:solidFill>
              </a:rPr>
              <a:t> </a:t>
            </a:r>
            <a:r>
              <a:rPr lang="tr-TR" smtClean="0">
                <a:solidFill>
                  <a:schemeClr val="tx1"/>
                </a:solidFill>
              </a:rPr>
              <a:t>A) 50 volt			B) 220 volt</a:t>
            </a:r>
          </a:p>
          <a:p>
            <a:pPr algn="l" eaLnBrk="1" hangingPunct="1"/>
            <a:r>
              <a:rPr lang="tr-TR" smtClean="0">
                <a:solidFill>
                  <a:schemeClr val="tx1"/>
                </a:solidFill>
              </a:rPr>
              <a:t>C) 380 volt			D) 1.000 volt</a:t>
            </a:r>
          </a:p>
          <a:p>
            <a:pPr algn="l" eaLnBrk="1" hangingPunct="1"/>
            <a:r>
              <a:rPr lang="tr-TR" smtClean="0">
                <a:solidFill>
                  <a:schemeClr val="tx1"/>
                </a:solidFill>
              </a:rPr>
              <a:t> </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7ED3ABCC-27F4-4FA5-B58D-C2769BD88796}" type="slidenum">
              <a:rPr lang="tr-TR"/>
              <a:pPr>
                <a:defRPr/>
              </a:pPr>
              <a:t>94</a:t>
            </a:fld>
            <a:endParaRPr lang="tr-TR"/>
          </a:p>
        </p:txBody>
      </p:sp>
      <p:pic>
        <p:nvPicPr>
          <p:cNvPr id="9728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98307"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59) Seyyar yangın söndürme tüplerinin kontrol periyodu için hangisi doğrudur?</a:t>
            </a:r>
            <a:endParaRPr lang="tr-TR" smtClean="0">
              <a:solidFill>
                <a:schemeClr val="tx1"/>
              </a:solidFill>
            </a:endParaRPr>
          </a:p>
          <a:p>
            <a:pPr algn="l" eaLnBrk="1" hangingPunct="1"/>
            <a:r>
              <a:rPr lang="tr-TR" smtClean="0">
                <a:solidFill>
                  <a:schemeClr val="tx1"/>
                </a:solidFill>
              </a:rPr>
              <a:t>A) 6 ayda 1 defa	</a:t>
            </a:r>
          </a:p>
          <a:p>
            <a:pPr algn="l" eaLnBrk="1" hangingPunct="1"/>
            <a:r>
              <a:rPr lang="tr-TR" smtClean="0">
                <a:solidFill>
                  <a:schemeClr val="tx1"/>
                </a:solidFill>
              </a:rPr>
              <a:t>B) 3 ayda 1 defa</a:t>
            </a:r>
          </a:p>
          <a:p>
            <a:pPr algn="l" eaLnBrk="1" hangingPunct="1"/>
            <a:r>
              <a:rPr lang="tr-TR" smtClean="0">
                <a:solidFill>
                  <a:schemeClr val="tx1"/>
                </a:solidFill>
              </a:rPr>
              <a:t>C) Ayda 1 defa		</a:t>
            </a:r>
          </a:p>
          <a:p>
            <a:pPr algn="l" eaLnBrk="1" hangingPunct="1"/>
            <a:r>
              <a:rPr lang="tr-TR" smtClean="0">
                <a:solidFill>
                  <a:schemeClr val="tx1"/>
                </a:solidFill>
              </a:rPr>
              <a:t>D) Tüp kullanıldığında</a:t>
            </a:r>
          </a:p>
          <a:p>
            <a:pPr algn="l" eaLnBrk="1" hangingPunct="1"/>
            <a:r>
              <a:rPr lang="tr-TR" b="1" smtClean="0">
                <a:solidFill>
                  <a:schemeClr val="tx1"/>
                </a:solidFill>
              </a:rPr>
              <a:t> </a:t>
            </a:r>
            <a:endParaRPr lang="tr-TR" smtClean="0">
              <a:solidFill>
                <a:schemeClr val="tx1"/>
              </a:solidFill>
            </a:endParaRP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C8DE7D05-7B61-416C-A51D-27FE4D0AB236}" type="slidenum">
              <a:rPr lang="tr-TR"/>
              <a:pPr>
                <a:defRPr/>
              </a:pPr>
              <a:t>95</a:t>
            </a:fld>
            <a:endParaRPr lang="tr-TR"/>
          </a:p>
        </p:txBody>
      </p:sp>
      <p:pic>
        <p:nvPicPr>
          <p:cNvPr id="9830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B</a:t>
            </a:r>
          </a:p>
        </p:txBody>
      </p:sp>
      <p:sp>
        <p:nvSpPr>
          <p:cNvPr id="99331"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60) B ve C türü yangınlar için aşağıdakilerden hangisi doğrudur?</a:t>
            </a:r>
            <a:endParaRPr lang="tr-TR" smtClean="0">
              <a:solidFill>
                <a:schemeClr val="tx1"/>
              </a:solidFill>
            </a:endParaRPr>
          </a:p>
          <a:p>
            <a:pPr algn="l" eaLnBrk="1" hangingPunct="1"/>
            <a:r>
              <a:rPr lang="tr-TR" smtClean="0">
                <a:solidFill>
                  <a:schemeClr val="tx1"/>
                </a:solidFill>
              </a:rPr>
              <a:t>A) Odun, kömür, kağıt ot vb katı madde yangınıdır</a:t>
            </a:r>
          </a:p>
          <a:p>
            <a:pPr algn="l" eaLnBrk="1" hangingPunct="1"/>
            <a:r>
              <a:rPr lang="tr-TR" smtClean="0">
                <a:solidFill>
                  <a:schemeClr val="tx1"/>
                </a:solidFill>
              </a:rPr>
              <a:t>B) Temel söndürme prensibi boğmadır</a:t>
            </a:r>
          </a:p>
          <a:p>
            <a:pPr algn="l" eaLnBrk="1" hangingPunct="1"/>
            <a:r>
              <a:rPr lang="tr-TR" smtClean="0">
                <a:solidFill>
                  <a:schemeClr val="tx1"/>
                </a:solidFill>
              </a:rPr>
              <a:t>C) En etkili ve en çok kullanılan söndürücü sudur</a:t>
            </a:r>
          </a:p>
          <a:p>
            <a:pPr algn="l" eaLnBrk="1" hangingPunct="1"/>
            <a:r>
              <a:rPr lang="tr-TR" smtClean="0">
                <a:solidFill>
                  <a:schemeClr val="tx1"/>
                </a:solidFill>
              </a:rPr>
              <a:t>D) Hepsi</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49E19A34-ECC2-47C7-8B57-6FF2ACD79C97}" type="slidenum">
              <a:rPr lang="tr-TR"/>
              <a:pPr>
                <a:defRPr/>
              </a:pPr>
              <a:t>96</a:t>
            </a:fld>
            <a:endParaRPr lang="tr-TR"/>
          </a:p>
        </p:txBody>
      </p:sp>
      <p:pic>
        <p:nvPicPr>
          <p:cNvPr id="9933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636581342"/>
              </p:ext>
            </p:extLst>
          </p:nvPr>
        </p:nvGraphicFramePr>
        <p:xfrm>
          <a:off x="611560" y="1700808"/>
          <a:ext cx="7992888" cy="3600402"/>
        </p:xfrm>
        <a:graphic>
          <a:graphicData uri="http://schemas.openxmlformats.org/drawingml/2006/table">
            <a:tbl>
              <a:tblPr/>
              <a:tblGrid>
                <a:gridCol w="1007507"/>
                <a:gridCol w="2700825"/>
                <a:gridCol w="4284556"/>
              </a:tblGrid>
              <a:tr h="276954">
                <a:tc>
                  <a:txBody>
                    <a:bodyPr/>
                    <a:lstStyle/>
                    <a:p>
                      <a:pPr algn="l" fontAlgn="ctr"/>
                      <a:r>
                        <a:rPr lang="tr-TR" sz="1000" b="1" i="0" u="none" strike="noStrike">
                          <a:solidFill>
                            <a:srgbClr val="FFFFFF"/>
                          </a:solidFill>
                          <a:effectLst/>
                          <a:latin typeface="Times New Roman"/>
                        </a:rPr>
                        <a:t>Yangın Sınıfı</a:t>
                      </a:r>
                    </a:p>
                  </a:txBody>
                  <a:tcPr marL="9525" marR="9525" marT="9525" marB="0" anchor="ctr">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c>
                  <a:txBody>
                    <a:bodyPr/>
                    <a:lstStyle/>
                    <a:p>
                      <a:pPr algn="l" fontAlgn="ctr"/>
                      <a:r>
                        <a:rPr lang="tr-TR" sz="1000" b="1" i="0" u="none" strike="noStrike">
                          <a:solidFill>
                            <a:srgbClr val="FFFFFF"/>
                          </a:solidFill>
                          <a:effectLst/>
                          <a:latin typeface="Times"/>
                        </a:rPr>
                        <a:t>Söndürme Metodu </a:t>
                      </a:r>
                    </a:p>
                  </a:txBody>
                  <a:tcPr marL="9525" marR="9525" marT="9525" marB="0" anchor="ctr">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c>
                  <a:txBody>
                    <a:bodyPr/>
                    <a:lstStyle/>
                    <a:p>
                      <a:pPr algn="l" fontAlgn="b"/>
                      <a:r>
                        <a:rPr lang="tr-TR" sz="1000" b="1" i="0" u="none" strike="noStrike">
                          <a:solidFill>
                            <a:srgbClr val="FFFFFF"/>
                          </a:solidFill>
                          <a:effectLst/>
                          <a:latin typeface="Times"/>
                        </a:rPr>
                        <a:t>Kullanılacak Malzeme </a:t>
                      </a:r>
                    </a:p>
                  </a:txBody>
                  <a:tcPr marL="9525" marR="9525" marT="9525"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r>
              <a:tr h="830862">
                <a:tc>
                  <a:txBody>
                    <a:bodyPr/>
                    <a:lstStyle/>
                    <a:p>
                      <a:pPr algn="l" fontAlgn="b"/>
                      <a:r>
                        <a:rPr lang="tr-TR" sz="1100" b="1" i="0" u="none" strike="noStrike">
                          <a:solidFill>
                            <a:srgbClr val="000000"/>
                          </a:solidFill>
                          <a:effectLst/>
                          <a:latin typeface="Calibri"/>
                        </a:rPr>
                        <a:t>A</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a:rPr>
                        <a:t>Soğutma</a:t>
                      </a:r>
                    </a:p>
                  </a:txBody>
                  <a:tcPr marL="9525" marR="9525" marT="9525"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a:rPr>
                        <a:t>Su ve su esaslı cihazlar, kuru kimyasal  tozlu cihazlar, sentetik köpük</a:t>
                      </a:r>
                    </a:p>
                  </a:txBody>
                  <a:tcPr marL="9525" marR="9525" marT="9525" marB="0">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830862">
                <a:tc>
                  <a:txBody>
                    <a:bodyPr/>
                    <a:lstStyle/>
                    <a:p>
                      <a:pPr algn="l" fontAlgn="b"/>
                      <a:r>
                        <a:rPr lang="tr-TR" sz="1100" b="1" i="0" u="none" strike="noStrike">
                          <a:solidFill>
                            <a:srgbClr val="000000"/>
                          </a:solidFill>
                          <a:effectLst/>
                          <a:latin typeface="Calibri"/>
                        </a:rPr>
                        <a:t>B</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a:rPr>
                        <a:t>Havayı kesme </a:t>
                      </a:r>
                    </a:p>
                  </a:txBody>
                  <a:tcPr marL="9525" marR="9525" marT="9525"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a:rPr>
                        <a:t>Kum, toprak, köpüklü, karbondioksit ve  kuru kimyasal tozlu cihazlar </a:t>
                      </a:r>
                    </a:p>
                  </a:txBody>
                  <a:tcPr marL="9525" marR="9525" marT="9525" marB="0">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830862">
                <a:tc>
                  <a:txBody>
                    <a:bodyPr/>
                    <a:lstStyle/>
                    <a:p>
                      <a:pPr algn="l" fontAlgn="b"/>
                      <a:r>
                        <a:rPr lang="tr-TR" sz="1100" b="1" i="0" u="none" strike="noStrike">
                          <a:solidFill>
                            <a:srgbClr val="000000"/>
                          </a:solidFill>
                          <a:effectLst/>
                          <a:latin typeface="Calibri"/>
                        </a:rPr>
                        <a:t>C</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a:rPr>
                        <a:t>Yanıcı maddeyi  ortadan kaldırıma</a:t>
                      </a:r>
                    </a:p>
                  </a:txBody>
                  <a:tcPr marL="9525" marR="9525" marT="9525"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a:rPr>
                        <a:t>Önce yanıcı madde olan gaz, musluğundan kapatılmalı,daha sonra  etrafta tutuşturduğu ve yanmasına sebep olduğu  maddelerin cinsine uygun söndürme  uygulanır (kimyevi toz vb</a:t>
                      </a:r>
                    </a:p>
                  </a:txBody>
                  <a:tcPr marL="9525" marR="9525" marT="9525" marB="0">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830862">
                <a:tc>
                  <a:txBody>
                    <a:bodyPr/>
                    <a:lstStyle/>
                    <a:p>
                      <a:pPr algn="l" fontAlgn="b"/>
                      <a:r>
                        <a:rPr lang="tr-TR" sz="1100" b="1" i="0" u="none" strike="noStrike">
                          <a:solidFill>
                            <a:srgbClr val="000000"/>
                          </a:solidFill>
                          <a:effectLst/>
                          <a:latin typeface="Calibri"/>
                        </a:rPr>
                        <a:t>D</a:t>
                      </a:r>
                    </a:p>
                  </a:txBody>
                  <a:tcPr marL="9525" marR="9525" marT="9525"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a:rPr>
                        <a:t>Kimyasal reaksiyon </a:t>
                      </a:r>
                    </a:p>
                  </a:txBody>
                  <a:tcPr marL="9525" marR="9525" marT="9525"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t"/>
                      <a:r>
                        <a:rPr lang="tr-TR" sz="1100" b="0" i="0" u="none" strike="noStrike" dirty="0">
                          <a:solidFill>
                            <a:srgbClr val="000000"/>
                          </a:solidFill>
                          <a:effectLst/>
                          <a:latin typeface="Calibri"/>
                        </a:rPr>
                        <a:t>Yanan metale uygun kimyasal söndürme maddesi kullanılır </a:t>
                      </a:r>
                    </a:p>
                  </a:txBody>
                  <a:tcPr marL="9525" marR="9525" marT="9525" marB="0">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5395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D</a:t>
            </a:r>
          </a:p>
        </p:txBody>
      </p:sp>
      <p:sp>
        <p:nvSpPr>
          <p:cNvPr id="100355"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61) Büyük endüstriyel kazaların önlenmesi üzerine kabul edilen uluslar arası ……….Direktifi, 1976 yılında gerçekleşen ciddi endüstriyel kazanın olduğu hangi şehrin adıyla anılmaktadır? </a:t>
            </a:r>
            <a:endParaRPr lang="tr-TR" smtClean="0">
              <a:solidFill>
                <a:schemeClr val="tx1"/>
              </a:solidFill>
            </a:endParaRPr>
          </a:p>
          <a:p>
            <a:pPr algn="l" eaLnBrk="1" hangingPunct="1"/>
            <a:r>
              <a:rPr lang="tr-TR" smtClean="0">
                <a:solidFill>
                  <a:schemeClr val="tx1"/>
                </a:solidFill>
              </a:rPr>
              <a:t>A) Bhopal 				B) Toulouse</a:t>
            </a:r>
          </a:p>
          <a:p>
            <a:pPr algn="l" eaLnBrk="1" hangingPunct="1"/>
            <a:r>
              <a:rPr lang="tr-TR" smtClean="0">
                <a:solidFill>
                  <a:schemeClr val="tx1"/>
                </a:solidFill>
              </a:rPr>
              <a:t>C) Mexico City			D) Seveso</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E6AFED70-A4AE-4B0F-BC5D-5A859DABC44B}" type="slidenum">
              <a:rPr lang="tr-TR"/>
              <a:pPr>
                <a:defRPr/>
              </a:pPr>
              <a:t>98</a:t>
            </a:fld>
            <a:endParaRPr lang="tr-TR"/>
          </a:p>
        </p:txBody>
      </p:sp>
      <p:pic>
        <p:nvPicPr>
          <p:cNvPr id="10035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eaLnBrk="1" fontAlgn="auto" hangingPunct="1">
              <a:spcAft>
                <a:spcPts val="0"/>
              </a:spcAft>
              <a:defRPr/>
            </a:pPr>
            <a:r>
              <a:rPr lang="tr-TR" dirty="0">
                <a:solidFill>
                  <a:srgbClr val="FF0000"/>
                </a:solidFill>
              </a:rPr>
              <a:t>A</a:t>
            </a:r>
          </a:p>
        </p:txBody>
      </p:sp>
      <p:sp>
        <p:nvSpPr>
          <p:cNvPr id="101379" name="Alt Başlık 2"/>
          <p:cNvSpPr>
            <a:spLocks noGrp="1"/>
          </p:cNvSpPr>
          <p:nvPr>
            <p:ph type="subTitle" idx="1"/>
          </p:nvPr>
        </p:nvSpPr>
        <p:spPr>
          <a:xfrm>
            <a:off x="611188" y="1268413"/>
            <a:ext cx="7777162" cy="4752975"/>
          </a:xfrm>
        </p:spPr>
        <p:txBody>
          <a:bodyPr/>
          <a:lstStyle/>
          <a:p>
            <a:pPr algn="l" eaLnBrk="1" hangingPunct="1"/>
            <a:r>
              <a:rPr lang="tr-TR" b="1" smtClean="0">
                <a:solidFill>
                  <a:schemeClr val="tx1"/>
                </a:solidFill>
              </a:rPr>
              <a:t>62) Araştırmalara göre kazalar en fazla hangi nedenlerden meydana gelmektedir?</a:t>
            </a:r>
            <a:endParaRPr lang="tr-TR" smtClean="0">
              <a:solidFill>
                <a:schemeClr val="tx1"/>
              </a:solidFill>
            </a:endParaRPr>
          </a:p>
          <a:p>
            <a:pPr algn="l" eaLnBrk="1" hangingPunct="1"/>
            <a:r>
              <a:rPr lang="tr-TR" smtClean="0">
                <a:solidFill>
                  <a:schemeClr val="tx1"/>
                </a:solidFill>
              </a:rPr>
              <a:t>A) Kişisel nedenler	</a:t>
            </a:r>
          </a:p>
          <a:p>
            <a:pPr algn="l" eaLnBrk="1" hangingPunct="1"/>
            <a:r>
              <a:rPr lang="tr-TR" smtClean="0">
                <a:solidFill>
                  <a:schemeClr val="tx1"/>
                </a:solidFill>
              </a:rPr>
              <a:t>B) Teknik nedenler</a:t>
            </a:r>
          </a:p>
          <a:p>
            <a:pPr algn="l" eaLnBrk="1" hangingPunct="1"/>
            <a:r>
              <a:rPr lang="tr-TR" smtClean="0">
                <a:solidFill>
                  <a:schemeClr val="tx1"/>
                </a:solidFill>
              </a:rPr>
              <a:t>C) Doğal nedenler	</a:t>
            </a:r>
          </a:p>
          <a:p>
            <a:pPr algn="l" eaLnBrk="1" hangingPunct="1"/>
            <a:r>
              <a:rPr lang="tr-TR" smtClean="0">
                <a:solidFill>
                  <a:schemeClr val="tx1"/>
                </a:solidFill>
              </a:rPr>
              <a:t>D) İşyeri çevre nedenleri</a:t>
            </a:r>
          </a:p>
          <a:p>
            <a:pPr algn="l" eaLnBrk="1" hangingPunct="1"/>
            <a:r>
              <a:rPr lang="tr-TR" smtClean="0">
                <a:solidFill>
                  <a:schemeClr val="tx1"/>
                </a:solidFill>
              </a:rPr>
              <a:t> </a:t>
            </a:r>
          </a:p>
          <a:p>
            <a:pPr algn="l" eaLnBrk="1" hangingPunct="1"/>
            <a:endParaRPr lang="tr-TR" smtClean="0">
              <a:solidFill>
                <a:schemeClr val="tx1"/>
              </a:solidFill>
            </a:endParaRPr>
          </a:p>
        </p:txBody>
      </p:sp>
      <p:sp>
        <p:nvSpPr>
          <p:cNvPr id="6" name="Slayt Numarası Yer Tutucusu 5"/>
          <p:cNvSpPr>
            <a:spLocks noGrp="1"/>
          </p:cNvSpPr>
          <p:nvPr>
            <p:ph type="sldNum" sz="quarter" idx="12"/>
          </p:nvPr>
        </p:nvSpPr>
        <p:spPr/>
        <p:txBody>
          <a:bodyPr/>
          <a:lstStyle/>
          <a:p>
            <a:pPr>
              <a:defRPr/>
            </a:pPr>
            <a:fld id="{3F38A960-4713-4B57-B413-033097CFC6C0}" type="slidenum">
              <a:rPr lang="tr-TR"/>
              <a:pPr>
                <a:defRPr/>
              </a:pPr>
              <a:t>99</a:t>
            </a:fld>
            <a:endParaRPr lang="tr-TR"/>
          </a:p>
        </p:txBody>
      </p:sp>
      <p:pic>
        <p:nvPicPr>
          <p:cNvPr id="101381"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TI EĞİTİM SINAV TEMA">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TotalTime>
  <Words>5404</Words>
  <Application>Microsoft Office PowerPoint</Application>
  <PresentationFormat>Ekran Gösterisi (4:3)</PresentationFormat>
  <Paragraphs>916</Paragraphs>
  <Slides>137</Slides>
  <Notes>101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137</vt:i4>
      </vt:variant>
    </vt:vector>
  </HeadingPairs>
  <TitlesOfParts>
    <vt:vector size="140" baseType="lpstr">
      <vt:lpstr>Arial</vt:lpstr>
      <vt:lpstr>Calibri</vt:lpstr>
      <vt:lpstr>BATI EĞİTİM SINAV TEMA</vt:lpstr>
      <vt:lpstr>İŞYERİ HEKİMLİĞİ  DENEME SINAVI II</vt:lpstr>
      <vt:lpstr>C</vt:lpstr>
      <vt:lpstr>D</vt:lpstr>
      <vt:lpstr>C</vt:lpstr>
      <vt:lpstr>D</vt:lpstr>
      <vt:lpstr>B</vt:lpstr>
      <vt:lpstr>C</vt:lpstr>
      <vt:lpstr>PowerPoint Sunusu</vt:lpstr>
      <vt:lpstr>C</vt:lpstr>
      <vt:lpstr>4857 İş Kanunu 2. Madde</vt:lpstr>
      <vt:lpstr>C</vt:lpstr>
      <vt:lpstr>Madde 17- Süreli fesih</vt:lpstr>
      <vt:lpstr> Madde 17- Süreli fesih </vt:lpstr>
      <vt:lpstr>D</vt:lpstr>
      <vt:lpstr> Madde 18 - Feshin geçerli sebebe dayandırılması </vt:lpstr>
      <vt:lpstr>Madde 18 - Feshin geçerli sebebe dayandırılması</vt:lpstr>
      <vt:lpstr>Madde 18 - Feshin geçerli sebebe dayandırılması</vt:lpstr>
      <vt:lpstr>B</vt:lpstr>
      <vt:lpstr> Madde 32 - Ücret ve ücretin ödenmesi  </vt:lpstr>
      <vt:lpstr>C</vt:lpstr>
      <vt:lpstr> Madde 38 - Ücret kesme cezası </vt:lpstr>
      <vt:lpstr>Madde 38 - Ücret kesme cezası</vt:lpstr>
      <vt:lpstr>Madde 38 - Ücret kesme cezası</vt:lpstr>
      <vt:lpstr>B</vt:lpstr>
      <vt:lpstr> Madde 74 -Analık halinde çalışma ve süt izni </vt:lpstr>
      <vt:lpstr>Madde 74 -Analık halinde çalışma ve süt izni</vt:lpstr>
      <vt:lpstr> Madde 55 - Yıllık izin bakımından çalışılmış gibi sayılan haller </vt:lpstr>
      <vt:lpstr>D</vt:lpstr>
      <vt:lpstr>  Madde 25 - İşverenin haklı nedenle derhal fesih hakkı  </vt:lpstr>
      <vt:lpstr>A</vt:lpstr>
      <vt:lpstr> MADDE 18 – İşyeri hekimlerinin çalışma süreleri </vt:lpstr>
      <vt:lpstr>PowerPoint Sunusu</vt:lpstr>
      <vt:lpstr>Sözleşme Türleri</vt:lpstr>
      <vt:lpstr> Madde 11- Belirli ve belirsiz süreli iş sözleşmesi </vt:lpstr>
      <vt:lpstr>Madde 11- Belirli ve belirsiz süreli iş sözleşmesi</vt:lpstr>
      <vt:lpstr>9) Kısmi süreli çalışan bir işçinin sözleşmesi bakımından aşağıdakilerden hangisi doğrudur? A) Kısmi süreli çalışan işçi haftada en az 40 saat çalışan işçidir. B) Kısmi süreli işçi haftada 30 saatin altında çalışan işçidir C) Kısmi süreli çalışan işçilere kural olarak fazla çalıştırma yaptırılmaz D) Kısmi süreli işçi de kıdem tazminatına hak kazanabilir</vt:lpstr>
      <vt:lpstr> Madde 13 - Kısmî süreli ve tam süreli iş sözleşmesi </vt:lpstr>
      <vt:lpstr> Madde 41 - Fazla çalışma ücreti </vt:lpstr>
      <vt:lpstr>Madde 41 - Fazla çalışma ücreti</vt:lpstr>
      <vt:lpstr>PowerPoint Sunusu</vt:lpstr>
      <vt:lpstr> Madde 30 – (Değişik : 15/5/2008-5763/2 md.) Özürlü ve eski hükümlü çalıştırma zorunluluğu (1) </vt:lpstr>
      <vt:lpstr>D</vt:lpstr>
      <vt:lpstr>C</vt:lpstr>
      <vt:lpstr>C</vt:lpstr>
      <vt:lpstr>B</vt:lpstr>
      <vt:lpstr>  TEMEL İŞ SAĞLIĞI HİZMETLERİNİN UYGULAMA USÛL VE ESASLARI HAKKINDA YÖNERGE </vt:lpstr>
      <vt:lpstr>A</vt:lpstr>
      <vt:lpstr>B</vt:lpstr>
      <vt:lpstr> MADDE 30 – İşyeri hekimlerinin eğitimleri  </vt:lpstr>
      <vt:lpstr>B</vt:lpstr>
      <vt:lpstr>  MADDE 15 - İşyeri hekimlerinin görevleri </vt:lpstr>
      <vt:lpstr>MADDE 15 - İşyeri hekimlerinin görevleri</vt:lpstr>
      <vt:lpstr>MADDE 16 - İşyeri hekimlerinin yetkileri</vt:lpstr>
      <vt:lpstr>A</vt:lpstr>
      <vt:lpstr> Madde 77 - İşverenlerin ve işçilerin yükümlülükleri </vt:lpstr>
      <vt:lpstr>D</vt:lpstr>
      <vt:lpstr>C</vt:lpstr>
      <vt:lpstr>B</vt:lpstr>
      <vt:lpstr>B</vt:lpstr>
      <vt:lpstr>B</vt:lpstr>
      <vt:lpstr>A</vt:lpstr>
      <vt:lpstr>D</vt:lpstr>
      <vt:lpstr>PowerPoint Sunusu</vt:lpstr>
      <vt:lpstr>PowerPoint Sunusu</vt:lpstr>
      <vt:lpstr>C</vt:lpstr>
      <vt:lpstr>A</vt:lpstr>
      <vt:lpstr>PowerPoint Sunusu</vt:lpstr>
      <vt:lpstr>C</vt:lpstr>
      <vt:lpstr>B</vt:lpstr>
      <vt:lpstr>B</vt:lpstr>
      <vt:lpstr>A</vt:lpstr>
      <vt:lpstr>D</vt:lpstr>
      <vt:lpstr>C</vt:lpstr>
      <vt:lpstr>A</vt:lpstr>
      <vt:lpstr>B</vt:lpstr>
      <vt:lpstr>A</vt:lpstr>
      <vt:lpstr>B</vt:lpstr>
      <vt:lpstr>C</vt:lpstr>
      <vt:lpstr>C</vt:lpstr>
      <vt:lpstr>D</vt:lpstr>
      <vt:lpstr>A</vt:lpstr>
      <vt:lpstr>B</vt:lpstr>
      <vt:lpstr>D</vt:lpstr>
      <vt:lpstr>A</vt:lpstr>
      <vt:lpstr>A</vt:lpstr>
      <vt:lpstr>D</vt:lpstr>
      <vt:lpstr>B</vt:lpstr>
      <vt:lpstr>D</vt:lpstr>
      <vt:lpstr>C</vt:lpstr>
      <vt:lpstr>C</vt:lpstr>
      <vt:lpstr>D</vt:lpstr>
      <vt:lpstr>C</vt:lpstr>
      <vt:lpstr>B</vt:lpstr>
      <vt:lpstr>D</vt:lpstr>
      <vt:lpstr>A</vt:lpstr>
      <vt:lpstr>B</vt:lpstr>
      <vt:lpstr>PowerPoint Sunusu</vt:lpstr>
      <vt:lpstr>D</vt:lpstr>
      <vt:lpstr>A</vt:lpstr>
      <vt:lpstr>C</vt:lpstr>
      <vt:lpstr>B</vt:lpstr>
      <vt:lpstr>A</vt:lpstr>
      <vt:lpstr>D</vt:lpstr>
      <vt:lpstr>B</vt:lpstr>
      <vt:lpstr>C</vt:lpstr>
      <vt:lpstr>D</vt:lpstr>
      <vt:lpstr>B</vt:lpstr>
      <vt:lpstr>C</vt:lpstr>
      <vt:lpstr>A</vt:lpstr>
      <vt:lpstr>D</vt:lpstr>
      <vt:lpstr>B</vt:lpstr>
      <vt:lpstr>A</vt:lpstr>
      <vt:lpstr>D</vt:lpstr>
      <vt:lpstr>C</vt:lpstr>
      <vt:lpstr>A</vt:lpstr>
      <vt:lpstr>B</vt:lpstr>
      <vt:lpstr>C</vt:lpstr>
      <vt:lpstr>D</vt:lpstr>
      <vt:lpstr>B</vt:lpstr>
      <vt:lpstr>C</vt:lpstr>
      <vt:lpstr>A</vt:lpstr>
      <vt:lpstr>D</vt:lpstr>
      <vt:lpstr>B</vt:lpstr>
      <vt:lpstr>B</vt:lpstr>
      <vt:lpstr>C</vt:lpstr>
      <vt:lpstr>D</vt:lpstr>
      <vt:lpstr>D</vt:lpstr>
      <vt:lpstr>D</vt:lpstr>
      <vt:lpstr>B</vt:lpstr>
      <vt:lpstr>A</vt:lpstr>
      <vt:lpstr>C</vt:lpstr>
      <vt:lpstr>B</vt:lpstr>
      <vt:lpstr>C</vt:lpstr>
      <vt:lpstr>A</vt:lpstr>
      <vt:lpstr>D</vt:lpstr>
      <vt:lpstr>C</vt:lpstr>
      <vt:lpstr>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title>
  <dc:creator>SEMİH</dc:creator>
  <cp:lastModifiedBy>SEMİH</cp:lastModifiedBy>
  <cp:revision>43</cp:revision>
  <dcterms:created xsi:type="dcterms:W3CDTF">2013-05-03T08:18:48Z</dcterms:created>
  <dcterms:modified xsi:type="dcterms:W3CDTF">2013-05-04T10:25:31Z</dcterms:modified>
</cp:coreProperties>
</file>